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704" r:id="rId4"/>
    <p:sldMasterId id="2147493461" r:id="rId5"/>
    <p:sldMasterId id="2147493755" r:id="rId6"/>
    <p:sldMasterId id="2147493774" r:id="rId7"/>
  </p:sldMasterIdLst>
  <p:notesMasterIdLst>
    <p:notesMasterId r:id="rId18"/>
  </p:notesMasterIdLst>
  <p:handoutMasterIdLst>
    <p:handoutMasterId r:id="rId19"/>
  </p:handoutMasterIdLst>
  <p:sldIdLst>
    <p:sldId id="344" r:id="rId8"/>
    <p:sldId id="345" r:id="rId9"/>
    <p:sldId id="361" r:id="rId10"/>
    <p:sldId id="362" r:id="rId11"/>
    <p:sldId id="366" r:id="rId12"/>
    <p:sldId id="367" r:id="rId13"/>
    <p:sldId id="365" r:id="rId14"/>
    <p:sldId id="368" r:id="rId15"/>
    <p:sldId id="369" r:id="rId16"/>
    <p:sldId id="370" r:id="rId1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orient="horz" pos="2606">
          <p15:clr>
            <a:srgbClr val="A4A3A4"/>
          </p15:clr>
        </p15:guide>
        <p15:guide id="5" orient="horz" pos="220">
          <p15:clr>
            <a:srgbClr val="A4A3A4"/>
          </p15:clr>
        </p15:guide>
        <p15:guide id="6" pos="3337">
          <p15:clr>
            <a:srgbClr val="A4A3A4"/>
          </p15:clr>
        </p15:guide>
        <p15:guide id="7" pos="5465">
          <p15:clr>
            <a:srgbClr val="A4A3A4"/>
          </p15:clr>
        </p15:guide>
        <p15:guide id="8" pos="5021">
          <p15:clr>
            <a:srgbClr val="A4A3A4"/>
          </p15:clr>
        </p15:guide>
        <p15:guide id="9" pos="2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683"/>
    <a:srgbClr val="EF7937"/>
    <a:srgbClr val="9C4092"/>
    <a:srgbClr val="17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756" y="52"/>
      </p:cViewPr>
      <p:guideLst>
        <p:guide orient="horz" pos="2342"/>
        <p:guide orient="horz" pos="3164"/>
        <p:guide orient="horz" pos="2950"/>
        <p:guide orient="horz" pos="2606"/>
        <p:guide orient="horz" pos="220"/>
        <p:guide pos="3337"/>
        <p:guide pos="5465"/>
        <p:guide pos="5021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B48FD-7D66-402F-8C5E-9A0570F8C9AB}" type="datetime2">
              <a:rPr lang="fr-FR" altLang="fr-FR"/>
              <a:pPr/>
              <a:t>mardi 4 mars 2025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1C88E-4020-490D-A484-60CA3808D3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65433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B7E5D-E9DD-47D8-9178-6AFA2353E1A1}" type="datetime2">
              <a:rPr lang="fr-FR" altLang="fr-FR"/>
              <a:pPr/>
              <a:t>mardi 4 mars 2025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8C07-4EC2-4E4A-85AB-FF7BC84CE5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59859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37877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FF7F70-B99F-0EA5-A677-388DA390374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0F320DFD-D643-C45F-0ED0-90937F10A607}"/>
              </a:ext>
            </a:extLst>
          </p:cNvPr>
          <p:cNvSpPr/>
          <p:nvPr userDrawn="1"/>
        </p:nvSpPr>
        <p:spPr>
          <a:xfrm>
            <a:off x="0" y="2757453"/>
            <a:ext cx="4098271" cy="2386047"/>
          </a:xfrm>
          <a:custGeom>
            <a:avLst/>
            <a:gdLst>
              <a:gd name="connsiteX0" fmla="*/ 1175759 w 5464361"/>
              <a:gd name="connsiteY0" fmla="*/ 1174 h 3181396"/>
              <a:gd name="connsiteX1" fmla="*/ 1784136 w 5464361"/>
              <a:gd name="connsiteY1" fmla="*/ 387603 h 3181396"/>
              <a:gd name="connsiteX2" fmla="*/ 1516933 w 5464361"/>
              <a:gd name="connsiteY2" fmla="*/ 1392683 h 3181396"/>
              <a:gd name="connsiteX3" fmla="*/ 3822361 w 5464361"/>
              <a:gd name="connsiteY3" fmla="*/ 547000 h 3181396"/>
              <a:gd name="connsiteX4" fmla="*/ 3947401 w 5464361"/>
              <a:gd name="connsiteY4" fmla="*/ 695488 h 3181396"/>
              <a:gd name="connsiteX5" fmla="*/ 3516594 w 5464361"/>
              <a:gd name="connsiteY5" fmla="*/ 1670495 h 3181396"/>
              <a:gd name="connsiteX6" fmla="*/ 5313202 w 5464361"/>
              <a:gd name="connsiteY6" fmla="*/ 2338398 h 3181396"/>
              <a:gd name="connsiteX7" fmla="*/ 5312875 w 5464361"/>
              <a:gd name="connsiteY7" fmla="*/ 2338775 h 3181396"/>
              <a:gd name="connsiteX8" fmla="*/ 5427357 w 5464361"/>
              <a:gd name="connsiteY8" fmla="*/ 3126031 h 3181396"/>
              <a:gd name="connsiteX9" fmla="*/ 5406907 w 5464361"/>
              <a:gd name="connsiteY9" fmla="*/ 3181396 h 3181396"/>
              <a:gd name="connsiteX10" fmla="*/ 0 w 5464361"/>
              <a:gd name="connsiteY10" fmla="*/ 3181396 h 3181396"/>
              <a:gd name="connsiteX11" fmla="*/ 0 w 5464361"/>
              <a:gd name="connsiteY11" fmla="*/ 512508 h 3181396"/>
              <a:gd name="connsiteX12" fmla="*/ 37008 w 5464361"/>
              <a:gd name="connsiteY12" fmla="*/ 477629 h 3181396"/>
              <a:gd name="connsiteX13" fmla="*/ 1175759 w 5464361"/>
              <a:gd name="connsiteY13" fmla="*/ 1174 h 31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4361" h="3181396">
                <a:moveTo>
                  <a:pt x="1175759" y="1174"/>
                </a:moveTo>
                <a:cubicBezTo>
                  <a:pt x="1458674" y="14965"/>
                  <a:pt x="1681655" y="149998"/>
                  <a:pt x="1784136" y="387603"/>
                </a:cubicBezTo>
                <a:cubicBezTo>
                  <a:pt x="1892510" y="637704"/>
                  <a:pt x="1808248" y="955241"/>
                  <a:pt x="1516933" y="1392683"/>
                </a:cubicBezTo>
                <a:cubicBezTo>
                  <a:pt x="2212933" y="641545"/>
                  <a:pt x="3314797" y="105838"/>
                  <a:pt x="3822361" y="547000"/>
                </a:cubicBezTo>
                <a:cubicBezTo>
                  <a:pt x="3869602" y="588060"/>
                  <a:pt x="3911739" y="637292"/>
                  <a:pt x="3947401" y="695488"/>
                </a:cubicBezTo>
                <a:cubicBezTo>
                  <a:pt x="4073045" y="898239"/>
                  <a:pt x="4033386" y="1285059"/>
                  <a:pt x="3516594" y="1670495"/>
                </a:cubicBezTo>
                <a:cubicBezTo>
                  <a:pt x="4279094" y="1585535"/>
                  <a:pt x="5028615" y="1847556"/>
                  <a:pt x="5313202" y="2338398"/>
                </a:cubicBezTo>
                <a:lnTo>
                  <a:pt x="5312875" y="2338775"/>
                </a:lnTo>
                <a:cubicBezTo>
                  <a:pt x="5470089" y="2609889"/>
                  <a:pt x="5498755" y="2876151"/>
                  <a:pt x="5427357" y="3126031"/>
                </a:cubicBezTo>
                <a:lnTo>
                  <a:pt x="5406907" y="3181396"/>
                </a:lnTo>
                <a:lnTo>
                  <a:pt x="0" y="3181396"/>
                </a:lnTo>
                <a:lnTo>
                  <a:pt x="0" y="512508"/>
                </a:lnTo>
                <a:lnTo>
                  <a:pt x="37008" y="477629"/>
                </a:lnTo>
                <a:cubicBezTo>
                  <a:pt x="434049" y="134021"/>
                  <a:pt x="845692" y="-14915"/>
                  <a:pt x="1175759" y="1174"/>
                </a:cubicBezTo>
                <a:close/>
              </a:path>
            </a:pathLst>
          </a:custGeom>
          <a:gradFill flip="none" rotWithShape="1">
            <a:gsLst>
              <a:gs pos="0">
                <a:srgbClr val="E42312"/>
              </a:gs>
              <a:gs pos="10000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30B6F1-4C99-A1BA-4602-CF58A473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0" y="782145"/>
            <a:ext cx="8334900" cy="1790700"/>
          </a:xfrm>
          <a:prstGeom prst="rect">
            <a:avLst/>
          </a:prstGeom>
        </p:spPr>
        <p:txBody>
          <a:bodyPr anchor="b"/>
          <a:lstStyle>
            <a:lvl1pPr algn="r">
              <a:defRPr sz="495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66151-053F-92FE-49BE-21A2C5C32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077145"/>
            <a:ext cx="5539050" cy="10260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100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A278C-A573-67A9-95E4-D6AA5B57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6000" y="113916"/>
            <a:ext cx="513000" cy="94500"/>
          </a:xfrm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BE52EB-53F1-5793-CF34-72F3DE2B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9101" y="113916"/>
            <a:ext cx="4166999" cy="94500"/>
          </a:xfrm>
        </p:spPr>
        <p:txBody>
          <a:bodyPr/>
          <a:lstStyle>
            <a:lvl1pPr algn="r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E35A042-21C6-686B-35B3-340E7161A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0507" y="4362263"/>
            <a:ext cx="4688681" cy="405000"/>
          </a:xfrm>
        </p:spPr>
        <p:txBody>
          <a:bodyPr anchor="b" anchorCtr="0"/>
          <a:lstStyle>
            <a:lvl1pPr algn="r">
              <a:spcBef>
                <a:spcPts val="0"/>
              </a:spcBef>
              <a:defRPr sz="9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 dirty="0"/>
              <a:t>Prénom Nom </a:t>
            </a:r>
            <a:r>
              <a:rPr lang="fr-FR" dirty="0" err="1"/>
              <a:t>Nom</a:t>
            </a:r>
            <a:r>
              <a:rPr lang="fr-FR" dirty="0"/>
              <a:t> de la direction</a:t>
            </a:r>
          </a:p>
        </p:txBody>
      </p:sp>
      <p:pic>
        <p:nvPicPr>
          <p:cNvPr id="11" name="Image 10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C4A95947-3BEF-31B0-CD88-BFCFF81F4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3439800"/>
            <a:ext cx="1989400" cy="149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9FF406-4E68-275C-ADF0-E8ABD85D7BE3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8239386" y="2945373"/>
            <a:ext cx="499802" cy="49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38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êt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B62455-AA22-E518-9395-C542DDF282F7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0074B0"/>
              </a:gs>
              <a:gs pos="82000">
                <a:srgbClr val="A3D8E6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7F8A5D0-90E8-F3AC-40CD-95FF87746D18}"/>
              </a:ext>
            </a:extLst>
          </p:cNvPr>
          <p:cNvSpPr/>
          <p:nvPr userDrawn="1"/>
        </p:nvSpPr>
        <p:spPr>
          <a:xfrm rot="1347167">
            <a:off x="327151" y="-460456"/>
            <a:ext cx="8065124" cy="6459255"/>
          </a:xfrm>
          <a:custGeom>
            <a:avLst/>
            <a:gdLst>
              <a:gd name="connsiteX0" fmla="*/ 718495 w 10753499"/>
              <a:gd name="connsiteY0" fmla="*/ 2236109 h 8612340"/>
              <a:gd name="connsiteX1" fmla="*/ 2141679 w 10753499"/>
              <a:gd name="connsiteY1" fmla="*/ 1647980 h 8612340"/>
              <a:gd name="connsiteX2" fmla="*/ 2223858 w 10753499"/>
              <a:gd name="connsiteY2" fmla="*/ 1673305 h 8612340"/>
              <a:gd name="connsiteX3" fmla="*/ 2330185 w 10753499"/>
              <a:gd name="connsiteY3" fmla="*/ 1718143 h 8612340"/>
              <a:gd name="connsiteX4" fmla="*/ 3158288 w 10753499"/>
              <a:gd name="connsiteY4" fmla="*/ 3407878 h 8612340"/>
              <a:gd name="connsiteX5" fmla="*/ 3662002 w 10753499"/>
              <a:gd name="connsiteY5" fmla="*/ 1056035 h 8612340"/>
              <a:gd name="connsiteX6" fmla="*/ 3682968 w 10753499"/>
              <a:gd name="connsiteY6" fmla="*/ 1011045 h 8612340"/>
              <a:gd name="connsiteX7" fmla="*/ 6129549 w 10753499"/>
              <a:gd name="connsiteY7" fmla="*/ 0 h 8612340"/>
              <a:gd name="connsiteX8" fmla="*/ 6132672 w 10753499"/>
              <a:gd name="connsiteY8" fmla="*/ 5324 h 8612340"/>
              <a:gd name="connsiteX9" fmla="*/ 6218848 w 10753499"/>
              <a:gd name="connsiteY9" fmla="*/ 1413719 h 8612340"/>
              <a:gd name="connsiteX10" fmla="*/ 9465140 w 10753499"/>
              <a:gd name="connsiteY10" fmla="*/ 193301 h 8612340"/>
              <a:gd name="connsiteX11" fmla="*/ 9465140 w 10753499"/>
              <a:gd name="connsiteY11" fmla="*/ 194205 h 8612340"/>
              <a:gd name="connsiteX12" fmla="*/ 8931131 w 10753499"/>
              <a:gd name="connsiteY12" fmla="*/ 6101689 h 8612340"/>
              <a:gd name="connsiteX13" fmla="*/ 8689381 w 10753499"/>
              <a:gd name="connsiteY13" fmla="*/ 6362667 h 8612340"/>
              <a:gd name="connsiteX14" fmla="*/ 3245505 w 10753499"/>
              <a:gd name="connsiteY14" fmla="*/ 8612340 h 8612340"/>
              <a:gd name="connsiteX15" fmla="*/ 2958645 w 10753499"/>
              <a:gd name="connsiteY15" fmla="*/ 8558866 h 8612340"/>
              <a:gd name="connsiteX16" fmla="*/ 29784 w 10753499"/>
              <a:gd name="connsiteY16" fmla="*/ 5255265 h 8612340"/>
              <a:gd name="connsiteX17" fmla="*/ 662530 w 10753499"/>
              <a:gd name="connsiteY17" fmla="*/ 2306717 h 861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3499" h="8612340">
                <a:moveTo>
                  <a:pt x="718495" y="2236109"/>
                </a:moveTo>
                <a:lnTo>
                  <a:pt x="2141679" y="1647980"/>
                </a:lnTo>
                <a:lnTo>
                  <a:pt x="2223858" y="1673305"/>
                </a:lnTo>
                <a:cubicBezTo>
                  <a:pt x="2259557" y="1686303"/>
                  <a:pt x="2295020" y="1701240"/>
                  <a:pt x="2330185" y="1718143"/>
                </a:cubicBezTo>
                <a:cubicBezTo>
                  <a:pt x="2775046" y="1931052"/>
                  <a:pt x="3036885" y="2464708"/>
                  <a:pt x="3158288" y="3407878"/>
                </a:cubicBezTo>
                <a:cubicBezTo>
                  <a:pt x="3184056" y="2597665"/>
                  <a:pt x="3364858" y="1751554"/>
                  <a:pt x="3662002" y="1056035"/>
                </a:cubicBezTo>
                <a:lnTo>
                  <a:pt x="3682968" y="1011045"/>
                </a:lnTo>
                <a:lnTo>
                  <a:pt x="6129549" y="0"/>
                </a:lnTo>
                <a:lnTo>
                  <a:pt x="6132672" y="5324"/>
                </a:lnTo>
                <a:cubicBezTo>
                  <a:pt x="6291437" y="310059"/>
                  <a:pt x="6358486" y="772591"/>
                  <a:pt x="6218848" y="1413719"/>
                </a:cubicBezTo>
                <a:cubicBezTo>
                  <a:pt x="7159297" y="392627"/>
                  <a:pt x="8493880" y="-139212"/>
                  <a:pt x="9465140" y="193301"/>
                </a:cubicBezTo>
                <a:lnTo>
                  <a:pt x="9465140" y="194205"/>
                </a:lnTo>
                <a:cubicBezTo>
                  <a:pt x="11569611" y="914524"/>
                  <a:pt x="10884358" y="3880608"/>
                  <a:pt x="8931131" y="6101689"/>
                </a:cubicBezTo>
                <a:lnTo>
                  <a:pt x="8689381" y="6362667"/>
                </a:lnTo>
                <a:lnTo>
                  <a:pt x="3245505" y="8612340"/>
                </a:lnTo>
                <a:lnTo>
                  <a:pt x="2958645" y="8558866"/>
                </a:lnTo>
                <a:cubicBezTo>
                  <a:pt x="1432793" y="8211114"/>
                  <a:pt x="203403" y="7034245"/>
                  <a:pt x="29784" y="5255265"/>
                </a:cubicBezTo>
                <a:cubicBezTo>
                  <a:pt x="-97512" y="3952401"/>
                  <a:pt x="196266" y="2932895"/>
                  <a:pt x="662530" y="2306717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E9A82F-E619-150B-21D3-E7C31F12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E5200E-22BB-5B9D-04E3-DF789D02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04B21389-34AF-5796-16EE-5FA3799DB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51945D-46A7-8B15-7131-9340C2EA9171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0">
                <a:srgbClr val="A61680"/>
              </a:gs>
              <a:gs pos="83000">
                <a:srgbClr val="EBA4A7"/>
              </a:gs>
            </a:gsLst>
            <a:lin ang="24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0B0B2A2-89B6-1E30-124D-DE5B99D4623C}"/>
              </a:ext>
            </a:extLst>
          </p:cNvPr>
          <p:cNvSpPr/>
          <p:nvPr userDrawn="1"/>
        </p:nvSpPr>
        <p:spPr>
          <a:xfrm>
            <a:off x="-1" y="1"/>
            <a:ext cx="8685709" cy="5143499"/>
          </a:xfrm>
          <a:custGeom>
            <a:avLst/>
            <a:gdLst>
              <a:gd name="connsiteX0" fmla="*/ 0 w 11580945"/>
              <a:gd name="connsiteY0" fmla="*/ 0 h 6857999"/>
              <a:gd name="connsiteX1" fmla="*/ 1980719 w 11580945"/>
              <a:gd name="connsiteY1" fmla="*/ 0 h 6857999"/>
              <a:gd name="connsiteX2" fmla="*/ 2173334 w 11580945"/>
              <a:gd name="connsiteY2" fmla="*/ 109551 h 6857999"/>
              <a:gd name="connsiteX3" fmla="*/ 3617272 w 11580945"/>
              <a:gd name="connsiteY3" fmla="*/ 1408706 h 6857999"/>
              <a:gd name="connsiteX4" fmla="*/ 3758292 w 11580945"/>
              <a:gd name="connsiteY4" fmla="*/ 99396 h 6857999"/>
              <a:gd name="connsiteX5" fmla="*/ 3792196 w 11580945"/>
              <a:gd name="connsiteY5" fmla="*/ 0 h 6857999"/>
              <a:gd name="connsiteX6" fmla="*/ 6542703 w 11580945"/>
              <a:gd name="connsiteY6" fmla="*/ 0 h 6857999"/>
              <a:gd name="connsiteX7" fmla="*/ 6615508 w 11580945"/>
              <a:gd name="connsiteY7" fmla="*/ 134513 h 6857999"/>
              <a:gd name="connsiteX8" fmla="*/ 7072810 w 11580945"/>
              <a:gd name="connsiteY8" fmla="*/ 2157603 h 6857999"/>
              <a:gd name="connsiteX9" fmla="*/ 8735354 w 11580945"/>
              <a:gd name="connsiteY9" fmla="*/ 16937 h 6857999"/>
              <a:gd name="connsiteX10" fmla="*/ 8784349 w 11580945"/>
              <a:gd name="connsiteY10" fmla="*/ 0 h 6857999"/>
              <a:gd name="connsiteX11" fmla="*/ 10367690 w 11580945"/>
              <a:gd name="connsiteY11" fmla="*/ 0 h 6857999"/>
              <a:gd name="connsiteX12" fmla="*/ 10453790 w 11580945"/>
              <a:gd name="connsiteY12" fmla="*/ 40615 h 6857999"/>
              <a:gd name="connsiteX13" fmla="*/ 10454696 w 11580945"/>
              <a:gd name="connsiteY13" fmla="*/ 39840 h 6857999"/>
              <a:gd name="connsiteX14" fmla="*/ 9332076 w 11580945"/>
              <a:gd name="connsiteY14" fmla="*/ 5366503 h 6857999"/>
              <a:gd name="connsiteX15" fmla="*/ 10718851 w 11580945"/>
              <a:gd name="connsiteY15" fmla="*/ 6792405 h 6857999"/>
              <a:gd name="connsiteX16" fmla="*/ 10752277 w 11580945"/>
              <a:gd name="connsiteY16" fmla="*/ 6857999 h 6857999"/>
              <a:gd name="connsiteX17" fmla="*/ 439930 w 11580945"/>
              <a:gd name="connsiteY17" fmla="*/ 6857999 h 6857999"/>
              <a:gd name="connsiteX18" fmla="*/ 589015 w 11580945"/>
              <a:gd name="connsiteY18" fmla="*/ 6733342 h 6857999"/>
              <a:gd name="connsiteX19" fmla="*/ 1403288 w 11580945"/>
              <a:gd name="connsiteY19" fmla="*/ 6322280 h 6857999"/>
              <a:gd name="connsiteX20" fmla="*/ 112064 w 11580945"/>
              <a:gd name="connsiteY20" fmla="*/ 6208588 h 6857999"/>
              <a:gd name="connsiteX21" fmla="*/ 0 w 11580945"/>
              <a:gd name="connsiteY21" fmla="*/ 6176584 h 6857999"/>
              <a:gd name="connsiteX22" fmla="*/ 0 w 11580945"/>
              <a:gd name="connsiteY22" fmla="*/ 2858839 h 6857999"/>
              <a:gd name="connsiteX23" fmla="*/ 154651 w 11580945"/>
              <a:gd name="connsiteY23" fmla="*/ 2862970 h 6857999"/>
              <a:gd name="connsiteX24" fmla="*/ 993100 w 11580945"/>
              <a:gd name="connsiteY24" fmla="*/ 3062274 h 6857999"/>
              <a:gd name="connsiteX25" fmla="*/ 31106 w 11580945"/>
              <a:gd name="connsiteY25" fmla="*/ 1421987 h 6857999"/>
              <a:gd name="connsiteX26" fmla="*/ 0 w 11580945"/>
              <a:gd name="connsiteY26" fmla="*/ 1316336 h 6857999"/>
              <a:gd name="connsiteX27" fmla="*/ 0 w 11580945"/>
              <a:gd name="connsiteY2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80945" h="6857999">
                <a:moveTo>
                  <a:pt x="0" y="0"/>
                </a:moveTo>
                <a:lnTo>
                  <a:pt x="1980719" y="0"/>
                </a:lnTo>
                <a:lnTo>
                  <a:pt x="2173334" y="109551"/>
                </a:lnTo>
                <a:cubicBezTo>
                  <a:pt x="2673039" y="415076"/>
                  <a:pt x="3182116" y="855267"/>
                  <a:pt x="3617272" y="1408706"/>
                </a:cubicBezTo>
                <a:cubicBezTo>
                  <a:pt x="3590366" y="941415"/>
                  <a:pt x="3640419" y="488820"/>
                  <a:pt x="3758292" y="99396"/>
                </a:cubicBezTo>
                <a:lnTo>
                  <a:pt x="3792196" y="0"/>
                </a:lnTo>
                <a:lnTo>
                  <a:pt x="6542703" y="0"/>
                </a:lnTo>
                <a:lnTo>
                  <a:pt x="6615508" y="134513"/>
                </a:lnTo>
                <a:cubicBezTo>
                  <a:pt x="6913681" y="741282"/>
                  <a:pt x="7077394" y="1483908"/>
                  <a:pt x="7072810" y="2157603"/>
                </a:cubicBezTo>
                <a:cubicBezTo>
                  <a:pt x="7112253" y="1113984"/>
                  <a:pt x="7872289" y="340782"/>
                  <a:pt x="8735354" y="16937"/>
                </a:cubicBezTo>
                <a:lnTo>
                  <a:pt x="8784349" y="0"/>
                </a:lnTo>
                <a:lnTo>
                  <a:pt x="10367690" y="0"/>
                </a:lnTo>
                <a:lnTo>
                  <a:pt x="10453790" y="40615"/>
                </a:lnTo>
                <a:lnTo>
                  <a:pt x="10454696" y="39840"/>
                </a:lnTo>
                <a:cubicBezTo>
                  <a:pt x="12395266" y="1057475"/>
                  <a:pt x="11703712" y="4059594"/>
                  <a:pt x="9332076" y="5366503"/>
                </a:cubicBezTo>
                <a:cubicBezTo>
                  <a:pt x="9332076" y="5366503"/>
                  <a:pt x="10270742" y="5976742"/>
                  <a:pt x="10718851" y="6792405"/>
                </a:cubicBezTo>
                <a:lnTo>
                  <a:pt x="10752277" y="6857999"/>
                </a:lnTo>
                <a:lnTo>
                  <a:pt x="439930" y="6857999"/>
                </a:lnTo>
                <a:lnTo>
                  <a:pt x="589015" y="6733342"/>
                </a:lnTo>
                <a:cubicBezTo>
                  <a:pt x="836034" y="6548805"/>
                  <a:pt x="1113169" y="6405585"/>
                  <a:pt x="1403288" y="6322280"/>
                </a:cubicBezTo>
                <a:cubicBezTo>
                  <a:pt x="906225" y="6345637"/>
                  <a:pt x="477515" y="6301872"/>
                  <a:pt x="112064" y="6208588"/>
                </a:cubicBezTo>
                <a:lnTo>
                  <a:pt x="0" y="6176584"/>
                </a:lnTo>
                <a:lnTo>
                  <a:pt x="0" y="2858839"/>
                </a:lnTo>
                <a:lnTo>
                  <a:pt x="154651" y="2862970"/>
                </a:lnTo>
                <a:cubicBezTo>
                  <a:pt x="427583" y="2884613"/>
                  <a:pt x="712757" y="2950034"/>
                  <a:pt x="993100" y="3062274"/>
                </a:cubicBezTo>
                <a:cubicBezTo>
                  <a:pt x="532017" y="2556977"/>
                  <a:pt x="207835" y="1966012"/>
                  <a:pt x="31106" y="1421987"/>
                </a:cubicBezTo>
                <a:lnTo>
                  <a:pt x="0" y="13163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A06FB3B-9DBB-D2C2-5497-EC92DA37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BFF5BAE-433D-8956-1277-8259350A8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E41262B4-E41D-4F11-7249-8D7BF4D9E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4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4E8308-EB41-6F9C-B847-99F5F567D9B4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6000">
                <a:srgbClr val="E42312"/>
              </a:gs>
              <a:gs pos="90000">
                <a:srgbClr val="FFDD00"/>
              </a:gs>
            </a:gsLst>
            <a:lin ang="1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78F096D-441A-3BB0-4F8E-A2424514D744}"/>
              </a:ext>
            </a:extLst>
          </p:cNvPr>
          <p:cNvSpPr/>
          <p:nvPr userDrawn="1"/>
        </p:nvSpPr>
        <p:spPr>
          <a:xfrm>
            <a:off x="1" y="1"/>
            <a:ext cx="8673881" cy="5143499"/>
          </a:xfrm>
          <a:custGeom>
            <a:avLst/>
            <a:gdLst>
              <a:gd name="connsiteX0" fmla="*/ 4172570 w 11565175"/>
              <a:gd name="connsiteY0" fmla="*/ 0 h 6857999"/>
              <a:gd name="connsiteX1" fmla="*/ 5283355 w 11565175"/>
              <a:gd name="connsiteY1" fmla="*/ 0 h 6857999"/>
              <a:gd name="connsiteX2" fmla="*/ 5315067 w 11565175"/>
              <a:gd name="connsiteY2" fmla="*/ 27901 h 6857999"/>
              <a:gd name="connsiteX3" fmla="*/ 11539735 w 11565175"/>
              <a:gd name="connsiteY3" fmla="*/ 3515925 h 6857999"/>
              <a:gd name="connsiteX4" fmla="*/ 9218694 w 11565175"/>
              <a:gd name="connsiteY4" fmla="*/ 5326098 h 6857999"/>
              <a:gd name="connsiteX5" fmla="*/ 10444542 w 11565175"/>
              <a:gd name="connsiteY5" fmla="*/ 6841214 h 6857999"/>
              <a:gd name="connsiteX6" fmla="*/ 10454620 w 11565175"/>
              <a:gd name="connsiteY6" fmla="*/ 6857999 h 6857999"/>
              <a:gd name="connsiteX7" fmla="*/ 842327 w 11565175"/>
              <a:gd name="connsiteY7" fmla="*/ 6857999 h 6857999"/>
              <a:gd name="connsiteX8" fmla="*/ 941802 w 11565175"/>
              <a:gd name="connsiteY8" fmla="*/ 6552504 h 6857999"/>
              <a:gd name="connsiteX9" fmla="*/ 1342618 w 11565175"/>
              <a:gd name="connsiteY9" fmla="*/ 5660156 h 6857999"/>
              <a:gd name="connsiteX10" fmla="*/ 161714 w 11565175"/>
              <a:gd name="connsiteY10" fmla="*/ 6063924 h 6857999"/>
              <a:gd name="connsiteX11" fmla="*/ 0 w 11565175"/>
              <a:gd name="connsiteY11" fmla="*/ 6057046 h 6857999"/>
              <a:gd name="connsiteX12" fmla="*/ 0 w 11565175"/>
              <a:gd name="connsiteY12" fmla="*/ 2731459 h 6857999"/>
              <a:gd name="connsiteX13" fmla="*/ 16919 w 11565175"/>
              <a:gd name="connsiteY13" fmla="*/ 2717462 h 6857999"/>
              <a:gd name="connsiteX14" fmla="*/ 3719512 w 11565175"/>
              <a:gd name="connsiteY14" fmla="*/ 309413 h 6857999"/>
              <a:gd name="connsiteX15" fmla="*/ 4172570 w 11565175"/>
              <a:gd name="connsiteY1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565175" h="6857999">
                <a:moveTo>
                  <a:pt x="4172570" y="0"/>
                </a:moveTo>
                <a:lnTo>
                  <a:pt x="5283355" y="0"/>
                </a:lnTo>
                <a:lnTo>
                  <a:pt x="5315067" y="27901"/>
                </a:lnTo>
                <a:cubicBezTo>
                  <a:pt x="7951455" y="2232843"/>
                  <a:pt x="11175516" y="1610424"/>
                  <a:pt x="11539735" y="3515925"/>
                </a:cubicBezTo>
                <a:cubicBezTo>
                  <a:pt x="11733360" y="4531759"/>
                  <a:pt x="10808448" y="5468414"/>
                  <a:pt x="9218694" y="5326098"/>
                </a:cubicBezTo>
                <a:cubicBezTo>
                  <a:pt x="9680009" y="5780638"/>
                  <a:pt x="10103816" y="6304313"/>
                  <a:pt x="10444542" y="6841214"/>
                </a:cubicBezTo>
                <a:lnTo>
                  <a:pt x="10454620" y="6857999"/>
                </a:lnTo>
                <a:lnTo>
                  <a:pt x="842327" y="6857999"/>
                </a:lnTo>
                <a:lnTo>
                  <a:pt x="941802" y="6552504"/>
                </a:lnTo>
                <a:cubicBezTo>
                  <a:pt x="1055717" y="6238974"/>
                  <a:pt x="1189433" y="5938559"/>
                  <a:pt x="1342618" y="5660156"/>
                </a:cubicBezTo>
                <a:cubicBezTo>
                  <a:pt x="992098" y="5918283"/>
                  <a:pt x="565866" y="6058352"/>
                  <a:pt x="161714" y="6063924"/>
                </a:cubicBezTo>
                <a:lnTo>
                  <a:pt x="0" y="6057046"/>
                </a:lnTo>
                <a:lnTo>
                  <a:pt x="0" y="2731459"/>
                </a:lnTo>
                <a:lnTo>
                  <a:pt x="16919" y="2717462"/>
                </a:lnTo>
                <a:cubicBezTo>
                  <a:pt x="974152" y="1951682"/>
                  <a:pt x="2357062" y="1213074"/>
                  <a:pt x="3719512" y="309413"/>
                </a:cubicBezTo>
                <a:lnTo>
                  <a:pt x="417257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314A098-9093-47F1-E7C6-F1E6DF91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A27C0F7D-6911-7745-C4A1-9BB24451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75E5E76A-662B-A1E4-52E4-8B49AE0AE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53B547-E12F-28EE-EC8C-9EFF2E370B7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10000">
                <a:srgbClr val="CE1052"/>
              </a:gs>
              <a:gs pos="74000">
                <a:srgbClr val="F8B77C"/>
              </a:gs>
            </a:gsLst>
            <a:lin ang="30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AD464209-80DB-0C9A-9340-35AECDCAA302}"/>
              </a:ext>
            </a:extLst>
          </p:cNvPr>
          <p:cNvSpPr/>
          <p:nvPr userDrawn="1"/>
        </p:nvSpPr>
        <p:spPr>
          <a:xfrm>
            <a:off x="0" y="1"/>
            <a:ext cx="8435657" cy="5143499"/>
          </a:xfrm>
          <a:custGeom>
            <a:avLst/>
            <a:gdLst>
              <a:gd name="connsiteX0" fmla="*/ 3029059 w 11247542"/>
              <a:gd name="connsiteY0" fmla="*/ 0 h 6857998"/>
              <a:gd name="connsiteX1" fmla="*/ 7575157 w 11247542"/>
              <a:gd name="connsiteY1" fmla="*/ 0 h 6857998"/>
              <a:gd name="connsiteX2" fmla="*/ 7592128 w 11247542"/>
              <a:gd name="connsiteY2" fmla="*/ 220942 h 6857998"/>
              <a:gd name="connsiteX3" fmla="*/ 8937624 w 11247542"/>
              <a:gd name="connsiteY3" fmla="*/ 2156756 h 6857998"/>
              <a:gd name="connsiteX4" fmla="*/ 8939047 w 11247542"/>
              <a:gd name="connsiteY4" fmla="*/ 2157338 h 6857998"/>
              <a:gd name="connsiteX5" fmla="*/ 10977194 w 11247542"/>
              <a:gd name="connsiteY5" fmla="*/ 6707378 h 6857998"/>
              <a:gd name="connsiteX6" fmla="*/ 10911483 w 11247542"/>
              <a:gd name="connsiteY6" fmla="*/ 6857998 h 6857998"/>
              <a:gd name="connsiteX7" fmla="*/ 8898302 w 11247542"/>
              <a:gd name="connsiteY7" fmla="*/ 6857998 h 6857998"/>
              <a:gd name="connsiteX8" fmla="*/ 8760629 w 11247542"/>
              <a:gd name="connsiteY8" fmla="*/ 6788012 h 6857998"/>
              <a:gd name="connsiteX9" fmla="*/ 7282311 w 11247542"/>
              <a:gd name="connsiteY9" fmla="*/ 6814943 h 6857998"/>
              <a:gd name="connsiteX10" fmla="*/ 7190827 w 11247542"/>
              <a:gd name="connsiteY10" fmla="*/ 6857998 h 6857998"/>
              <a:gd name="connsiteX11" fmla="*/ 1302808 w 11247542"/>
              <a:gd name="connsiteY11" fmla="*/ 6857998 h 6857998"/>
              <a:gd name="connsiteX12" fmla="*/ 1304730 w 11247542"/>
              <a:gd name="connsiteY12" fmla="*/ 6827745 h 6857998"/>
              <a:gd name="connsiteX13" fmla="*/ 1188448 w 11247542"/>
              <a:gd name="connsiteY13" fmla="*/ 5663040 h 6857998"/>
              <a:gd name="connsiteX14" fmla="*/ 194424 w 11247542"/>
              <a:gd name="connsiteY14" fmla="*/ 4316578 h 6857998"/>
              <a:gd name="connsiteX15" fmla="*/ 0 w 11247542"/>
              <a:gd name="connsiteY15" fmla="*/ 4124389 h 6857998"/>
              <a:gd name="connsiteX16" fmla="*/ 0 w 11247542"/>
              <a:gd name="connsiteY16" fmla="*/ 221737 h 6857998"/>
              <a:gd name="connsiteX17" fmla="*/ 86486 w 11247542"/>
              <a:gd name="connsiteY17" fmla="*/ 232074 h 6857998"/>
              <a:gd name="connsiteX18" fmla="*/ 2885514 w 11247542"/>
              <a:gd name="connsiteY18" fmla="*/ 65087 h 6857998"/>
              <a:gd name="connsiteX19" fmla="*/ 3029059 w 11247542"/>
              <a:gd name="connsiteY19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247542" h="6857998">
                <a:moveTo>
                  <a:pt x="3029059" y="0"/>
                </a:moveTo>
                <a:lnTo>
                  <a:pt x="7575157" y="0"/>
                </a:lnTo>
                <a:lnTo>
                  <a:pt x="7592128" y="220942"/>
                </a:lnTo>
                <a:cubicBezTo>
                  <a:pt x="7674150" y="918681"/>
                  <a:pt x="7995105" y="1559268"/>
                  <a:pt x="8937624" y="2156756"/>
                </a:cubicBezTo>
                <a:lnTo>
                  <a:pt x="8939047" y="2157338"/>
                </a:lnTo>
                <a:cubicBezTo>
                  <a:pt x="10449677" y="3114959"/>
                  <a:pt x="11852803" y="4526724"/>
                  <a:pt x="10977194" y="6707378"/>
                </a:cubicBezTo>
                <a:lnTo>
                  <a:pt x="10911483" y="6857998"/>
                </a:lnTo>
                <a:lnTo>
                  <a:pt x="8898302" y="6857998"/>
                </a:lnTo>
                <a:lnTo>
                  <a:pt x="8760629" y="6788012"/>
                </a:lnTo>
                <a:cubicBezTo>
                  <a:pt x="8323789" y="6597456"/>
                  <a:pt x="7814436" y="6591546"/>
                  <a:pt x="7282311" y="6814943"/>
                </a:cubicBezTo>
                <a:lnTo>
                  <a:pt x="7190827" y="6857998"/>
                </a:lnTo>
                <a:lnTo>
                  <a:pt x="1302808" y="6857998"/>
                </a:lnTo>
                <a:lnTo>
                  <a:pt x="1304730" y="6827745"/>
                </a:lnTo>
                <a:cubicBezTo>
                  <a:pt x="1329039" y="6355592"/>
                  <a:pt x="1307347" y="5946252"/>
                  <a:pt x="1188448" y="5663040"/>
                </a:cubicBezTo>
                <a:cubicBezTo>
                  <a:pt x="996333" y="5205428"/>
                  <a:pt x="624501" y="4756092"/>
                  <a:pt x="194424" y="4316578"/>
                </a:cubicBezTo>
                <a:lnTo>
                  <a:pt x="0" y="4124389"/>
                </a:lnTo>
                <a:lnTo>
                  <a:pt x="0" y="221737"/>
                </a:lnTo>
                <a:lnTo>
                  <a:pt x="86486" y="232074"/>
                </a:lnTo>
                <a:cubicBezTo>
                  <a:pt x="918445" y="338449"/>
                  <a:pt x="1874293" y="489619"/>
                  <a:pt x="2885514" y="65087"/>
                </a:cubicBezTo>
                <a:lnTo>
                  <a:pt x="30290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5E92D03-A19E-57A7-56DE-8F344543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1C379C4-96F1-2268-7D6E-283A702D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EF44F27F-8A78-B46C-0298-5F86197BCD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8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te de 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5CF20-4503-303D-CDFF-58A1AA4CBC71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9000">
                <a:srgbClr val="1D8839"/>
              </a:gs>
              <a:gs pos="86000">
                <a:srgbClr val="D1DD77"/>
              </a:gs>
            </a:gsLst>
            <a:lin ang="42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B0EFE2B5-5960-15ED-1F62-1BB66F978068}"/>
              </a:ext>
            </a:extLst>
          </p:cNvPr>
          <p:cNvSpPr/>
          <p:nvPr userDrawn="1"/>
        </p:nvSpPr>
        <p:spPr>
          <a:xfrm>
            <a:off x="0" y="0"/>
            <a:ext cx="8909917" cy="5143500"/>
          </a:xfrm>
          <a:custGeom>
            <a:avLst/>
            <a:gdLst>
              <a:gd name="connsiteX0" fmla="*/ 3111978 w 11879889"/>
              <a:gd name="connsiteY0" fmla="*/ 0 h 6870700"/>
              <a:gd name="connsiteX1" fmla="*/ 5866638 w 11879889"/>
              <a:gd name="connsiteY1" fmla="*/ 0 h 6870700"/>
              <a:gd name="connsiteX2" fmla="*/ 5874256 w 11879889"/>
              <a:gd name="connsiteY2" fmla="*/ 230115 h 6870700"/>
              <a:gd name="connsiteX3" fmla="*/ 5815136 w 11879889"/>
              <a:gd name="connsiteY3" fmla="*/ 1182219 h 6870700"/>
              <a:gd name="connsiteX4" fmla="*/ 8478333 w 11879889"/>
              <a:gd name="connsiteY4" fmla="*/ 546414 h 6870700"/>
              <a:gd name="connsiteX5" fmla="*/ 8463842 w 11879889"/>
              <a:gd name="connsiteY5" fmla="*/ 1839863 h 6870700"/>
              <a:gd name="connsiteX6" fmla="*/ 10495467 w 11879889"/>
              <a:gd name="connsiteY6" fmla="*/ 1439302 h 6870700"/>
              <a:gd name="connsiteX7" fmla="*/ 10287707 w 11879889"/>
              <a:gd name="connsiteY7" fmla="*/ 2910606 h 6870700"/>
              <a:gd name="connsiteX8" fmla="*/ 10234546 w 11879889"/>
              <a:gd name="connsiteY8" fmla="*/ 3198001 h 6870700"/>
              <a:gd name="connsiteX9" fmla="*/ 11879770 w 11879889"/>
              <a:gd name="connsiteY9" fmla="*/ 4267313 h 6870700"/>
              <a:gd name="connsiteX10" fmla="*/ 11872030 w 11879889"/>
              <a:gd name="connsiteY10" fmla="*/ 4399843 h 6870700"/>
              <a:gd name="connsiteX11" fmla="*/ 9558614 w 11879889"/>
              <a:gd name="connsiteY11" fmla="*/ 4916516 h 6870700"/>
              <a:gd name="connsiteX12" fmla="*/ 9784275 w 11879889"/>
              <a:gd name="connsiteY12" fmla="*/ 6668309 h 6870700"/>
              <a:gd name="connsiteX13" fmla="*/ 7871778 w 11879889"/>
              <a:gd name="connsiteY13" fmla="*/ 5953995 h 6870700"/>
              <a:gd name="connsiteX14" fmla="*/ 7784477 w 11879889"/>
              <a:gd name="connsiteY14" fmla="*/ 6668962 h 6870700"/>
              <a:gd name="connsiteX15" fmla="*/ 7747125 w 11879889"/>
              <a:gd name="connsiteY15" fmla="*/ 6870700 h 6870700"/>
              <a:gd name="connsiteX16" fmla="*/ 4606979 w 11879889"/>
              <a:gd name="connsiteY16" fmla="*/ 6870700 h 6870700"/>
              <a:gd name="connsiteX17" fmla="*/ 4468245 w 11879889"/>
              <a:gd name="connsiteY17" fmla="*/ 6648817 h 6870700"/>
              <a:gd name="connsiteX18" fmla="*/ 4326220 w 11879889"/>
              <a:gd name="connsiteY18" fmla="*/ 6400943 h 6870700"/>
              <a:gd name="connsiteX19" fmla="*/ 3362740 w 11879889"/>
              <a:gd name="connsiteY19" fmla="*/ 6467279 h 6870700"/>
              <a:gd name="connsiteX20" fmla="*/ 3361845 w 11879889"/>
              <a:gd name="connsiteY20" fmla="*/ 6466176 h 6870700"/>
              <a:gd name="connsiteX21" fmla="*/ 2941431 w 11879889"/>
              <a:gd name="connsiteY21" fmla="*/ 6820743 h 6870700"/>
              <a:gd name="connsiteX22" fmla="*/ 2863227 w 11879889"/>
              <a:gd name="connsiteY22" fmla="*/ 6870700 h 6870700"/>
              <a:gd name="connsiteX23" fmla="*/ 1394209 w 11879889"/>
              <a:gd name="connsiteY23" fmla="*/ 6870700 h 6870700"/>
              <a:gd name="connsiteX24" fmla="*/ 1388380 w 11879889"/>
              <a:gd name="connsiteY24" fmla="*/ 6865974 h 6870700"/>
              <a:gd name="connsiteX25" fmla="*/ 877778 w 11879889"/>
              <a:gd name="connsiteY25" fmla="*/ 4101421 h 6870700"/>
              <a:gd name="connsiteX26" fmla="*/ 5439 w 11879889"/>
              <a:gd name="connsiteY26" fmla="*/ 3825397 h 6870700"/>
              <a:gd name="connsiteX27" fmla="*/ 0 w 11879889"/>
              <a:gd name="connsiteY27" fmla="*/ 3822603 h 6870700"/>
              <a:gd name="connsiteX28" fmla="*/ 0 w 11879889"/>
              <a:gd name="connsiteY28" fmla="*/ 680593 h 6870700"/>
              <a:gd name="connsiteX29" fmla="*/ 82613 w 11879889"/>
              <a:gd name="connsiteY29" fmla="*/ 665752 h 6870700"/>
              <a:gd name="connsiteX30" fmla="*/ 1370498 w 11879889"/>
              <a:gd name="connsiteY30" fmla="*/ 689070 h 6870700"/>
              <a:gd name="connsiteX31" fmla="*/ 3081424 w 11879889"/>
              <a:gd name="connsiteY31" fmla="*/ 29112 h 6870700"/>
              <a:gd name="connsiteX32" fmla="*/ 3111978 w 11879889"/>
              <a:gd name="connsiteY32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79889" h="6870700">
                <a:moveTo>
                  <a:pt x="3111978" y="0"/>
                </a:moveTo>
                <a:lnTo>
                  <a:pt x="5866638" y="0"/>
                </a:lnTo>
                <a:lnTo>
                  <a:pt x="5874256" y="230115"/>
                </a:lnTo>
                <a:cubicBezTo>
                  <a:pt x="5875228" y="527498"/>
                  <a:pt x="5851726" y="849947"/>
                  <a:pt x="5815136" y="1182219"/>
                </a:cubicBezTo>
                <a:cubicBezTo>
                  <a:pt x="7541266" y="-222890"/>
                  <a:pt x="8267031" y="-72564"/>
                  <a:pt x="8478333" y="546414"/>
                </a:cubicBezTo>
                <a:cubicBezTo>
                  <a:pt x="8632442" y="996809"/>
                  <a:pt x="8463842" y="1839863"/>
                  <a:pt x="8463842" y="1839863"/>
                </a:cubicBezTo>
                <a:cubicBezTo>
                  <a:pt x="9001289" y="1373605"/>
                  <a:pt x="10081404" y="1069920"/>
                  <a:pt x="10495467" y="1439302"/>
                </a:cubicBezTo>
                <a:cubicBezTo>
                  <a:pt x="10827254" y="1735472"/>
                  <a:pt x="10799935" y="2230610"/>
                  <a:pt x="10287707" y="2910606"/>
                </a:cubicBezTo>
                <a:cubicBezTo>
                  <a:pt x="10184681" y="3046344"/>
                  <a:pt x="10199986" y="3141877"/>
                  <a:pt x="10234546" y="3198001"/>
                </a:cubicBezTo>
                <a:cubicBezTo>
                  <a:pt x="10410238" y="3479936"/>
                  <a:pt x="11895176" y="2945678"/>
                  <a:pt x="11879770" y="4267313"/>
                </a:cubicBezTo>
                <a:cubicBezTo>
                  <a:pt x="11879293" y="4310699"/>
                  <a:pt x="11876713" y="4354876"/>
                  <a:pt x="11872030" y="4399843"/>
                </a:cubicBezTo>
                <a:cubicBezTo>
                  <a:pt x="11797731" y="5113323"/>
                  <a:pt x="11182580" y="5879573"/>
                  <a:pt x="9558614" y="4916516"/>
                </a:cubicBezTo>
                <a:cubicBezTo>
                  <a:pt x="10189659" y="5763043"/>
                  <a:pt x="10076260" y="6405784"/>
                  <a:pt x="9784275" y="6668309"/>
                </a:cubicBezTo>
                <a:cubicBezTo>
                  <a:pt x="9410807" y="7005178"/>
                  <a:pt x="8475379" y="6714835"/>
                  <a:pt x="7871778" y="5953995"/>
                </a:cubicBezTo>
                <a:cubicBezTo>
                  <a:pt x="7849634" y="6173913"/>
                  <a:pt x="7823479" y="6419613"/>
                  <a:pt x="7784477" y="6668962"/>
                </a:cubicBezTo>
                <a:lnTo>
                  <a:pt x="7747125" y="6870700"/>
                </a:lnTo>
                <a:lnTo>
                  <a:pt x="4606979" y="6870700"/>
                </a:lnTo>
                <a:lnTo>
                  <a:pt x="4468245" y="6648817"/>
                </a:lnTo>
                <a:cubicBezTo>
                  <a:pt x="4419820" y="6567927"/>
                  <a:pt x="4372430" y="6485238"/>
                  <a:pt x="4326220" y="6400943"/>
                </a:cubicBezTo>
                <a:cubicBezTo>
                  <a:pt x="4026652" y="5853582"/>
                  <a:pt x="3937822" y="5891807"/>
                  <a:pt x="3362740" y="6467279"/>
                </a:cubicBezTo>
                <a:lnTo>
                  <a:pt x="3361845" y="6466176"/>
                </a:lnTo>
                <a:cubicBezTo>
                  <a:pt x="3220422" y="6607510"/>
                  <a:pt x="3079798" y="6725392"/>
                  <a:pt x="2941431" y="6820743"/>
                </a:cubicBezTo>
                <a:lnTo>
                  <a:pt x="2863227" y="6870700"/>
                </a:lnTo>
                <a:lnTo>
                  <a:pt x="1394209" y="6870700"/>
                </a:lnTo>
                <a:lnTo>
                  <a:pt x="1388380" y="6865974"/>
                </a:lnTo>
                <a:cubicBezTo>
                  <a:pt x="900681" y="6425286"/>
                  <a:pt x="656794" y="5457206"/>
                  <a:pt x="877778" y="4101421"/>
                </a:cubicBezTo>
                <a:cubicBezTo>
                  <a:pt x="552846" y="4037091"/>
                  <a:pt x="261368" y="3943077"/>
                  <a:pt x="5439" y="3825397"/>
                </a:cubicBezTo>
                <a:lnTo>
                  <a:pt x="0" y="3822603"/>
                </a:lnTo>
                <a:lnTo>
                  <a:pt x="0" y="680593"/>
                </a:lnTo>
                <a:lnTo>
                  <a:pt x="82613" y="665752"/>
                </a:lnTo>
                <a:cubicBezTo>
                  <a:pt x="449770" y="612082"/>
                  <a:pt x="882979" y="620120"/>
                  <a:pt x="1370498" y="689070"/>
                </a:cubicBezTo>
                <a:cubicBezTo>
                  <a:pt x="2076242" y="788858"/>
                  <a:pt x="2614172" y="454622"/>
                  <a:pt x="3081424" y="29112"/>
                </a:cubicBezTo>
                <a:lnTo>
                  <a:pt x="31119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8CC3F-FBD4-22BE-BC09-3A4EE75E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16924-CED2-41A1-B764-103D4210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751A5-C33C-5937-7D78-1E9A0E47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FF56743-9FDC-ADC4-683E-75D1BD7E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215000"/>
            <a:ext cx="6075000" cy="2160000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446E169-B009-D599-94CD-CE4277FB4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3402000"/>
            <a:ext cx="6075000" cy="8100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50" b="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690174B5-7093-DBE9-36A7-977D1714A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3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99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5284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2673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38999" y="1296000"/>
            <a:ext cx="270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21999" y="1296000"/>
            <a:ext cx="270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845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7999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A085BE9-8FCE-A06A-08C4-1EE73A1FCF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526000" y="1296000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396C4DE-7F4F-E63A-EC2F-30FD5809B4C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47000" y="1308277"/>
            <a:ext cx="1971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3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40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635F0-CF11-EBCE-2F1C-EE45DC90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C5374-4717-D036-AF6A-C42414D6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296000"/>
            <a:ext cx="4050000" cy="3375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047A-C140-83F3-962C-C0C48A7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14/10/2024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15ED4-BC75-95AD-D337-D5CBFB6B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Aller dans Insertion &gt; Pied de page pour compléter ce champ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E983F-6A3C-B12F-F171-C248CFDF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71F700-C46E-3E3E-AF3E-1C07644DA2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99" y="1296000"/>
            <a:ext cx="4050000" cy="3375000"/>
          </a:xfr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19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- 1 colonn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B8B16-C24C-3A99-8D86-F4B4E11E5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0E680EF-2E80-8BAB-8E4A-2F1CC8BD999F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A1FE8647-BA9D-AF4D-CAC5-715C3940E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8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2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78215CF-0031-FE6F-B971-EFA67467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00" y="1296000"/>
            <a:ext cx="405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DBDFA6D-215C-F1E2-E997-330A7B80DF4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88999" y="1296000"/>
            <a:ext cx="405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DEC5003-1E0E-0A45-7437-E686DF9C7277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0356BC96-D50A-B16D-B99D-97487BED3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73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3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9DC2F-F365-E8AA-C63C-716A6992E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00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8EA16BC-795B-934F-5E7F-85F03BF6932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2999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40955C9-FC59-6D77-D874-FDA0C7AC203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248999" y="1296000"/>
            <a:ext cx="2646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877539E-B238-1D67-8AE3-CC0E983197F8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AEFE93F3-C14E-E2A0-7519-91E1CAD0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94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4 colonne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55348-C2ED-B02F-9269-7F7C86704D13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7E12D-7602-BF3B-7B4E-AB9DA63A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42E0-2B45-08E1-0787-ADCAAC9D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E2DFA-74B6-5D32-5690-CE7D05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AD889-A9DB-4C4F-C163-77ACCD19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25573-C914-4EED-A883-C53AF06418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7EE497F-F832-3F59-6643-902FC6E1F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999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22FBB1-B714-3CF0-2AAD-69D41224E6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50676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6580775-87B6-458D-C354-435352B0A8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96352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A77899F-F5CF-2DFA-E1E0-5D7BAF9AD26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842029" y="1296000"/>
            <a:ext cx="1890000" cy="33750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0A838E43-07F8-F73A-0657-62B5DCC0080A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75D7C2D5-F873-7C46-CF94-833EA0724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2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3B395-4B62-67D6-E0F4-DB7BA5A64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716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6D523-DE95-94A7-6D16-025B084A8FCA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7C2D0D93-29DE-D1EF-6DC3-1539256BAE92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3B395-4B62-67D6-E0F4-DB7BA5A64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0EBE6-0DFC-3027-F680-872D9DF96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A2CAFF-EFF0-45DE-5A8D-B5BE08BA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D3916676-E895-B8F4-3404-003C8EB6A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83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>
            <a:normAutofit/>
          </a:bodyPr>
          <a:lstStyle>
            <a:lvl1pPr algn="l" defTabSz="914378" rtl="0" eaLnBrk="1" latinLnBrk="0" hangingPunct="1">
              <a:spcBef>
                <a:spcPct val="20000"/>
              </a:spcBef>
              <a:defRPr lang="fr-FR" sz="20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algn="l" defTabSz="914378" rtl="0" eaLnBrk="1" latinLnBrk="0" hangingPunct="1">
              <a:spcBef>
                <a:spcPct val="20000"/>
              </a:spcBef>
              <a:defRPr lang="fr-FR" sz="18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algn="l" defTabSz="914378" rtl="0" eaLnBrk="1" latinLnBrk="0" hangingPunct="1">
              <a:spcBef>
                <a:spcPct val="20000"/>
              </a:spcBef>
              <a:defRPr lang="fr-FR" sz="16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algn="l" defTabSz="914378" rtl="0" eaLnBrk="1" latinLnBrk="0" hangingPunct="1">
              <a:spcBef>
                <a:spcPct val="20000"/>
              </a:spcBef>
              <a:defRPr lang="fr-FR" sz="14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algn="l" defTabSz="914378" rtl="0" eaLnBrk="1" latinLnBrk="0" hangingPunct="1">
              <a:spcBef>
                <a:spcPct val="20000"/>
              </a:spcBef>
              <a:defRPr lang="fr-FR" sz="1200" kern="1200" dirty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710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34612"/>
            <a:ext cx="8216900" cy="424732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898" indent="-8889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247151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7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1" y="244034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80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9" y="2698836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94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0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6" indent="-90486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345036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6" indent="-90486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584421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6" indent="-90486">
              <a:buClr>
                <a:srgbClr val="EF7937"/>
              </a:buCl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926448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898" indent="-8889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1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4260425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67188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1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1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6" indent="-90486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1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648803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" y="1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4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4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75344" y="1521718"/>
            <a:ext cx="2536071" cy="19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69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7CE7681-2960-46D1-B4C2-99F1E6F85D4B}"/>
              </a:ext>
            </a:extLst>
          </p:cNvPr>
          <p:cNvSpPr>
            <a:spLocks/>
          </p:cNvSpPr>
          <p:nvPr/>
        </p:nvSpPr>
        <p:spPr>
          <a:xfrm>
            <a:off x="0" y="0"/>
            <a:ext cx="3284982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DFAC8E79-9CB9-40FC-BB9E-7F828159B59C}"/>
              </a:ext>
            </a:extLst>
          </p:cNvPr>
          <p:cNvSpPr>
            <a:spLocks/>
          </p:cNvSpPr>
          <p:nvPr/>
        </p:nvSpPr>
        <p:spPr bwMode="auto">
          <a:xfrm>
            <a:off x="1414676" y="1658822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sp>
        <p:nvSpPr>
          <p:cNvPr id="45" name="Espace réservé du texte 102">
            <a:extLst>
              <a:ext uri="{FF2B5EF4-FFF2-40B4-BE49-F238E27FC236}">
                <a16:creationId xmlns:a16="http://schemas.microsoft.com/office/drawing/2014/main" id="{7140F4EB-0A9F-4D50-BFC8-7FBB29A29036}"/>
              </a:ext>
            </a:extLst>
          </p:cNvPr>
          <p:cNvSpPr txBox="1">
            <a:spLocks/>
          </p:cNvSpPr>
          <p:nvPr/>
        </p:nvSpPr>
        <p:spPr>
          <a:xfrm>
            <a:off x="2571362" y="1863092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38138" indent="-1728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Franklin Gothic Book" panose="020B0503020102020204" pitchFamily="34" charset="0"/>
              <a:buChar char="−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3655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/>
              <a:t> </a:t>
            </a:r>
            <a:endParaRPr lang="fr-FR" sz="6000" dirty="0"/>
          </a:p>
        </p:txBody>
      </p:sp>
      <p:sp>
        <p:nvSpPr>
          <p:cNvPr id="48" name="Titre 7">
            <a:extLst>
              <a:ext uri="{FF2B5EF4-FFF2-40B4-BE49-F238E27FC236}">
                <a16:creationId xmlns:a16="http://schemas.microsoft.com/office/drawing/2014/main" id="{8CD84411-C65D-4169-BC20-64E447601AB1}"/>
              </a:ext>
            </a:extLst>
          </p:cNvPr>
          <p:cNvSpPr txBox="1">
            <a:spLocks/>
          </p:cNvSpPr>
          <p:nvPr/>
        </p:nvSpPr>
        <p:spPr>
          <a:xfrm>
            <a:off x="2864314" y="2433251"/>
            <a:ext cx="857799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spc="38" dirty="0"/>
              <a:t>Agenda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32706E5-3E5E-44BC-8CD7-769C4504F36B}"/>
              </a:ext>
            </a:extLst>
          </p:cNvPr>
          <p:cNvGrpSpPr/>
          <p:nvPr userDrawn="1"/>
        </p:nvGrpSpPr>
        <p:grpSpPr>
          <a:xfrm>
            <a:off x="364926" y="4873879"/>
            <a:ext cx="952500" cy="86467"/>
            <a:chOff x="8377671" y="485679"/>
            <a:chExt cx="3093604" cy="280834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7483FE80-086E-4315-A408-442CB6B23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98C88D1-D4B2-4E80-829D-B83CC438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DB1ABDE3-D216-481C-AECB-5FC2565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ADBF7D5B-2512-4DB3-8D22-7B1D2F6D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6A9C569B-5B5F-4754-AAEE-96B4F070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DB52900D-ECF1-4D01-AAFA-58F57C61E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A0E4AF17-1637-4DB3-9606-BFDAF77D5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322F4476-3FD9-411F-B93C-08ED9A8C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7136DAD1-0505-4EE3-A9D8-411D3BF8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B1DB1C7-9A76-4D69-BD22-45BE61E2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04D1C0-64CE-4EB2-ADCC-697213740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2217" y="2340919"/>
            <a:ext cx="4211241" cy="461665"/>
          </a:xfrm>
        </p:spPr>
        <p:txBody>
          <a:bodyPr anchor="ctr"/>
          <a:lstStyle>
            <a:lvl1pPr marL="146444" indent="-146444">
              <a:spcBef>
                <a:spcPts val="900"/>
              </a:spcBef>
              <a:spcAft>
                <a:spcPts val="0"/>
              </a:spcAft>
              <a:buFontTx/>
              <a:buBlip>
                <a:blip r:embed="rId3"/>
              </a:buBlip>
              <a:defRPr b="1">
                <a:solidFill>
                  <a:schemeClr val="accent2"/>
                </a:solidFill>
                <a:latin typeface="+mj-lt"/>
              </a:defRPr>
            </a:lvl1pPr>
            <a:lvl2pPr marL="153587" indent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75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id="{439484D6-5A1A-4D47-BEA0-C11F8B4C0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84982" cy="51435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B4269C1-0081-4B22-B071-E346F9AE3AE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284982" cy="5143500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AA56CA67-4476-4A99-895F-11590ADEAF0B}"/>
              </a:ext>
            </a:extLst>
          </p:cNvPr>
          <p:cNvSpPr>
            <a:spLocks/>
          </p:cNvSpPr>
          <p:nvPr/>
        </p:nvSpPr>
        <p:spPr bwMode="auto">
          <a:xfrm>
            <a:off x="1414676" y="1658822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ACE07426-C8ED-4529-8437-6553F28B5BE2}"/>
              </a:ext>
            </a:extLst>
          </p:cNvPr>
          <p:cNvGrpSpPr/>
          <p:nvPr userDrawn="1"/>
        </p:nvGrpSpPr>
        <p:grpSpPr>
          <a:xfrm>
            <a:off x="6283253" y="364259"/>
            <a:ext cx="2320203" cy="364137"/>
            <a:chOff x="8377671" y="485679"/>
            <a:chExt cx="3093604" cy="485516"/>
          </a:xfrm>
        </p:grpSpPr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14A5BF4-DE9E-4BD4-AD9D-C18F535D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60B57C8-E758-4AE2-9C9C-86877F806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50195AE-76CB-456F-A446-0D71D04B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F3AC340-A4B0-4D27-8C8F-E526140F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EEF8A4F9-E3A2-4807-A34D-8FBBC9C7E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5EDF629E-04E6-466A-B80E-0F22A9968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E0296F0-B4DD-4CE6-855E-E60DAB73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B0682E28-6841-4EAC-9DC6-B815D3E2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6E6DB6A-1B90-4C63-8EBF-B6142786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A443F55-033E-4A55-9468-55B54033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95B3781F-55E0-47E4-9003-5A1176A18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522" y="853140"/>
              <a:ext cx="47544" cy="98715"/>
            </a:xfrm>
            <a:custGeom>
              <a:avLst/>
              <a:gdLst>
                <a:gd name="T0" fmla="*/ 98 w 106"/>
                <a:gd name="T1" fmla="*/ 183 h 221"/>
                <a:gd name="T2" fmla="*/ 81 w 106"/>
                <a:gd name="T3" fmla="*/ 189 h 221"/>
                <a:gd name="T4" fmla="*/ 65 w 106"/>
                <a:gd name="T5" fmla="*/ 169 h 221"/>
                <a:gd name="T6" fmla="*/ 65 w 106"/>
                <a:gd name="T7" fmla="*/ 79 h 221"/>
                <a:gd name="T8" fmla="*/ 99 w 106"/>
                <a:gd name="T9" fmla="*/ 79 h 221"/>
                <a:gd name="T10" fmla="*/ 99 w 106"/>
                <a:gd name="T11" fmla="*/ 47 h 221"/>
                <a:gd name="T12" fmla="*/ 65 w 106"/>
                <a:gd name="T13" fmla="*/ 47 h 221"/>
                <a:gd name="T14" fmla="*/ 65 w 106"/>
                <a:gd name="T15" fmla="*/ 0 h 221"/>
                <a:gd name="T16" fmla="*/ 28 w 106"/>
                <a:gd name="T17" fmla="*/ 0 h 221"/>
                <a:gd name="T18" fmla="*/ 28 w 106"/>
                <a:gd name="T19" fmla="*/ 47 h 221"/>
                <a:gd name="T20" fmla="*/ 0 w 106"/>
                <a:gd name="T21" fmla="*/ 47 h 221"/>
                <a:gd name="T22" fmla="*/ 0 w 106"/>
                <a:gd name="T23" fmla="*/ 79 h 221"/>
                <a:gd name="T24" fmla="*/ 28 w 106"/>
                <a:gd name="T25" fmla="*/ 79 h 221"/>
                <a:gd name="T26" fmla="*/ 28 w 106"/>
                <a:gd name="T27" fmla="*/ 178 h 221"/>
                <a:gd name="T28" fmla="*/ 71 w 106"/>
                <a:gd name="T29" fmla="*/ 221 h 221"/>
                <a:gd name="T30" fmla="*/ 106 w 106"/>
                <a:gd name="T31" fmla="*/ 211 h 221"/>
                <a:gd name="T32" fmla="*/ 98 w 106"/>
                <a:gd name="T33" fmla="*/ 18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98" y="183"/>
                  </a:moveTo>
                  <a:cubicBezTo>
                    <a:pt x="95" y="186"/>
                    <a:pt x="88" y="189"/>
                    <a:pt x="81" y="189"/>
                  </a:cubicBez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lnTo>
                    <a:pt x="98" y="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B420D839-2966-4C38-AEA9-FC10DF205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118" y="874092"/>
              <a:ext cx="76152" cy="76151"/>
            </a:xfrm>
            <a:custGeom>
              <a:avLst/>
              <a:gdLst>
                <a:gd name="T0" fmla="*/ 185 w 189"/>
                <a:gd name="T1" fmla="*/ 0 h 189"/>
                <a:gd name="T2" fmla="*/ 140 w 189"/>
                <a:gd name="T3" fmla="*/ 0 h 189"/>
                <a:gd name="T4" fmla="*/ 95 w 189"/>
                <a:gd name="T5" fmla="*/ 65 h 189"/>
                <a:gd name="T6" fmla="*/ 50 w 189"/>
                <a:gd name="T7" fmla="*/ 0 h 189"/>
                <a:gd name="T8" fmla="*/ 4 w 189"/>
                <a:gd name="T9" fmla="*/ 0 h 189"/>
                <a:gd name="T10" fmla="*/ 69 w 189"/>
                <a:gd name="T11" fmla="*/ 92 h 189"/>
                <a:gd name="T12" fmla="*/ 0 w 189"/>
                <a:gd name="T13" fmla="*/ 189 h 189"/>
                <a:gd name="T14" fmla="*/ 46 w 189"/>
                <a:gd name="T15" fmla="*/ 189 h 189"/>
                <a:gd name="T16" fmla="*/ 95 w 189"/>
                <a:gd name="T17" fmla="*/ 119 h 189"/>
                <a:gd name="T18" fmla="*/ 144 w 189"/>
                <a:gd name="T19" fmla="*/ 189 h 189"/>
                <a:gd name="T20" fmla="*/ 189 w 189"/>
                <a:gd name="T21" fmla="*/ 189 h 189"/>
                <a:gd name="T22" fmla="*/ 120 w 189"/>
                <a:gd name="T23" fmla="*/ 92 h 189"/>
                <a:gd name="T24" fmla="*/ 185 w 189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5" y="0"/>
                  </a:moveTo>
                  <a:lnTo>
                    <a:pt x="140" y="0"/>
                  </a:lnTo>
                  <a:lnTo>
                    <a:pt x="95" y="65"/>
                  </a:lnTo>
                  <a:lnTo>
                    <a:pt x="50" y="0"/>
                  </a:lnTo>
                  <a:lnTo>
                    <a:pt x="4" y="0"/>
                  </a:lnTo>
                  <a:lnTo>
                    <a:pt x="69" y="92"/>
                  </a:lnTo>
                  <a:lnTo>
                    <a:pt x="0" y="189"/>
                  </a:lnTo>
                  <a:lnTo>
                    <a:pt x="46" y="189"/>
                  </a:lnTo>
                  <a:lnTo>
                    <a:pt x="95" y="119"/>
                  </a:lnTo>
                  <a:lnTo>
                    <a:pt x="144" y="189"/>
                  </a:lnTo>
                  <a:lnTo>
                    <a:pt x="189" y="189"/>
                  </a:lnTo>
                  <a:lnTo>
                    <a:pt x="120" y="9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708DDE85-EF93-405A-A1B8-39A2120B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2088" y="872480"/>
              <a:ext cx="76152" cy="79375"/>
            </a:xfrm>
            <a:custGeom>
              <a:avLst/>
              <a:gdLst>
                <a:gd name="connsiteX0" fmla="*/ 151607 w 300038"/>
                <a:gd name="connsiteY0" fmla="*/ 52387 h 312737"/>
                <a:gd name="connsiteX1" fmla="*/ 66675 w 300038"/>
                <a:gd name="connsiteY1" fmla="*/ 131762 h 312737"/>
                <a:gd name="connsiteX2" fmla="*/ 236538 w 300038"/>
                <a:gd name="connsiteY2" fmla="*/ 131762 h 312737"/>
                <a:gd name="connsiteX3" fmla="*/ 151607 w 300038"/>
                <a:gd name="connsiteY3" fmla="*/ 52387 h 312737"/>
                <a:gd name="connsiteX4" fmla="*/ 151784 w 300038"/>
                <a:gd name="connsiteY4" fmla="*/ 0 h 312737"/>
                <a:gd name="connsiteX5" fmla="*/ 300038 w 300038"/>
                <a:gd name="connsiteY5" fmla="*/ 161639 h 312737"/>
                <a:gd name="connsiteX6" fmla="*/ 300038 w 300038"/>
                <a:gd name="connsiteY6" fmla="*/ 177452 h 312737"/>
                <a:gd name="connsiteX7" fmla="*/ 68832 w 300038"/>
                <a:gd name="connsiteY7" fmla="*/ 177452 h 312737"/>
                <a:gd name="connsiteX8" fmla="*/ 164138 w 300038"/>
                <a:gd name="connsiteY8" fmla="*/ 260029 h 312737"/>
                <a:gd name="connsiteX9" fmla="*/ 248855 w 300038"/>
                <a:gd name="connsiteY9" fmla="*/ 226647 h 312737"/>
                <a:gd name="connsiteX10" fmla="*/ 278859 w 300038"/>
                <a:gd name="connsiteY10" fmla="*/ 270570 h 312737"/>
                <a:gd name="connsiteX11" fmla="*/ 157079 w 300038"/>
                <a:gd name="connsiteY11" fmla="*/ 312737 h 312737"/>
                <a:gd name="connsiteX12" fmla="*/ 0 w 300038"/>
                <a:gd name="connsiteY12" fmla="*/ 156369 h 312737"/>
                <a:gd name="connsiteX13" fmla="*/ 151784 w 300038"/>
                <a:gd name="connsiteY13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038" h="312737">
                  <a:moveTo>
                    <a:pt x="151607" y="52387"/>
                  </a:moveTo>
                  <a:cubicBezTo>
                    <a:pt x="94985" y="52387"/>
                    <a:pt x="70214" y="94720"/>
                    <a:pt x="66675" y="131762"/>
                  </a:cubicBezTo>
                  <a:lnTo>
                    <a:pt x="236538" y="131762"/>
                  </a:lnTo>
                  <a:cubicBezTo>
                    <a:pt x="234769" y="96484"/>
                    <a:pt x="211766" y="52387"/>
                    <a:pt x="151607" y="52387"/>
                  </a:cubicBezTo>
                  <a:close/>
                  <a:moveTo>
                    <a:pt x="151784" y="0"/>
                  </a:moveTo>
                  <a:cubicBezTo>
                    <a:pt x="241795" y="0"/>
                    <a:pt x="300038" y="68521"/>
                    <a:pt x="300038" y="161639"/>
                  </a:cubicBezTo>
                  <a:cubicBezTo>
                    <a:pt x="300038" y="161639"/>
                    <a:pt x="300038" y="161639"/>
                    <a:pt x="300038" y="177452"/>
                  </a:cubicBezTo>
                  <a:cubicBezTo>
                    <a:pt x="300038" y="177452"/>
                    <a:pt x="300038" y="177452"/>
                    <a:pt x="68832" y="177452"/>
                  </a:cubicBezTo>
                  <a:cubicBezTo>
                    <a:pt x="72362" y="223133"/>
                    <a:pt x="107661" y="260029"/>
                    <a:pt x="164138" y="260029"/>
                  </a:cubicBezTo>
                  <a:cubicBezTo>
                    <a:pt x="192377" y="260029"/>
                    <a:pt x="227676" y="247730"/>
                    <a:pt x="248855" y="226647"/>
                  </a:cubicBezTo>
                  <a:cubicBezTo>
                    <a:pt x="248855" y="226647"/>
                    <a:pt x="248855" y="226647"/>
                    <a:pt x="278859" y="270570"/>
                  </a:cubicBezTo>
                  <a:cubicBezTo>
                    <a:pt x="248855" y="298682"/>
                    <a:pt x="204732" y="312737"/>
                    <a:pt x="157079" y="312737"/>
                  </a:cubicBezTo>
                  <a:cubicBezTo>
                    <a:pt x="67067" y="312737"/>
                    <a:pt x="0" y="251244"/>
                    <a:pt x="0" y="156369"/>
                  </a:cubicBezTo>
                  <a:cubicBezTo>
                    <a:pt x="0" y="68521"/>
                    <a:pt x="63537" y="0"/>
                    <a:pt x="15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4C0CC431-D9EA-4298-A303-C638599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043" y="872480"/>
              <a:ext cx="67690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1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BEBEFC1A-8ABF-404F-925A-3A941F873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2497" y="872480"/>
              <a:ext cx="64064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9 w 144"/>
                <a:gd name="T7" fmla="*/ 24 h 178"/>
                <a:gd name="T8" fmla="*/ 73 w 144"/>
                <a:gd name="T9" fmla="*/ 0 h 178"/>
                <a:gd name="T10" fmla="*/ 6 w 144"/>
                <a:gd name="T11" fmla="*/ 52 h 178"/>
                <a:gd name="T12" fmla="*/ 109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4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23" y="10"/>
                    <a:pt x="102" y="0"/>
                    <a:pt x="73" y="0"/>
                  </a:cubicBezTo>
                  <a:cubicBezTo>
                    <a:pt x="30" y="0"/>
                    <a:pt x="6" y="24"/>
                    <a:pt x="6" y="52"/>
                  </a:cubicBezTo>
                  <a:cubicBezTo>
                    <a:pt x="6" y="117"/>
                    <a:pt x="109" y="93"/>
                    <a:pt x="109" y="126"/>
                  </a:cubicBezTo>
                  <a:cubicBezTo>
                    <a:pt x="109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5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EEA41CB2-2437-4B0D-B6A9-C05A3CF0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652" y="843470"/>
              <a:ext cx="22563" cy="41500"/>
            </a:xfrm>
            <a:custGeom>
              <a:avLst/>
              <a:gdLst>
                <a:gd name="T0" fmla="*/ 24 w 51"/>
                <a:gd name="T1" fmla="*/ 0 h 93"/>
                <a:gd name="T2" fmla="*/ 0 w 51"/>
                <a:gd name="T3" fmla="*/ 25 h 93"/>
                <a:gd name="T4" fmla="*/ 21 w 51"/>
                <a:gd name="T5" fmla="*/ 47 h 93"/>
                <a:gd name="T6" fmla="*/ 27 w 51"/>
                <a:gd name="T7" fmla="*/ 46 h 93"/>
                <a:gd name="T8" fmla="*/ 1 w 51"/>
                <a:gd name="T9" fmla="*/ 79 h 93"/>
                <a:gd name="T10" fmla="*/ 18 w 51"/>
                <a:gd name="T11" fmla="*/ 93 h 93"/>
                <a:gd name="T12" fmla="*/ 51 w 51"/>
                <a:gd name="T13" fmla="*/ 33 h 93"/>
                <a:gd name="T14" fmla="*/ 24 w 51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93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9" y="47"/>
                    <a:pt x="21" y="47"/>
                  </a:cubicBezTo>
                  <a:cubicBezTo>
                    <a:pt x="23" y="47"/>
                    <a:pt x="26" y="46"/>
                    <a:pt x="27" y="46"/>
                  </a:cubicBezTo>
                  <a:cubicBezTo>
                    <a:pt x="24" y="58"/>
                    <a:pt x="13" y="72"/>
                    <a:pt x="1" y="7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37" y="79"/>
                    <a:pt x="51" y="57"/>
                    <a:pt x="51" y="33"/>
                  </a:cubicBezTo>
                  <a:cubicBezTo>
                    <a:pt x="51" y="12"/>
                    <a:pt x="38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8775C675-A5F1-4653-9461-21EA2548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006" y="853140"/>
              <a:ext cx="47142" cy="98715"/>
            </a:xfrm>
            <a:custGeom>
              <a:avLst/>
              <a:gdLst>
                <a:gd name="T0" fmla="*/ 81 w 106"/>
                <a:gd name="T1" fmla="*/ 189 h 221"/>
                <a:gd name="T2" fmla="*/ 65 w 106"/>
                <a:gd name="T3" fmla="*/ 169 h 221"/>
                <a:gd name="T4" fmla="*/ 65 w 106"/>
                <a:gd name="T5" fmla="*/ 79 h 221"/>
                <a:gd name="T6" fmla="*/ 99 w 106"/>
                <a:gd name="T7" fmla="*/ 79 h 221"/>
                <a:gd name="T8" fmla="*/ 99 w 106"/>
                <a:gd name="T9" fmla="*/ 47 h 221"/>
                <a:gd name="T10" fmla="*/ 65 w 106"/>
                <a:gd name="T11" fmla="*/ 47 h 221"/>
                <a:gd name="T12" fmla="*/ 65 w 106"/>
                <a:gd name="T13" fmla="*/ 0 h 221"/>
                <a:gd name="T14" fmla="*/ 28 w 106"/>
                <a:gd name="T15" fmla="*/ 0 h 221"/>
                <a:gd name="T16" fmla="*/ 28 w 106"/>
                <a:gd name="T17" fmla="*/ 47 h 221"/>
                <a:gd name="T18" fmla="*/ 0 w 106"/>
                <a:gd name="T19" fmla="*/ 47 h 221"/>
                <a:gd name="T20" fmla="*/ 0 w 106"/>
                <a:gd name="T21" fmla="*/ 79 h 221"/>
                <a:gd name="T22" fmla="*/ 28 w 106"/>
                <a:gd name="T23" fmla="*/ 79 h 221"/>
                <a:gd name="T24" fmla="*/ 28 w 106"/>
                <a:gd name="T25" fmla="*/ 178 h 221"/>
                <a:gd name="T26" fmla="*/ 71 w 106"/>
                <a:gd name="T27" fmla="*/ 221 h 221"/>
                <a:gd name="T28" fmla="*/ 106 w 106"/>
                <a:gd name="T29" fmla="*/ 211 h 221"/>
                <a:gd name="T30" fmla="*/ 97 w 106"/>
                <a:gd name="T31" fmla="*/ 183 h 221"/>
                <a:gd name="T32" fmla="*/ 81 w 106"/>
                <a:gd name="T33" fmla="*/ 1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81" y="189"/>
                  </a:move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5" y="186"/>
                    <a:pt x="88" y="189"/>
                    <a:pt x="81" y="1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8B09F400-8322-48D1-BD82-6676EA75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796" y="872480"/>
              <a:ext cx="67287" cy="79375"/>
            </a:xfrm>
            <a:custGeom>
              <a:avLst/>
              <a:gdLst>
                <a:gd name="connsiteX0" fmla="*/ 128176 w 265113"/>
                <a:gd name="connsiteY0" fmla="*/ 161925 h 312737"/>
                <a:gd name="connsiteX1" fmla="*/ 65088 w 265113"/>
                <a:gd name="connsiteY1" fmla="*/ 216785 h 312737"/>
                <a:gd name="connsiteX2" fmla="*/ 128176 w 265113"/>
                <a:gd name="connsiteY2" fmla="*/ 269875 h 312737"/>
                <a:gd name="connsiteX3" fmla="*/ 200026 w 265113"/>
                <a:gd name="connsiteY3" fmla="*/ 238021 h 312737"/>
                <a:gd name="connsiteX4" fmla="*/ 200026 w 265113"/>
                <a:gd name="connsiteY4" fmla="*/ 193779 h 312737"/>
                <a:gd name="connsiteX5" fmla="*/ 128176 w 265113"/>
                <a:gd name="connsiteY5" fmla="*/ 161925 h 312737"/>
                <a:gd name="connsiteX6" fmla="*/ 140457 w 265113"/>
                <a:gd name="connsiteY6" fmla="*/ 0 h 312737"/>
                <a:gd name="connsiteX7" fmla="*/ 265113 w 265113"/>
                <a:gd name="connsiteY7" fmla="*/ 107174 h 312737"/>
                <a:gd name="connsiteX8" fmla="*/ 265113 w 265113"/>
                <a:gd name="connsiteY8" fmla="*/ 305709 h 312737"/>
                <a:gd name="connsiteX9" fmla="*/ 200152 w 265113"/>
                <a:gd name="connsiteY9" fmla="*/ 305709 h 312737"/>
                <a:gd name="connsiteX10" fmla="*/ 200152 w 265113"/>
                <a:gd name="connsiteY10" fmla="*/ 274084 h 312737"/>
                <a:gd name="connsiteX11" fmla="*/ 103587 w 265113"/>
                <a:gd name="connsiteY11" fmla="*/ 312737 h 312737"/>
                <a:gd name="connsiteX12" fmla="*/ 0 w 265113"/>
                <a:gd name="connsiteY12" fmla="*/ 214348 h 312737"/>
                <a:gd name="connsiteX13" fmla="*/ 103587 w 265113"/>
                <a:gd name="connsiteY13" fmla="*/ 117716 h 312737"/>
                <a:gd name="connsiteX14" fmla="*/ 200152 w 265113"/>
                <a:gd name="connsiteY14" fmla="*/ 156369 h 312737"/>
                <a:gd name="connsiteX15" fmla="*/ 200152 w 265113"/>
                <a:gd name="connsiteY15" fmla="*/ 110688 h 312737"/>
                <a:gd name="connsiteX16" fmla="*/ 129923 w 265113"/>
                <a:gd name="connsiteY16" fmla="*/ 54466 h 312737"/>
                <a:gd name="connsiteX17" fmla="*/ 42137 w 265113"/>
                <a:gd name="connsiteY17" fmla="*/ 93118 h 312737"/>
                <a:gd name="connsiteX18" fmla="*/ 15801 w 265113"/>
                <a:gd name="connsiteY18" fmla="*/ 47438 h 312737"/>
                <a:gd name="connsiteX19" fmla="*/ 140457 w 265113"/>
                <a:gd name="connsiteY19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113" h="312737">
                  <a:moveTo>
                    <a:pt x="128176" y="161925"/>
                  </a:moveTo>
                  <a:cubicBezTo>
                    <a:pt x="93127" y="161925"/>
                    <a:pt x="65088" y="183161"/>
                    <a:pt x="65088" y="216785"/>
                  </a:cubicBezTo>
                  <a:cubicBezTo>
                    <a:pt x="65088" y="248639"/>
                    <a:pt x="93127" y="269875"/>
                    <a:pt x="128176" y="269875"/>
                  </a:cubicBezTo>
                  <a:cubicBezTo>
                    <a:pt x="157967" y="269875"/>
                    <a:pt x="184254" y="259257"/>
                    <a:pt x="200026" y="238021"/>
                  </a:cubicBezTo>
                  <a:lnTo>
                    <a:pt x="200026" y="193779"/>
                  </a:lnTo>
                  <a:cubicBezTo>
                    <a:pt x="184254" y="172543"/>
                    <a:pt x="157967" y="161925"/>
                    <a:pt x="128176" y="161925"/>
                  </a:cubicBezTo>
                  <a:close/>
                  <a:moveTo>
                    <a:pt x="140457" y="0"/>
                  </a:moveTo>
                  <a:cubicBezTo>
                    <a:pt x="207174" y="0"/>
                    <a:pt x="265113" y="28111"/>
                    <a:pt x="265113" y="107174"/>
                  </a:cubicBezTo>
                  <a:cubicBezTo>
                    <a:pt x="265113" y="107174"/>
                    <a:pt x="265113" y="107174"/>
                    <a:pt x="265113" y="305709"/>
                  </a:cubicBezTo>
                  <a:cubicBezTo>
                    <a:pt x="265113" y="305709"/>
                    <a:pt x="265113" y="305709"/>
                    <a:pt x="200152" y="305709"/>
                  </a:cubicBezTo>
                  <a:cubicBezTo>
                    <a:pt x="200152" y="305709"/>
                    <a:pt x="200152" y="305709"/>
                    <a:pt x="200152" y="274084"/>
                  </a:cubicBezTo>
                  <a:cubicBezTo>
                    <a:pt x="177327" y="298682"/>
                    <a:pt x="143969" y="312737"/>
                    <a:pt x="103587" y="312737"/>
                  </a:cubicBezTo>
                  <a:cubicBezTo>
                    <a:pt x="54427" y="312737"/>
                    <a:pt x="0" y="281112"/>
                    <a:pt x="0" y="214348"/>
                  </a:cubicBezTo>
                  <a:cubicBezTo>
                    <a:pt x="0" y="145827"/>
                    <a:pt x="54427" y="117716"/>
                    <a:pt x="103587" y="117716"/>
                  </a:cubicBezTo>
                  <a:cubicBezTo>
                    <a:pt x="143969" y="117716"/>
                    <a:pt x="179083" y="130014"/>
                    <a:pt x="200152" y="156369"/>
                  </a:cubicBezTo>
                  <a:cubicBezTo>
                    <a:pt x="200152" y="156369"/>
                    <a:pt x="200152" y="156369"/>
                    <a:pt x="200152" y="110688"/>
                  </a:cubicBezTo>
                  <a:cubicBezTo>
                    <a:pt x="200152" y="75549"/>
                    <a:pt x="172060" y="54466"/>
                    <a:pt x="129923" y="54466"/>
                  </a:cubicBezTo>
                  <a:cubicBezTo>
                    <a:pt x="96564" y="54466"/>
                    <a:pt x="68473" y="66764"/>
                    <a:pt x="42137" y="93118"/>
                  </a:cubicBezTo>
                  <a:cubicBezTo>
                    <a:pt x="42137" y="93118"/>
                    <a:pt x="42137" y="93118"/>
                    <a:pt x="15801" y="47438"/>
                  </a:cubicBezTo>
                  <a:cubicBezTo>
                    <a:pt x="49160" y="14056"/>
                    <a:pt x="93053" y="0"/>
                    <a:pt x="14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3D6F083B-0A9A-40B0-A454-D9BAA419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348" y="845082"/>
              <a:ext cx="68093" cy="105161"/>
            </a:xfrm>
            <a:custGeom>
              <a:avLst/>
              <a:gdLst>
                <a:gd name="T0" fmla="*/ 97 w 152"/>
                <a:gd name="T1" fmla="*/ 61 h 235"/>
                <a:gd name="T2" fmla="*/ 36 w 152"/>
                <a:gd name="T3" fmla="*/ 88 h 235"/>
                <a:gd name="T4" fmla="*/ 36 w 152"/>
                <a:gd name="T5" fmla="*/ 0 h 235"/>
                <a:gd name="T6" fmla="*/ 0 w 152"/>
                <a:gd name="T7" fmla="*/ 0 h 235"/>
                <a:gd name="T8" fmla="*/ 0 w 152"/>
                <a:gd name="T9" fmla="*/ 235 h 235"/>
                <a:gd name="T10" fmla="*/ 36 w 152"/>
                <a:gd name="T11" fmla="*/ 235 h 235"/>
                <a:gd name="T12" fmla="*/ 36 w 152"/>
                <a:gd name="T13" fmla="*/ 116 h 235"/>
                <a:gd name="T14" fmla="*/ 80 w 152"/>
                <a:gd name="T15" fmla="*/ 93 h 235"/>
                <a:gd name="T16" fmla="*/ 115 w 152"/>
                <a:gd name="T17" fmla="*/ 128 h 235"/>
                <a:gd name="T18" fmla="*/ 115 w 152"/>
                <a:gd name="T19" fmla="*/ 235 h 235"/>
                <a:gd name="T20" fmla="*/ 152 w 152"/>
                <a:gd name="T21" fmla="*/ 235 h 235"/>
                <a:gd name="T22" fmla="*/ 152 w 152"/>
                <a:gd name="T23" fmla="*/ 115 h 235"/>
                <a:gd name="T24" fmla="*/ 97 w 152"/>
                <a:gd name="T25" fmla="*/ 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5">
                  <a:moveTo>
                    <a:pt x="97" y="61"/>
                  </a:moveTo>
                  <a:cubicBezTo>
                    <a:pt x="70" y="61"/>
                    <a:pt x="48" y="75"/>
                    <a:pt x="36" y="8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5" y="105"/>
                    <a:pt x="61" y="93"/>
                    <a:pt x="80" y="93"/>
                  </a:cubicBezTo>
                  <a:cubicBezTo>
                    <a:pt x="101" y="93"/>
                    <a:pt x="115" y="102"/>
                    <a:pt x="115" y="128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80"/>
                    <a:pt x="133" y="61"/>
                    <a:pt x="97" y="6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29FBEB1F-BD58-4089-9EA8-4B1E9ACF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82" y="874092"/>
              <a:ext cx="116846" cy="76151"/>
            </a:xfrm>
            <a:custGeom>
              <a:avLst/>
              <a:gdLst>
                <a:gd name="T0" fmla="*/ 209 w 290"/>
                <a:gd name="T1" fmla="*/ 138 h 189"/>
                <a:gd name="T2" fmla="*/ 163 w 290"/>
                <a:gd name="T3" fmla="*/ 0 h 189"/>
                <a:gd name="T4" fmla="*/ 128 w 290"/>
                <a:gd name="T5" fmla="*/ 0 h 189"/>
                <a:gd name="T6" fmla="*/ 82 w 290"/>
                <a:gd name="T7" fmla="*/ 138 h 189"/>
                <a:gd name="T8" fmla="*/ 43 w 290"/>
                <a:gd name="T9" fmla="*/ 0 h 189"/>
                <a:gd name="T10" fmla="*/ 0 w 290"/>
                <a:gd name="T11" fmla="*/ 0 h 189"/>
                <a:gd name="T12" fmla="*/ 59 w 290"/>
                <a:gd name="T13" fmla="*/ 189 h 189"/>
                <a:gd name="T14" fmla="*/ 102 w 290"/>
                <a:gd name="T15" fmla="*/ 189 h 189"/>
                <a:gd name="T16" fmla="*/ 145 w 290"/>
                <a:gd name="T17" fmla="*/ 50 h 189"/>
                <a:gd name="T18" fmla="*/ 190 w 290"/>
                <a:gd name="T19" fmla="*/ 189 h 189"/>
                <a:gd name="T20" fmla="*/ 232 w 290"/>
                <a:gd name="T21" fmla="*/ 189 h 189"/>
                <a:gd name="T22" fmla="*/ 290 w 290"/>
                <a:gd name="T23" fmla="*/ 0 h 189"/>
                <a:gd name="T24" fmla="*/ 248 w 290"/>
                <a:gd name="T25" fmla="*/ 0 h 189"/>
                <a:gd name="T26" fmla="*/ 209 w 290"/>
                <a:gd name="T27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189">
                  <a:moveTo>
                    <a:pt x="209" y="138"/>
                  </a:moveTo>
                  <a:lnTo>
                    <a:pt x="163" y="0"/>
                  </a:lnTo>
                  <a:lnTo>
                    <a:pt x="128" y="0"/>
                  </a:lnTo>
                  <a:lnTo>
                    <a:pt x="82" y="138"/>
                  </a:lnTo>
                  <a:lnTo>
                    <a:pt x="43" y="0"/>
                  </a:lnTo>
                  <a:lnTo>
                    <a:pt x="0" y="0"/>
                  </a:lnTo>
                  <a:lnTo>
                    <a:pt x="59" y="189"/>
                  </a:lnTo>
                  <a:lnTo>
                    <a:pt x="102" y="189"/>
                  </a:lnTo>
                  <a:lnTo>
                    <a:pt x="145" y="50"/>
                  </a:lnTo>
                  <a:lnTo>
                    <a:pt x="190" y="189"/>
                  </a:lnTo>
                  <a:lnTo>
                    <a:pt x="232" y="189"/>
                  </a:lnTo>
                  <a:lnTo>
                    <a:pt x="290" y="0"/>
                  </a:lnTo>
                  <a:lnTo>
                    <a:pt x="248" y="0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D6DCDB5-4246-4EA6-B57A-BDCC0B9C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5960" y="872480"/>
              <a:ext cx="168017" cy="79375"/>
            </a:xfrm>
            <a:custGeom>
              <a:avLst/>
              <a:gdLst>
                <a:gd name="connsiteX0" fmla="*/ 514349 w 661987"/>
                <a:gd name="connsiteY0" fmla="*/ 52387 h 312737"/>
                <a:gd name="connsiteX1" fmla="*/ 430212 w 661987"/>
                <a:gd name="connsiteY1" fmla="*/ 131762 h 312737"/>
                <a:gd name="connsiteX2" fmla="*/ 598487 w 661987"/>
                <a:gd name="connsiteY2" fmla="*/ 131762 h 312737"/>
                <a:gd name="connsiteX3" fmla="*/ 514349 w 661987"/>
                <a:gd name="connsiteY3" fmla="*/ 52387 h 312737"/>
                <a:gd name="connsiteX4" fmla="*/ 150729 w 661987"/>
                <a:gd name="connsiteY4" fmla="*/ 52387 h 312737"/>
                <a:gd name="connsiteX5" fmla="*/ 68262 w 661987"/>
                <a:gd name="connsiteY5" fmla="*/ 131762 h 312737"/>
                <a:gd name="connsiteX6" fmla="*/ 234950 w 661987"/>
                <a:gd name="connsiteY6" fmla="*/ 131762 h 312737"/>
                <a:gd name="connsiteX7" fmla="*/ 150729 w 661987"/>
                <a:gd name="connsiteY7" fmla="*/ 52387 h 312737"/>
                <a:gd name="connsiteX8" fmla="*/ 514518 w 661987"/>
                <a:gd name="connsiteY8" fmla="*/ 0 h 312737"/>
                <a:gd name="connsiteX9" fmla="*/ 661987 w 661987"/>
                <a:gd name="connsiteY9" fmla="*/ 161639 h 312737"/>
                <a:gd name="connsiteX10" fmla="*/ 661987 w 661987"/>
                <a:gd name="connsiteY10" fmla="*/ 177452 h 312737"/>
                <a:gd name="connsiteX11" fmla="*/ 432005 w 661987"/>
                <a:gd name="connsiteY11" fmla="*/ 177452 h 312737"/>
                <a:gd name="connsiteX12" fmla="*/ 526807 w 661987"/>
                <a:gd name="connsiteY12" fmla="*/ 260029 h 312737"/>
                <a:gd name="connsiteX13" fmla="*/ 611075 w 661987"/>
                <a:gd name="connsiteY13" fmla="*/ 226647 h 312737"/>
                <a:gd name="connsiteX14" fmla="*/ 640920 w 661987"/>
                <a:gd name="connsiteY14" fmla="*/ 270570 h 312737"/>
                <a:gd name="connsiteX15" fmla="*/ 519784 w 661987"/>
                <a:gd name="connsiteY15" fmla="*/ 312737 h 312737"/>
                <a:gd name="connsiteX16" fmla="*/ 363537 w 661987"/>
                <a:gd name="connsiteY16" fmla="*/ 156369 h 312737"/>
                <a:gd name="connsiteX17" fmla="*/ 514518 w 661987"/>
                <a:gd name="connsiteY17" fmla="*/ 0 h 312737"/>
                <a:gd name="connsiteX18" fmla="*/ 150981 w 661987"/>
                <a:gd name="connsiteY18" fmla="*/ 0 h 312737"/>
                <a:gd name="connsiteX19" fmla="*/ 298450 w 661987"/>
                <a:gd name="connsiteY19" fmla="*/ 161639 h 312737"/>
                <a:gd name="connsiteX20" fmla="*/ 298450 w 661987"/>
                <a:gd name="connsiteY20" fmla="*/ 177452 h 312737"/>
                <a:gd name="connsiteX21" fmla="*/ 68468 w 661987"/>
                <a:gd name="connsiteY21" fmla="*/ 177452 h 312737"/>
                <a:gd name="connsiteX22" fmla="*/ 163270 w 661987"/>
                <a:gd name="connsiteY22" fmla="*/ 260029 h 312737"/>
                <a:gd name="connsiteX23" fmla="*/ 247538 w 661987"/>
                <a:gd name="connsiteY23" fmla="*/ 226647 h 312737"/>
                <a:gd name="connsiteX24" fmla="*/ 277383 w 661987"/>
                <a:gd name="connsiteY24" fmla="*/ 270570 h 312737"/>
                <a:gd name="connsiteX25" fmla="*/ 156248 w 661987"/>
                <a:gd name="connsiteY25" fmla="*/ 312737 h 312737"/>
                <a:gd name="connsiteX26" fmla="*/ 0 w 661987"/>
                <a:gd name="connsiteY26" fmla="*/ 156369 h 312737"/>
                <a:gd name="connsiteX27" fmla="*/ 150981 w 661987"/>
                <a:gd name="connsiteY27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1987" h="312737">
                  <a:moveTo>
                    <a:pt x="514349" y="52387"/>
                  </a:moveTo>
                  <a:cubicBezTo>
                    <a:pt x="458258" y="52387"/>
                    <a:pt x="433718" y="94720"/>
                    <a:pt x="430212" y="131762"/>
                  </a:cubicBezTo>
                  <a:lnTo>
                    <a:pt x="598487" y="131762"/>
                  </a:lnTo>
                  <a:cubicBezTo>
                    <a:pt x="596734" y="96484"/>
                    <a:pt x="573947" y="52387"/>
                    <a:pt x="514349" y="52387"/>
                  </a:cubicBezTo>
                  <a:close/>
                  <a:moveTo>
                    <a:pt x="150729" y="52387"/>
                  </a:moveTo>
                  <a:cubicBezTo>
                    <a:pt x="96336" y="52387"/>
                    <a:pt x="70017" y="94720"/>
                    <a:pt x="68262" y="131762"/>
                  </a:cubicBezTo>
                  <a:lnTo>
                    <a:pt x="234950" y="131762"/>
                  </a:lnTo>
                  <a:cubicBezTo>
                    <a:pt x="234950" y="96484"/>
                    <a:pt x="210386" y="52387"/>
                    <a:pt x="150729" y="52387"/>
                  </a:cubicBezTo>
                  <a:close/>
                  <a:moveTo>
                    <a:pt x="514518" y="0"/>
                  </a:moveTo>
                  <a:cubicBezTo>
                    <a:pt x="604053" y="0"/>
                    <a:pt x="661987" y="68521"/>
                    <a:pt x="661987" y="161639"/>
                  </a:cubicBezTo>
                  <a:cubicBezTo>
                    <a:pt x="661987" y="161639"/>
                    <a:pt x="661987" y="161639"/>
                    <a:pt x="661987" y="177452"/>
                  </a:cubicBezTo>
                  <a:cubicBezTo>
                    <a:pt x="661987" y="177452"/>
                    <a:pt x="661987" y="177452"/>
                    <a:pt x="432005" y="177452"/>
                  </a:cubicBezTo>
                  <a:cubicBezTo>
                    <a:pt x="435516" y="223133"/>
                    <a:pt x="470628" y="260029"/>
                    <a:pt x="526807" y="260029"/>
                  </a:cubicBezTo>
                  <a:cubicBezTo>
                    <a:pt x="554896" y="260029"/>
                    <a:pt x="590008" y="247730"/>
                    <a:pt x="611075" y="226647"/>
                  </a:cubicBezTo>
                  <a:cubicBezTo>
                    <a:pt x="611075" y="226647"/>
                    <a:pt x="611075" y="226647"/>
                    <a:pt x="640920" y="270570"/>
                  </a:cubicBezTo>
                  <a:cubicBezTo>
                    <a:pt x="611075" y="298682"/>
                    <a:pt x="567185" y="312737"/>
                    <a:pt x="519784" y="312737"/>
                  </a:cubicBezTo>
                  <a:cubicBezTo>
                    <a:pt x="430249" y="312737"/>
                    <a:pt x="363537" y="251244"/>
                    <a:pt x="363537" y="156369"/>
                  </a:cubicBezTo>
                  <a:cubicBezTo>
                    <a:pt x="363537" y="68521"/>
                    <a:pt x="426738" y="0"/>
                    <a:pt x="514518" y="0"/>
                  </a:cubicBezTo>
                  <a:close/>
                  <a:moveTo>
                    <a:pt x="150981" y="0"/>
                  </a:moveTo>
                  <a:cubicBezTo>
                    <a:pt x="240516" y="0"/>
                    <a:pt x="298450" y="68521"/>
                    <a:pt x="298450" y="161639"/>
                  </a:cubicBezTo>
                  <a:cubicBezTo>
                    <a:pt x="298450" y="161639"/>
                    <a:pt x="298450" y="161639"/>
                    <a:pt x="298450" y="177452"/>
                  </a:cubicBezTo>
                  <a:cubicBezTo>
                    <a:pt x="298450" y="177452"/>
                    <a:pt x="298450" y="177452"/>
                    <a:pt x="68468" y="177452"/>
                  </a:cubicBezTo>
                  <a:cubicBezTo>
                    <a:pt x="73735" y="223133"/>
                    <a:pt x="107091" y="260029"/>
                    <a:pt x="163270" y="260029"/>
                  </a:cubicBezTo>
                  <a:cubicBezTo>
                    <a:pt x="193115" y="260029"/>
                    <a:pt x="226471" y="247730"/>
                    <a:pt x="247538" y="226647"/>
                  </a:cubicBezTo>
                  <a:cubicBezTo>
                    <a:pt x="247538" y="226647"/>
                    <a:pt x="247538" y="226647"/>
                    <a:pt x="277383" y="270570"/>
                  </a:cubicBezTo>
                  <a:cubicBezTo>
                    <a:pt x="247538" y="298682"/>
                    <a:pt x="203648" y="312737"/>
                    <a:pt x="156248" y="312737"/>
                  </a:cubicBezTo>
                  <a:cubicBezTo>
                    <a:pt x="66713" y="312737"/>
                    <a:pt x="0" y="251244"/>
                    <a:pt x="0" y="156369"/>
                  </a:cubicBezTo>
                  <a:cubicBezTo>
                    <a:pt x="0" y="68521"/>
                    <a:pt x="63201" y="0"/>
                    <a:pt x="150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EFAF8F1-5FD1-4391-BB63-7A9E5C56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4973" y="872480"/>
              <a:ext cx="64467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8 w 144"/>
                <a:gd name="T7" fmla="*/ 24 h 178"/>
                <a:gd name="T8" fmla="*/ 72 w 144"/>
                <a:gd name="T9" fmla="*/ 0 h 178"/>
                <a:gd name="T10" fmla="*/ 5 w 144"/>
                <a:gd name="T11" fmla="*/ 52 h 178"/>
                <a:gd name="T12" fmla="*/ 108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3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4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741A3A9E-4AF3-46BB-A7B0-1BC192D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764" y="930097"/>
              <a:ext cx="23369" cy="41098"/>
            </a:xfrm>
            <a:custGeom>
              <a:avLst/>
              <a:gdLst>
                <a:gd name="T0" fmla="*/ 24 w 52"/>
                <a:gd name="T1" fmla="*/ 0 h 92"/>
                <a:gd name="T2" fmla="*/ 0 w 52"/>
                <a:gd name="T3" fmla="*/ 24 h 92"/>
                <a:gd name="T4" fmla="*/ 22 w 52"/>
                <a:gd name="T5" fmla="*/ 46 h 92"/>
                <a:gd name="T6" fmla="*/ 28 w 52"/>
                <a:gd name="T7" fmla="*/ 45 h 92"/>
                <a:gd name="T8" fmla="*/ 2 w 52"/>
                <a:gd name="T9" fmla="*/ 78 h 92"/>
                <a:gd name="T10" fmla="*/ 19 w 52"/>
                <a:gd name="T11" fmla="*/ 92 h 92"/>
                <a:gd name="T12" fmla="*/ 52 w 52"/>
                <a:gd name="T13" fmla="*/ 32 h 92"/>
                <a:gd name="T14" fmla="*/ 24 w 52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92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6"/>
                    <a:pt x="22" y="46"/>
                  </a:cubicBezTo>
                  <a:cubicBezTo>
                    <a:pt x="24" y="46"/>
                    <a:pt x="26" y="46"/>
                    <a:pt x="28" y="45"/>
                  </a:cubicBezTo>
                  <a:cubicBezTo>
                    <a:pt x="25" y="57"/>
                    <a:pt x="13" y="72"/>
                    <a:pt x="2" y="78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8" y="78"/>
                    <a:pt x="52" y="56"/>
                    <a:pt x="52" y="32"/>
                  </a:cubicBezTo>
                  <a:cubicBezTo>
                    <a:pt x="52" y="11"/>
                    <a:pt x="39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55B8A79-7554-497A-83DF-86B660D51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392" y="845082"/>
              <a:ext cx="172046" cy="106773"/>
            </a:xfrm>
            <a:custGeom>
              <a:avLst/>
              <a:gdLst>
                <a:gd name="connsiteX0" fmla="*/ 152745 w 677863"/>
                <a:gd name="connsiteY0" fmla="*/ 163512 h 420687"/>
                <a:gd name="connsiteX1" fmla="*/ 68262 w 677863"/>
                <a:gd name="connsiteY1" fmla="*/ 264318 h 420687"/>
                <a:gd name="connsiteX2" fmla="*/ 152745 w 677863"/>
                <a:gd name="connsiteY2" fmla="*/ 365124 h 420687"/>
                <a:gd name="connsiteX3" fmla="*/ 230187 w 677863"/>
                <a:gd name="connsiteY3" fmla="*/ 324448 h 420687"/>
                <a:gd name="connsiteX4" fmla="*/ 230187 w 677863"/>
                <a:gd name="connsiteY4" fmla="*/ 204188 h 420687"/>
                <a:gd name="connsiteX5" fmla="*/ 152745 w 677863"/>
                <a:gd name="connsiteY5" fmla="*/ 163512 h 420687"/>
                <a:gd name="connsiteX6" fmla="*/ 530225 w 677863"/>
                <a:gd name="connsiteY6" fmla="*/ 160337 h 420687"/>
                <a:gd name="connsiteX7" fmla="*/ 446087 w 677863"/>
                <a:gd name="connsiteY7" fmla="*/ 239712 h 420687"/>
                <a:gd name="connsiteX8" fmla="*/ 614362 w 677863"/>
                <a:gd name="connsiteY8" fmla="*/ 239712 h 420687"/>
                <a:gd name="connsiteX9" fmla="*/ 530225 w 677863"/>
                <a:gd name="connsiteY9" fmla="*/ 160337 h 420687"/>
                <a:gd name="connsiteX10" fmla="*/ 530476 w 677863"/>
                <a:gd name="connsiteY10" fmla="*/ 107950 h 420687"/>
                <a:gd name="connsiteX11" fmla="*/ 677863 w 677863"/>
                <a:gd name="connsiteY11" fmla="*/ 269589 h 420687"/>
                <a:gd name="connsiteX12" fmla="*/ 677863 w 677863"/>
                <a:gd name="connsiteY12" fmla="*/ 285402 h 420687"/>
                <a:gd name="connsiteX13" fmla="*/ 446255 w 677863"/>
                <a:gd name="connsiteY13" fmla="*/ 285402 h 420687"/>
                <a:gd name="connsiteX14" fmla="*/ 541004 w 677863"/>
                <a:gd name="connsiteY14" fmla="*/ 367979 h 420687"/>
                <a:gd name="connsiteX15" fmla="*/ 626980 w 677863"/>
                <a:gd name="connsiteY15" fmla="*/ 334597 h 420687"/>
                <a:gd name="connsiteX16" fmla="*/ 655053 w 677863"/>
                <a:gd name="connsiteY16" fmla="*/ 378520 h 420687"/>
                <a:gd name="connsiteX17" fmla="*/ 535740 w 677863"/>
                <a:gd name="connsiteY17" fmla="*/ 420687 h 420687"/>
                <a:gd name="connsiteX18" fmla="*/ 377825 w 677863"/>
                <a:gd name="connsiteY18" fmla="*/ 264319 h 420687"/>
                <a:gd name="connsiteX19" fmla="*/ 530476 w 677863"/>
                <a:gd name="connsiteY19" fmla="*/ 107950 h 420687"/>
                <a:gd name="connsiteX20" fmla="*/ 230378 w 677863"/>
                <a:gd name="connsiteY20" fmla="*/ 0 h 420687"/>
                <a:gd name="connsiteX21" fmla="*/ 293688 w 677863"/>
                <a:gd name="connsiteY21" fmla="*/ 0 h 420687"/>
                <a:gd name="connsiteX22" fmla="*/ 293688 w 677863"/>
                <a:gd name="connsiteY22" fmla="*/ 413646 h 420687"/>
                <a:gd name="connsiteX23" fmla="*/ 230378 w 677863"/>
                <a:gd name="connsiteY23" fmla="*/ 413646 h 420687"/>
                <a:gd name="connsiteX24" fmla="*/ 230378 w 677863"/>
                <a:gd name="connsiteY24" fmla="*/ 373162 h 420687"/>
                <a:gd name="connsiteX25" fmla="*/ 133655 w 677863"/>
                <a:gd name="connsiteY25" fmla="*/ 420687 h 420687"/>
                <a:gd name="connsiteX26" fmla="*/ 0 w 677863"/>
                <a:gd name="connsiteY26" fmla="*/ 264030 h 420687"/>
                <a:gd name="connsiteX27" fmla="*/ 133655 w 677863"/>
                <a:gd name="connsiteY27" fmla="*/ 107372 h 420687"/>
                <a:gd name="connsiteX28" fmla="*/ 230378 w 677863"/>
                <a:gd name="connsiteY28" fmla="*/ 156658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863" h="420687">
                  <a:moveTo>
                    <a:pt x="152745" y="163512"/>
                  </a:moveTo>
                  <a:cubicBezTo>
                    <a:pt x="99943" y="163512"/>
                    <a:pt x="68262" y="205957"/>
                    <a:pt x="68262" y="264318"/>
                  </a:cubicBezTo>
                  <a:cubicBezTo>
                    <a:pt x="68262" y="322680"/>
                    <a:pt x="99943" y="365124"/>
                    <a:pt x="152745" y="365124"/>
                  </a:cubicBezTo>
                  <a:cubicBezTo>
                    <a:pt x="182666" y="365124"/>
                    <a:pt x="214347" y="347439"/>
                    <a:pt x="230187" y="324448"/>
                  </a:cubicBezTo>
                  <a:lnTo>
                    <a:pt x="230187" y="204188"/>
                  </a:lnTo>
                  <a:cubicBezTo>
                    <a:pt x="214347" y="182966"/>
                    <a:pt x="182666" y="163512"/>
                    <a:pt x="152745" y="163512"/>
                  </a:cubicBezTo>
                  <a:close/>
                  <a:moveTo>
                    <a:pt x="530225" y="160337"/>
                  </a:moveTo>
                  <a:cubicBezTo>
                    <a:pt x="474133" y="160337"/>
                    <a:pt x="449593" y="202670"/>
                    <a:pt x="446087" y="239712"/>
                  </a:cubicBezTo>
                  <a:lnTo>
                    <a:pt x="614362" y="239712"/>
                  </a:lnTo>
                  <a:cubicBezTo>
                    <a:pt x="612609" y="204434"/>
                    <a:pt x="588069" y="160337"/>
                    <a:pt x="530225" y="160337"/>
                  </a:cubicBezTo>
                  <a:close/>
                  <a:moveTo>
                    <a:pt x="530476" y="107950"/>
                  </a:moveTo>
                  <a:cubicBezTo>
                    <a:pt x="619961" y="107950"/>
                    <a:pt x="677863" y="176471"/>
                    <a:pt x="677863" y="269589"/>
                  </a:cubicBezTo>
                  <a:cubicBezTo>
                    <a:pt x="677863" y="269589"/>
                    <a:pt x="677863" y="269589"/>
                    <a:pt x="677863" y="285402"/>
                  </a:cubicBezTo>
                  <a:cubicBezTo>
                    <a:pt x="677863" y="285402"/>
                    <a:pt x="677863" y="285402"/>
                    <a:pt x="446255" y="285402"/>
                  </a:cubicBezTo>
                  <a:cubicBezTo>
                    <a:pt x="451519" y="331083"/>
                    <a:pt x="484856" y="367979"/>
                    <a:pt x="541004" y="367979"/>
                  </a:cubicBezTo>
                  <a:cubicBezTo>
                    <a:pt x="570832" y="367979"/>
                    <a:pt x="605924" y="355680"/>
                    <a:pt x="626980" y="334597"/>
                  </a:cubicBezTo>
                  <a:cubicBezTo>
                    <a:pt x="626980" y="334597"/>
                    <a:pt x="626980" y="334597"/>
                    <a:pt x="655053" y="378520"/>
                  </a:cubicBezTo>
                  <a:cubicBezTo>
                    <a:pt x="626980" y="406632"/>
                    <a:pt x="583114" y="420687"/>
                    <a:pt x="535740" y="420687"/>
                  </a:cubicBezTo>
                  <a:cubicBezTo>
                    <a:pt x="444500" y="420687"/>
                    <a:pt x="377825" y="359194"/>
                    <a:pt x="377825" y="264319"/>
                  </a:cubicBezTo>
                  <a:cubicBezTo>
                    <a:pt x="377825" y="176471"/>
                    <a:pt x="440991" y="107950"/>
                    <a:pt x="530476" y="107950"/>
                  </a:cubicBezTo>
                  <a:close/>
                  <a:moveTo>
                    <a:pt x="230378" y="0"/>
                  </a:moveTo>
                  <a:cubicBezTo>
                    <a:pt x="230378" y="0"/>
                    <a:pt x="230378" y="0"/>
                    <a:pt x="293688" y="0"/>
                  </a:cubicBezTo>
                  <a:cubicBezTo>
                    <a:pt x="293688" y="0"/>
                    <a:pt x="293688" y="0"/>
                    <a:pt x="293688" y="413646"/>
                  </a:cubicBezTo>
                  <a:cubicBezTo>
                    <a:pt x="293688" y="413646"/>
                    <a:pt x="293688" y="413646"/>
                    <a:pt x="230378" y="413646"/>
                  </a:cubicBezTo>
                  <a:cubicBezTo>
                    <a:pt x="230378" y="413646"/>
                    <a:pt x="230378" y="413646"/>
                    <a:pt x="230378" y="373162"/>
                  </a:cubicBezTo>
                  <a:cubicBezTo>
                    <a:pt x="205758" y="403085"/>
                    <a:pt x="172344" y="420687"/>
                    <a:pt x="133655" y="420687"/>
                  </a:cubicBezTo>
                  <a:cubicBezTo>
                    <a:pt x="56276" y="420687"/>
                    <a:pt x="0" y="362601"/>
                    <a:pt x="0" y="264030"/>
                  </a:cubicBezTo>
                  <a:cubicBezTo>
                    <a:pt x="0" y="167219"/>
                    <a:pt x="56276" y="107372"/>
                    <a:pt x="133655" y="107372"/>
                  </a:cubicBezTo>
                  <a:cubicBezTo>
                    <a:pt x="170585" y="107372"/>
                    <a:pt x="205758" y="124974"/>
                    <a:pt x="230378" y="156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90" name="Rectangle 43">
              <a:extLst>
                <a:ext uri="{FF2B5EF4-FFF2-40B4-BE49-F238E27FC236}">
                  <a16:creationId xmlns:a16="http://schemas.microsoft.com/office/drawing/2014/main" id="{1EE217FC-C212-4766-95BB-AC068FBF1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518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1" name="Oval 44">
              <a:extLst>
                <a:ext uri="{FF2B5EF4-FFF2-40B4-BE49-F238E27FC236}">
                  <a16:creationId xmlns:a16="http://schemas.microsoft.com/office/drawing/2014/main" id="{752F9ECD-82F5-4DA2-AAAD-FB6DEE98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1503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3828862D-9FBD-4CE5-A825-26DE031F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099" y="872480"/>
              <a:ext cx="64064" cy="79375"/>
            </a:xfrm>
            <a:custGeom>
              <a:avLst/>
              <a:gdLst>
                <a:gd name="T0" fmla="*/ 41 w 143"/>
                <a:gd name="T1" fmla="*/ 50 h 178"/>
                <a:gd name="T2" fmla="*/ 72 w 143"/>
                <a:gd name="T3" fmla="*/ 29 h 178"/>
                <a:gd name="T4" fmla="*/ 123 w 143"/>
                <a:gd name="T5" fmla="*/ 50 h 178"/>
                <a:gd name="T6" fmla="*/ 138 w 143"/>
                <a:gd name="T7" fmla="*/ 24 h 178"/>
                <a:gd name="T8" fmla="*/ 72 w 143"/>
                <a:gd name="T9" fmla="*/ 0 h 178"/>
                <a:gd name="T10" fmla="*/ 5 w 143"/>
                <a:gd name="T11" fmla="*/ 52 h 178"/>
                <a:gd name="T12" fmla="*/ 108 w 143"/>
                <a:gd name="T13" fmla="*/ 126 h 178"/>
                <a:gd name="T14" fmla="*/ 74 w 143"/>
                <a:gd name="T15" fmla="*/ 149 h 178"/>
                <a:gd name="T16" fmla="*/ 17 w 143"/>
                <a:gd name="T17" fmla="*/ 125 h 178"/>
                <a:gd name="T18" fmla="*/ 0 w 143"/>
                <a:gd name="T19" fmla="*/ 152 h 178"/>
                <a:gd name="T20" fmla="*/ 73 w 143"/>
                <a:gd name="T21" fmla="*/ 178 h 178"/>
                <a:gd name="T22" fmla="*/ 143 w 143"/>
                <a:gd name="T23" fmla="*/ 126 h 178"/>
                <a:gd name="T24" fmla="*/ 41 w 143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78">
                  <a:moveTo>
                    <a:pt x="41" y="50"/>
                  </a:moveTo>
                  <a:cubicBezTo>
                    <a:pt x="41" y="38"/>
                    <a:pt x="53" y="29"/>
                    <a:pt x="72" y="29"/>
                  </a:cubicBezTo>
                  <a:cubicBezTo>
                    <a:pt x="93" y="29"/>
                    <a:pt x="112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4" y="149"/>
                  </a:cubicBezTo>
                  <a:cubicBezTo>
                    <a:pt x="52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7" y="169"/>
                    <a:pt x="44" y="178"/>
                    <a:pt x="73" y="178"/>
                  </a:cubicBezTo>
                  <a:cubicBezTo>
                    <a:pt x="118" y="178"/>
                    <a:pt x="143" y="156"/>
                    <a:pt x="143" y="126"/>
                  </a:cubicBezTo>
                  <a:cubicBezTo>
                    <a:pt x="143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3C3FD00A-B262-40B4-8DD9-4CDF591A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666" y="872480"/>
              <a:ext cx="68093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2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4" name="Rectangle 47">
              <a:extLst>
                <a:ext uri="{FF2B5EF4-FFF2-40B4-BE49-F238E27FC236}">
                  <a16:creationId xmlns:a16="http://schemas.microsoft.com/office/drawing/2014/main" id="{5A20D559-0896-4E6F-9941-BCC6D00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8360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AE9F95C9-D91A-477A-8151-C6EC86AA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345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6B011680-6787-4E3A-A812-50857F97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03" y="845082"/>
              <a:ext cx="70914" cy="105161"/>
            </a:xfrm>
            <a:custGeom>
              <a:avLst/>
              <a:gdLst>
                <a:gd name="T0" fmla="*/ 174 w 176"/>
                <a:gd name="T1" fmla="*/ 72 h 261"/>
                <a:gd name="T2" fmla="*/ 124 w 176"/>
                <a:gd name="T3" fmla="*/ 72 h 261"/>
                <a:gd name="T4" fmla="*/ 41 w 176"/>
                <a:gd name="T5" fmla="*/ 163 h 261"/>
                <a:gd name="T6" fmla="*/ 41 w 176"/>
                <a:gd name="T7" fmla="*/ 0 h 261"/>
                <a:gd name="T8" fmla="*/ 0 w 176"/>
                <a:gd name="T9" fmla="*/ 0 h 261"/>
                <a:gd name="T10" fmla="*/ 0 w 176"/>
                <a:gd name="T11" fmla="*/ 261 h 261"/>
                <a:gd name="T12" fmla="*/ 41 w 176"/>
                <a:gd name="T13" fmla="*/ 261 h 261"/>
                <a:gd name="T14" fmla="*/ 41 w 176"/>
                <a:gd name="T15" fmla="*/ 210 h 261"/>
                <a:gd name="T16" fmla="*/ 67 w 176"/>
                <a:gd name="T17" fmla="*/ 183 h 261"/>
                <a:gd name="T18" fmla="*/ 125 w 176"/>
                <a:gd name="T19" fmla="*/ 261 h 261"/>
                <a:gd name="T20" fmla="*/ 176 w 176"/>
                <a:gd name="T21" fmla="*/ 261 h 261"/>
                <a:gd name="T22" fmla="*/ 96 w 176"/>
                <a:gd name="T23" fmla="*/ 158 h 261"/>
                <a:gd name="T24" fmla="*/ 174 w 176"/>
                <a:gd name="T25" fmla="*/ 7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61">
                  <a:moveTo>
                    <a:pt x="174" y="72"/>
                  </a:moveTo>
                  <a:lnTo>
                    <a:pt x="124" y="72"/>
                  </a:lnTo>
                  <a:lnTo>
                    <a:pt x="41" y="163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41" y="261"/>
                  </a:lnTo>
                  <a:lnTo>
                    <a:pt x="41" y="210"/>
                  </a:lnTo>
                  <a:lnTo>
                    <a:pt x="67" y="183"/>
                  </a:lnTo>
                  <a:lnTo>
                    <a:pt x="125" y="261"/>
                  </a:lnTo>
                  <a:lnTo>
                    <a:pt x="176" y="261"/>
                  </a:lnTo>
                  <a:lnTo>
                    <a:pt x="96" y="158"/>
                  </a:lnTo>
                  <a:lnTo>
                    <a:pt x="17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BB3FC5B-829D-47F1-909B-55E7556E0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1996" y="872480"/>
              <a:ext cx="172449" cy="79375"/>
            </a:xfrm>
            <a:custGeom>
              <a:avLst/>
              <a:gdLst>
                <a:gd name="connsiteX0" fmla="*/ 526256 w 679450"/>
                <a:gd name="connsiteY0" fmla="*/ 55562 h 312738"/>
                <a:gd name="connsiteX1" fmla="*/ 439737 w 679450"/>
                <a:gd name="connsiteY1" fmla="*/ 156368 h 312738"/>
                <a:gd name="connsiteX2" fmla="*/ 526256 w 679450"/>
                <a:gd name="connsiteY2" fmla="*/ 257174 h 312738"/>
                <a:gd name="connsiteX3" fmla="*/ 612775 w 679450"/>
                <a:gd name="connsiteY3" fmla="*/ 156368 h 312738"/>
                <a:gd name="connsiteX4" fmla="*/ 526256 w 679450"/>
                <a:gd name="connsiteY4" fmla="*/ 55562 h 312738"/>
                <a:gd name="connsiteX5" fmla="*/ 153194 w 679450"/>
                <a:gd name="connsiteY5" fmla="*/ 55562 h 312738"/>
                <a:gd name="connsiteX6" fmla="*/ 66675 w 679450"/>
                <a:gd name="connsiteY6" fmla="*/ 156368 h 312738"/>
                <a:gd name="connsiteX7" fmla="*/ 153194 w 679450"/>
                <a:gd name="connsiteY7" fmla="*/ 257174 h 312738"/>
                <a:gd name="connsiteX8" fmla="*/ 239713 w 679450"/>
                <a:gd name="connsiteY8" fmla="*/ 156368 h 312738"/>
                <a:gd name="connsiteX9" fmla="*/ 153194 w 679450"/>
                <a:gd name="connsiteY9" fmla="*/ 55562 h 312738"/>
                <a:gd name="connsiteX10" fmla="*/ 526256 w 679450"/>
                <a:gd name="connsiteY10" fmla="*/ 0 h 312738"/>
                <a:gd name="connsiteX11" fmla="*/ 679450 w 679450"/>
                <a:gd name="connsiteY11" fmla="*/ 156369 h 312738"/>
                <a:gd name="connsiteX12" fmla="*/ 526256 w 679450"/>
                <a:gd name="connsiteY12" fmla="*/ 312738 h 312738"/>
                <a:gd name="connsiteX13" fmla="*/ 373062 w 679450"/>
                <a:gd name="connsiteY13" fmla="*/ 156369 h 312738"/>
                <a:gd name="connsiteX14" fmla="*/ 526256 w 679450"/>
                <a:gd name="connsiteY14" fmla="*/ 0 h 312738"/>
                <a:gd name="connsiteX15" fmla="*/ 153988 w 679450"/>
                <a:gd name="connsiteY15" fmla="*/ 0 h 312738"/>
                <a:gd name="connsiteX16" fmla="*/ 307976 w 679450"/>
                <a:gd name="connsiteY16" fmla="*/ 156369 h 312738"/>
                <a:gd name="connsiteX17" fmla="*/ 153988 w 679450"/>
                <a:gd name="connsiteY17" fmla="*/ 312738 h 312738"/>
                <a:gd name="connsiteX18" fmla="*/ 0 w 679450"/>
                <a:gd name="connsiteY18" fmla="*/ 156369 h 312738"/>
                <a:gd name="connsiteX19" fmla="*/ 153988 w 679450"/>
                <a:gd name="connsiteY19" fmla="*/ 0 h 3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9450" h="312738">
                  <a:moveTo>
                    <a:pt x="526256" y="55562"/>
                  </a:moveTo>
                  <a:cubicBezTo>
                    <a:pt x="478473" y="55562"/>
                    <a:pt x="439737" y="100694"/>
                    <a:pt x="439737" y="156368"/>
                  </a:cubicBezTo>
                  <a:cubicBezTo>
                    <a:pt x="439737" y="212042"/>
                    <a:pt x="478473" y="257174"/>
                    <a:pt x="526256" y="257174"/>
                  </a:cubicBezTo>
                  <a:cubicBezTo>
                    <a:pt x="574039" y="257174"/>
                    <a:pt x="612775" y="212042"/>
                    <a:pt x="612775" y="156368"/>
                  </a:cubicBezTo>
                  <a:cubicBezTo>
                    <a:pt x="612775" y="100694"/>
                    <a:pt x="574039" y="55562"/>
                    <a:pt x="526256" y="55562"/>
                  </a:cubicBezTo>
                  <a:close/>
                  <a:moveTo>
                    <a:pt x="153194" y="55562"/>
                  </a:moveTo>
                  <a:cubicBezTo>
                    <a:pt x="105411" y="55562"/>
                    <a:pt x="66675" y="100694"/>
                    <a:pt x="66675" y="156368"/>
                  </a:cubicBezTo>
                  <a:cubicBezTo>
                    <a:pt x="66675" y="212042"/>
                    <a:pt x="105411" y="257174"/>
                    <a:pt x="153194" y="257174"/>
                  </a:cubicBezTo>
                  <a:cubicBezTo>
                    <a:pt x="200977" y="257174"/>
                    <a:pt x="239713" y="212042"/>
                    <a:pt x="239713" y="156368"/>
                  </a:cubicBezTo>
                  <a:cubicBezTo>
                    <a:pt x="239713" y="100694"/>
                    <a:pt x="200977" y="55562"/>
                    <a:pt x="153194" y="55562"/>
                  </a:cubicBezTo>
                  <a:close/>
                  <a:moveTo>
                    <a:pt x="526256" y="0"/>
                  </a:moveTo>
                  <a:cubicBezTo>
                    <a:pt x="610863" y="0"/>
                    <a:pt x="679450" y="70009"/>
                    <a:pt x="679450" y="156369"/>
                  </a:cubicBezTo>
                  <a:cubicBezTo>
                    <a:pt x="679450" y="242729"/>
                    <a:pt x="610863" y="312738"/>
                    <a:pt x="526256" y="312738"/>
                  </a:cubicBezTo>
                  <a:cubicBezTo>
                    <a:pt x="441649" y="312738"/>
                    <a:pt x="373062" y="242729"/>
                    <a:pt x="373062" y="156369"/>
                  </a:cubicBezTo>
                  <a:cubicBezTo>
                    <a:pt x="373062" y="70009"/>
                    <a:pt x="441649" y="0"/>
                    <a:pt x="526256" y="0"/>
                  </a:cubicBezTo>
                  <a:close/>
                  <a:moveTo>
                    <a:pt x="153988" y="0"/>
                  </a:moveTo>
                  <a:cubicBezTo>
                    <a:pt x="239033" y="0"/>
                    <a:pt x="307976" y="70009"/>
                    <a:pt x="307976" y="156369"/>
                  </a:cubicBezTo>
                  <a:cubicBezTo>
                    <a:pt x="307976" y="242729"/>
                    <a:pt x="239033" y="312738"/>
                    <a:pt x="153988" y="312738"/>
                  </a:cubicBezTo>
                  <a:cubicBezTo>
                    <a:pt x="68943" y="312738"/>
                    <a:pt x="0" y="242729"/>
                    <a:pt x="0" y="156369"/>
                  </a:cubicBezTo>
                  <a:cubicBezTo>
                    <a:pt x="0" y="70009"/>
                    <a:pt x="68943" y="0"/>
                    <a:pt x="153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sz="1800" dirty="0"/>
            </a:p>
          </p:txBody>
        </p:sp>
        <p:sp>
          <p:nvSpPr>
            <p:cNvPr id="98" name="Rectangle 54">
              <a:extLst>
                <a:ext uri="{FF2B5EF4-FFF2-40B4-BE49-F238E27FC236}">
                  <a16:creationId xmlns:a16="http://schemas.microsoft.com/office/drawing/2014/main" id="{158E0E94-41BA-4F37-8EA2-CEDCFA518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122" y="845082"/>
              <a:ext cx="16520" cy="1051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</p:grpSp>
      <p:sp>
        <p:nvSpPr>
          <p:cNvPr id="104" name="Espace réservé du texte 102">
            <a:extLst>
              <a:ext uri="{FF2B5EF4-FFF2-40B4-BE49-F238E27FC236}">
                <a16:creationId xmlns:a16="http://schemas.microsoft.com/office/drawing/2014/main" id="{48DCBC7D-B406-4241-BE46-87BB912E0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1362" y="1863092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spcAft>
                <a:spcPts val="0"/>
              </a:spcAft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6" name="Titre 42">
            <a:extLst>
              <a:ext uri="{FF2B5EF4-FFF2-40B4-BE49-F238E27FC236}">
                <a16:creationId xmlns:a16="http://schemas.microsoft.com/office/drawing/2014/main" id="{D3C720E5-727D-4B8B-9F10-B5B4BB73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608" y="2594417"/>
            <a:ext cx="4478393" cy="3939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7" name="Espace réservé du texte 44">
            <a:extLst>
              <a:ext uri="{FF2B5EF4-FFF2-40B4-BE49-F238E27FC236}">
                <a16:creationId xmlns:a16="http://schemas.microsoft.com/office/drawing/2014/main" id="{BEA02A48-064B-4381-8392-BD537E08D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5695" y="2903172"/>
            <a:ext cx="4477761" cy="18466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75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75356" y="624853"/>
            <a:ext cx="587172" cy="273844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51" y="1638334"/>
            <a:ext cx="7891363" cy="3403777"/>
          </a:xfrm>
          <a:prstGeom prst="rect">
            <a:avLst/>
          </a:prstGeom>
        </p:spPr>
        <p:txBody>
          <a:bodyPr vert="horz"/>
          <a:lstStyle>
            <a:lvl1pPr marL="232160" indent="-232160">
              <a:buSzPct val="100000"/>
              <a:buFontTx/>
              <a:buBlip>
                <a:blip r:embed="rId3"/>
              </a:buBlip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3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138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975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51" y="1031888"/>
            <a:ext cx="7891363" cy="280077"/>
          </a:xfrm>
          <a:prstGeom prst="rect">
            <a:avLst/>
          </a:prstGeom>
        </p:spPr>
        <p:txBody>
          <a:bodyPr vert="horz"/>
          <a:lstStyle>
            <a:lvl1pPr algn="ctr">
              <a:defRPr sz="2275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75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62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263" y="450001"/>
            <a:ext cx="8216900" cy="406265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31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46971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6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2400" y="1044000"/>
            <a:ext cx="6480000" cy="34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3333868"/>
            <a:ext cx="1955568" cy="1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89652" y="4418534"/>
            <a:ext cx="909753" cy="6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06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defRPr sz="1200" b="0" kern="1200" baseline="0">
          <a:solidFill>
            <a:srgbClr val="17CBD0"/>
          </a:solidFill>
          <a:latin typeface="+mn-lt"/>
          <a:ea typeface="MS PGothic" pitchFamily="34" charset="-128"/>
          <a:cs typeface="ＭＳ Ｐゴシック" charset="0"/>
        </a:defRPr>
      </a:lvl1pPr>
      <a:lvl2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800" b="1" kern="1200" cap="none" baseline="0">
          <a:solidFill>
            <a:srgbClr val="482683"/>
          </a:solidFill>
          <a:latin typeface="+mn-lt"/>
          <a:ea typeface="MS PGothic" pitchFamily="34" charset="-128"/>
          <a:cs typeface="+mn-cs"/>
        </a:defRPr>
      </a:lvl2pPr>
      <a:lvl3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0975" indent="-180975" algn="l" defTabSz="457200" rtl="0" eaLnBrk="0" fontAlgn="base" hangingPunct="0">
        <a:spcBef>
          <a:spcPts val="6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6DE2CB5-01BD-4773-B2E2-AEAA0134E6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388492" y="4588933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7" r:id="rId1"/>
    <p:sldLayoutId id="2147493698" r:id="rId2"/>
    <p:sldLayoutId id="2147493699" r:id="rId3"/>
    <p:sldLayoutId id="2147493700" r:id="rId4"/>
    <p:sldLayoutId id="2147493701" r:id="rId5"/>
    <p:sldLayoutId id="2147493702" r:id="rId6"/>
    <p:sldLayoutId id="2147493703" r:id="rId7"/>
    <p:sldLayoutId id="2147493713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65D862E8-4914-FFA3-CF22-F98069B0B5E3}"/>
              </a:ext>
            </a:extLst>
          </p:cNvPr>
          <p:cNvSpPr/>
          <p:nvPr userDrawn="1"/>
        </p:nvSpPr>
        <p:spPr>
          <a:xfrm>
            <a:off x="8152995" y="1"/>
            <a:ext cx="991005" cy="577439"/>
          </a:xfrm>
          <a:custGeom>
            <a:avLst/>
            <a:gdLst>
              <a:gd name="connsiteX0" fmla="*/ 206987 w 1321340"/>
              <a:gd name="connsiteY0" fmla="*/ 0 h 769919"/>
              <a:gd name="connsiteX1" fmla="*/ 1321340 w 1321340"/>
              <a:gd name="connsiteY1" fmla="*/ 0 h 769919"/>
              <a:gd name="connsiteX2" fmla="*/ 1321340 w 1321340"/>
              <a:gd name="connsiteY2" fmla="*/ 317673 h 769919"/>
              <a:gd name="connsiteX3" fmla="*/ 1303283 w 1321340"/>
              <a:gd name="connsiteY3" fmla="*/ 362072 h 769919"/>
              <a:gd name="connsiteX4" fmla="*/ 504888 w 1321340"/>
              <a:gd name="connsiteY4" fmla="*/ 743494 h 769919"/>
              <a:gd name="connsiteX5" fmla="*/ 62986 w 1321340"/>
              <a:gd name="connsiteY5" fmla="*/ 132601 h 769919"/>
              <a:gd name="connsiteX6" fmla="*/ 397945 w 1321340"/>
              <a:gd name="connsiteY6" fmla="*/ 103133 h 769919"/>
              <a:gd name="connsiteX7" fmla="*/ 285215 w 1321340"/>
              <a:gd name="connsiteY7" fmla="*/ 48350 h 769919"/>
              <a:gd name="connsiteX8" fmla="*/ 206987 w 1321340"/>
              <a:gd name="connsiteY8" fmla="*/ 0 h 7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340" h="769919">
                <a:moveTo>
                  <a:pt x="206987" y="0"/>
                </a:moveTo>
                <a:lnTo>
                  <a:pt x="1321340" y="0"/>
                </a:lnTo>
                <a:lnTo>
                  <a:pt x="1321340" y="317673"/>
                </a:lnTo>
                <a:lnTo>
                  <a:pt x="1303283" y="362072"/>
                </a:lnTo>
                <a:cubicBezTo>
                  <a:pt x="1165877" y="658211"/>
                  <a:pt x="856629" y="841085"/>
                  <a:pt x="504888" y="743494"/>
                </a:cubicBezTo>
                <a:cubicBezTo>
                  <a:pt x="54063" y="618465"/>
                  <a:pt x="-99526" y="285458"/>
                  <a:pt x="62986" y="132601"/>
                </a:cubicBezTo>
                <a:cubicBezTo>
                  <a:pt x="127078" y="72112"/>
                  <a:pt x="232885" y="62753"/>
                  <a:pt x="397945" y="103133"/>
                </a:cubicBezTo>
                <a:cubicBezTo>
                  <a:pt x="359820" y="87027"/>
                  <a:pt x="322021" y="68622"/>
                  <a:pt x="285215" y="48350"/>
                </a:cubicBezTo>
                <a:lnTo>
                  <a:pt x="206987" y="0"/>
                </a:lnTo>
                <a:close/>
              </a:path>
            </a:pathLst>
          </a:custGeom>
          <a:gradFill flip="none" rotWithShape="1">
            <a:gsLst>
              <a:gs pos="100000">
                <a:srgbClr val="E42312"/>
              </a:gs>
              <a:gs pos="0">
                <a:srgbClr val="FFDD00"/>
              </a:gs>
            </a:gsLst>
            <a:lin ang="189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BC8043-2F9B-0572-C9D1-E1214255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270000"/>
            <a:ext cx="8334900" cy="89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53D5E-64D1-546B-8F32-2D255E9F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00" y="1296000"/>
            <a:ext cx="8334900" cy="337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E9883-174C-DB48-B8FB-C7C9E9A28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8999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14/10/2024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E573B-5A74-0D35-190B-DC632EEF7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001" y="4861763"/>
            <a:ext cx="7253999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bg2">
                    <a:lumMod val="50000"/>
                  </a:schemeClr>
                </a:solidFill>
                <a:latin typeface="Aptos Light" panose="020B0004020202020204" pitchFamily="34" charset="0"/>
              </a:defRPr>
            </a:lvl1pPr>
          </a:lstStyle>
          <a:p>
            <a:r>
              <a:rPr lang="fr-FR"/>
              <a:t>Aller dans Insertion &gt; Pied de page pour compléter ce champ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9CD0C3-D1AD-C96E-2A22-496028C4A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000" y="4861763"/>
            <a:ext cx="540000" cy="94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0695E2-BFCA-4B18-9E5A-19207011864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Une image contenant Graphique, Police, logo, symbole&#10;&#10;Description générée automatiquement">
            <a:extLst>
              <a:ext uri="{FF2B5EF4-FFF2-40B4-BE49-F238E27FC236}">
                <a16:creationId xmlns:a16="http://schemas.microsoft.com/office/drawing/2014/main" id="{D2FE0324-D64E-3A37-5F91-8A734FA7F2D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00" y="89100"/>
            <a:ext cx="582790" cy="4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56" r:id="rId1"/>
    <p:sldLayoutId id="2147493757" r:id="rId2"/>
    <p:sldLayoutId id="2147493758" r:id="rId3"/>
    <p:sldLayoutId id="2147493759" r:id="rId4"/>
    <p:sldLayoutId id="2147493760" r:id="rId5"/>
    <p:sldLayoutId id="2147493761" r:id="rId6"/>
    <p:sldLayoutId id="2147493762" r:id="rId7"/>
    <p:sldLayoutId id="2147493763" r:id="rId8"/>
    <p:sldLayoutId id="2147493764" r:id="rId9"/>
    <p:sldLayoutId id="2147493765" r:id="rId10"/>
    <p:sldLayoutId id="2147493766" r:id="rId11"/>
    <p:sldLayoutId id="2147493767" r:id="rId12"/>
    <p:sldLayoutId id="2147493768" r:id="rId13"/>
    <p:sldLayoutId id="2147493769" r:id="rId14"/>
    <p:sldLayoutId id="2147493770" r:id="rId15"/>
    <p:sldLayoutId id="2147493771" r:id="rId16"/>
    <p:sldLayoutId id="2147493772" r:id="rId17"/>
    <p:sldLayoutId id="2147493773" r:id="rId18"/>
    <p:sldLayoutId id="2147493787" r:id="rId19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45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900"/>
        </a:spcBef>
        <a:buFontTx/>
        <a:buNone/>
        <a:defRPr sz="21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189000" indent="-189000" algn="l" defTabSz="685800" rtl="0" eaLnBrk="1" latinLnBrk="0" hangingPunct="1">
        <a:lnSpc>
          <a:spcPct val="90000"/>
        </a:lnSpc>
        <a:spcBef>
          <a:spcPts val="600"/>
        </a:spcBef>
        <a:buFont typeface="Aptos" panose="020B0004020202020204" pitchFamily="34" charset="0"/>
        <a:buChar char="&gt;"/>
        <a:defRPr sz="1650" b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375"/>
        </a:spcBef>
        <a:buFontTx/>
        <a:buNone/>
        <a:defRPr sz="1425" b="0" u="non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4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ct val="100000"/>
        </a:lnSpc>
        <a:spcBef>
          <a:spcPts val="375"/>
        </a:spcBef>
        <a:buFont typeface="Aptos" panose="020B0004020202020204" pitchFamily="34" charset="0"/>
        <a:buChar char="–"/>
        <a:defRPr sz="1125" i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7" y="4646829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4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4" y="1314001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1"/>
            <a:r>
              <a:rPr lang="en-US" altLang="fr-FR" dirty="0"/>
              <a:t>Sous-</a:t>
            </a:r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2"/>
            <a:r>
              <a:rPr lang="en-US" altLang="fr-FR" dirty="0" err="1"/>
              <a:t>Texte</a:t>
            </a:r>
            <a:r>
              <a:rPr lang="en-US" altLang="fr-FR" dirty="0"/>
              <a:t> courant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3"/>
            <a:r>
              <a:rPr lang="en-US" altLang="fr-FR" dirty="0" err="1"/>
              <a:t>Liste</a:t>
            </a:r>
            <a:r>
              <a:rPr lang="en-US" altLang="fr-FR" dirty="0"/>
              <a:t> </a:t>
            </a:r>
            <a:r>
              <a:rPr lang="en-US" altLang="fr-FR" dirty="0" err="1"/>
              <a:t>dans</a:t>
            </a:r>
            <a:r>
              <a:rPr lang="en-US" altLang="fr-FR" dirty="0"/>
              <a:t> le </a:t>
            </a:r>
            <a:r>
              <a:rPr lang="en-US" altLang="fr-FR" dirty="0" err="1"/>
              <a:t>paragraphe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1" y="246064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7D9207C-609B-45FF-94A5-F92E88D0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388493" y="4588934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0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75" r:id="rId1"/>
    <p:sldLayoutId id="2147493776" r:id="rId2"/>
    <p:sldLayoutId id="2147493777" r:id="rId3"/>
    <p:sldLayoutId id="2147493778" r:id="rId4"/>
    <p:sldLayoutId id="2147493779" r:id="rId5"/>
    <p:sldLayoutId id="2147493780" r:id="rId6"/>
    <p:sldLayoutId id="2147493781" r:id="rId7"/>
    <p:sldLayoutId id="2147493782" r:id="rId8"/>
    <p:sldLayoutId id="2147493783" r:id="rId9"/>
    <p:sldLayoutId id="2147493784" r:id="rId10"/>
    <p:sldLayoutId id="2147493785" r:id="rId11"/>
    <p:sldLayoutId id="2147493786" r:id="rId12"/>
  </p:sldLayoutIdLst>
  <p:hf hdr="0"/>
  <p:txStyles>
    <p:titleStyle>
      <a:lvl1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189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89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l" defTabSz="457189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6" indent="-90486" algn="l" defTabSz="457189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6" indent="-90486" algn="l" defTabSz="457189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6" indent="-90486" algn="l" defTabSz="457189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6" indent="0" algn="l" defTabSz="457189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vyv3.fr/evenements/votre-1-4-heure-rps/" TargetMode="Externa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32F08-20DF-33C1-43D7-2D05EDFB3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1/4h RPS </a:t>
            </a:r>
            <a:br>
              <a:rPr lang="fr-FR" dirty="0" smtClean="0"/>
            </a:br>
            <a:r>
              <a:rPr lang="fr-FR" dirty="0" smtClean="0"/>
              <a:t>Episode #8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FF97CF-74E0-0B7C-C54F-D33B962180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500" dirty="0"/>
              <a:t>Léna Miller-Jones (Cheffe de projet QVCT DRH VYV3)</a:t>
            </a:r>
          </a:p>
          <a:p>
            <a:r>
              <a:rPr lang="fr-FR" sz="1500" dirty="0" smtClean="0"/>
              <a:t>Jonathan </a:t>
            </a:r>
            <a:r>
              <a:rPr lang="fr-FR" sz="1500" dirty="0"/>
              <a:t>Kieffer (Responsable </a:t>
            </a:r>
            <a:r>
              <a:rPr lang="fr-FR" sz="1500" dirty="0" smtClean="0"/>
              <a:t>RH </a:t>
            </a:r>
            <a:r>
              <a:rPr lang="fr-FR" sz="1500" dirty="0"/>
              <a:t>UTML)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DCB0FF-6B9E-5202-C538-8AB1E3528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350" dirty="0" smtClean="0"/>
              <a:t>14/04/25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92717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084" y="2388831"/>
            <a:ext cx="8334900" cy="392730"/>
          </a:xfrm>
        </p:spPr>
        <p:txBody>
          <a:bodyPr/>
          <a:lstStyle/>
          <a:p>
            <a:r>
              <a:rPr lang="fr-FR" sz="2400" dirty="0" smtClean="0"/>
              <a:t>Planning 2025</a:t>
            </a:r>
            <a:endParaRPr lang="fr-FR" sz="2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207084" y="2759978"/>
          <a:ext cx="8729831" cy="19463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3621">
                  <a:extLst>
                    <a:ext uri="{9D8B030D-6E8A-4147-A177-3AD203B41FA5}">
                      <a16:colId xmlns:a16="http://schemas.microsoft.com/office/drawing/2014/main" val="211500694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97958028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102947288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17588943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4276847828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471644466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207371754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215042460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3929261401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3811876723"/>
                    </a:ext>
                  </a:extLst>
                </a:gridCol>
                <a:gridCol w="793621">
                  <a:extLst>
                    <a:ext uri="{9D8B030D-6E8A-4147-A177-3AD203B41FA5}">
                      <a16:colId xmlns:a16="http://schemas.microsoft.com/office/drawing/2014/main" val="1197783844"/>
                    </a:ext>
                  </a:extLst>
                </a:gridCol>
              </a:tblGrid>
              <a:tr h="35634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Episode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#14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6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Date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20/01/25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17/02/25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17/03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14/04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12/05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30/06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15/09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20/10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17/11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8/12</a:t>
                      </a:r>
                      <a:endParaRPr lang="fr-FR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 smtClean="0"/>
                        <a:t>Thématique</a:t>
                      </a:r>
                      <a:endParaRPr lang="fr-FR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Questions &amp; Réponses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Comment repérer et accompagner les salariés fragilisés ?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L’entretien de soutien affectif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Entretien de résolution de problèmes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Gestion de conflits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err="1" smtClean="0"/>
                        <a:t>Reconnais-sance</a:t>
                      </a:r>
                      <a:r>
                        <a:rPr lang="fr-FR" sz="800" dirty="0" smtClean="0"/>
                        <a:t> et Feedback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Entretien</a:t>
                      </a:r>
                      <a:r>
                        <a:rPr lang="fr-FR" sz="800" baseline="0" dirty="0" smtClean="0"/>
                        <a:t> de retour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Réguler</a:t>
                      </a:r>
                      <a:r>
                        <a:rPr lang="fr-FR" sz="800" baseline="0" dirty="0" smtClean="0"/>
                        <a:t> la charge de travail</a:t>
                      </a:r>
                      <a:endParaRPr lang="fr-FR" sz="800" dirty="0" smtClean="0"/>
                    </a:p>
                    <a:p>
                      <a:pPr algn="ctr"/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Favoriser l’inclusion dans</a:t>
                      </a:r>
                      <a:r>
                        <a:rPr lang="fr-FR" sz="800" baseline="0" dirty="0" smtClean="0"/>
                        <a:t> son équipe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 smtClean="0"/>
                        <a:t>Niveaux de prévention</a:t>
                      </a:r>
                      <a:r>
                        <a:rPr lang="fr-FR" sz="800" baseline="0" dirty="0" smtClean="0"/>
                        <a:t> et style de management</a:t>
                      </a:r>
                      <a:endParaRPr lang="fr-FR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Outil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d’entretien de soutien</a:t>
                      </a:r>
                      <a:r>
                        <a:rPr lang="fr-FR" sz="700" baseline="0" dirty="0" smtClean="0"/>
                        <a:t> affectif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Grille d’entretien de résolution de problèmes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d’entretien de gestion</a:t>
                      </a:r>
                      <a:r>
                        <a:rPr lang="fr-FR" sz="700" baseline="0" dirty="0" smtClean="0"/>
                        <a:t> de conflit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Grille entretien</a:t>
                      </a:r>
                      <a:r>
                        <a:rPr lang="fr-FR" sz="700" baseline="0" dirty="0" smtClean="0"/>
                        <a:t> de Feedback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Guide</a:t>
                      </a:r>
                      <a:r>
                        <a:rPr lang="fr-FR" sz="700" baseline="0" dirty="0" smtClean="0"/>
                        <a:t> et trame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78334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8" name="Espace réservé du contenu 6"/>
          <p:cNvGraphicFramePr>
            <a:graphicFrameLocks/>
          </p:cNvGraphicFramePr>
          <p:nvPr>
            <p:extLst/>
          </p:nvPr>
        </p:nvGraphicFramePr>
        <p:xfrm>
          <a:off x="869500" y="464025"/>
          <a:ext cx="6811858" cy="1630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8417">
                  <a:extLst>
                    <a:ext uri="{9D8B030D-6E8A-4147-A177-3AD203B41FA5}">
                      <a16:colId xmlns:a16="http://schemas.microsoft.com/office/drawing/2014/main" val="2115006941"/>
                    </a:ext>
                  </a:extLst>
                </a:gridCol>
                <a:gridCol w="1254154">
                  <a:extLst>
                    <a:ext uri="{9D8B030D-6E8A-4147-A177-3AD203B41FA5}">
                      <a16:colId xmlns:a16="http://schemas.microsoft.com/office/drawing/2014/main" val="2979580286"/>
                    </a:ext>
                  </a:extLst>
                </a:gridCol>
                <a:gridCol w="1388377">
                  <a:extLst>
                    <a:ext uri="{9D8B030D-6E8A-4147-A177-3AD203B41FA5}">
                      <a16:colId xmlns:a16="http://schemas.microsoft.com/office/drawing/2014/main" val="4102947288"/>
                    </a:ext>
                  </a:extLst>
                </a:gridCol>
                <a:gridCol w="1405156">
                  <a:extLst>
                    <a:ext uri="{9D8B030D-6E8A-4147-A177-3AD203B41FA5}">
                      <a16:colId xmlns:a16="http://schemas.microsoft.com/office/drawing/2014/main" val="4175889436"/>
                    </a:ext>
                  </a:extLst>
                </a:gridCol>
                <a:gridCol w="1435754">
                  <a:extLst>
                    <a:ext uri="{9D8B030D-6E8A-4147-A177-3AD203B41FA5}">
                      <a16:colId xmlns:a16="http://schemas.microsoft.com/office/drawing/2014/main" val="4276847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Episode</a:t>
                      </a:r>
                      <a:r>
                        <a:rPr lang="fr-FR" sz="1000" baseline="0" dirty="0" smtClean="0"/>
                        <a:t>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#4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064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Date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23/09/24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14/10/24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25/11/24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13/12/24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Thématique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 smtClean="0"/>
                        <a:t>C’est quoi les RPS ? Conséquences des RPS ? 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b="0" dirty="0" smtClean="0"/>
                        <a:t>Quels sont les facteurs de risques ? Les situations de travail facteur de RPS ? stress et souffrance au travail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 smtClean="0"/>
                        <a:t>comment identifier et analyser une situation à RPS ?</a:t>
                      </a:r>
                    </a:p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préparer, animer et transformer l’entretien collectif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Outil</a:t>
                      </a:r>
                      <a:endParaRPr lang="fr-FR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L’entretien collectif</a:t>
                      </a:r>
                      <a:r>
                        <a:rPr lang="fr-FR" sz="700" baseline="0" dirty="0" smtClean="0"/>
                        <a:t>: </a:t>
                      </a:r>
                      <a:r>
                        <a:rPr lang="fr-FR" sz="700" dirty="0" smtClean="0"/>
                        <a:t>Grille d’analyse d’une situation à RPS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Mémo</a:t>
                      </a:r>
                      <a:r>
                        <a:rPr lang="fr-FR" sz="700" baseline="0" dirty="0" smtClean="0"/>
                        <a:t> pour le manager : posture et outils</a:t>
                      </a:r>
                      <a:endParaRPr lang="fr-FR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348308"/>
                  </a:ext>
                </a:extLst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183479" y="30502"/>
            <a:ext cx="8334900" cy="3927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5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/>
              <a:t>Planning 2024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6043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4904" y="266234"/>
            <a:ext cx="8216900" cy="403828"/>
          </a:xfrm>
        </p:spPr>
        <p:txBody>
          <a:bodyPr/>
          <a:lstStyle/>
          <a:p>
            <a:r>
              <a:rPr lang="fr-FR" dirty="0" smtClean="0"/>
              <a:t>Les 1/4h RPS ?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4"/>
            <a:ext cx="8229600" cy="3702758"/>
          </a:xfrm>
        </p:spPr>
        <p:txBody>
          <a:bodyPr/>
          <a:lstStyle/>
          <a:p>
            <a:r>
              <a:rPr lang="fr-FR" sz="2400" dirty="0"/>
              <a:t>Série de webinaires mensuels de 15min pour acculturer les managers aux RPS et les équiper pour agir.</a:t>
            </a:r>
          </a:p>
          <a:p>
            <a:r>
              <a:rPr lang="fr-FR" sz="1400" b="0" dirty="0" smtClean="0">
                <a:solidFill>
                  <a:schemeClr val="accent6"/>
                </a:solidFill>
              </a:rPr>
              <a:t>Episode #1 à 7=&gt; Supports </a:t>
            </a:r>
            <a:r>
              <a:rPr lang="fr-FR" sz="1400" b="0" dirty="0">
                <a:solidFill>
                  <a:schemeClr val="accent6"/>
                </a:solidFill>
              </a:rPr>
              <a:t>et </a:t>
            </a:r>
            <a:r>
              <a:rPr lang="fr-FR" sz="1400" b="0" dirty="0" err="1">
                <a:solidFill>
                  <a:schemeClr val="accent6"/>
                </a:solidFill>
              </a:rPr>
              <a:t>replay</a:t>
            </a:r>
            <a:r>
              <a:rPr lang="fr-FR" sz="1400" b="0" dirty="0">
                <a:solidFill>
                  <a:schemeClr val="accent6"/>
                </a:solidFill>
              </a:rPr>
              <a:t> : </a:t>
            </a:r>
            <a:r>
              <a:rPr lang="fr-FR" sz="1400" dirty="0">
                <a:hlinkClick r:id="rId2"/>
              </a:rPr>
              <a:t>https://info.vyv3.fr/evenements/votre-1-4-heure-rps</a:t>
            </a:r>
            <a:r>
              <a:rPr lang="fr-FR" sz="1400" dirty="0" smtClean="0">
                <a:hlinkClick r:id="rId2"/>
              </a:rPr>
              <a:t>/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2400" dirty="0"/>
              <a:t>Episode </a:t>
            </a:r>
            <a:r>
              <a:rPr lang="fr-FR" sz="2400" dirty="0" smtClean="0"/>
              <a:t>#8 </a:t>
            </a:r>
            <a:r>
              <a:rPr lang="fr-FR" sz="2400" dirty="0"/>
              <a:t>: </a:t>
            </a:r>
            <a:r>
              <a:rPr lang="fr-FR" sz="2400" dirty="0" smtClean="0"/>
              <a:t>L’entretien de résolution de problèmes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91F5E9D1-A7A6-4183-9D13-3F3B5B7D4789}" type="slidenum">
              <a:rPr lang="en-US" altLang="fr-FR">
                <a:solidFill>
                  <a:prstClr val="white"/>
                </a:solidFill>
              </a:rPr>
              <a:pPr defTabSz="457189"/>
              <a:t>2</a:t>
            </a:fld>
            <a:endParaRPr lang="en-US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64558" y="2402133"/>
            <a:ext cx="6075000" cy="648578"/>
          </a:xfrm>
        </p:spPr>
        <p:txBody>
          <a:bodyPr/>
          <a:lstStyle/>
          <a:p>
            <a:r>
              <a:rPr lang="fr-FR" sz="3600" dirty="0" smtClean="0"/>
              <a:t>L’entretien de résolution de problème</a:t>
            </a:r>
            <a:endParaRPr lang="fr-FR" sz="3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11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95E2-BFCA-4B18-9E5A-19207011864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88424" y="2453780"/>
            <a:ext cx="8242980" cy="218533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400" b="1" dirty="0" smtClean="0">
                <a:solidFill>
                  <a:schemeClr val="accent2"/>
                </a:solidFill>
              </a:rPr>
              <a:t>En amont de l’entretien : 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Approcher la personne pour lui proposer l’entretien et en préciser l’intention </a:t>
            </a:r>
            <a:r>
              <a:rPr lang="fr-FR" sz="1100" dirty="0" smtClean="0">
                <a:solidFill>
                  <a:schemeClr val="tx2"/>
                </a:solidFill>
              </a:rPr>
              <a:t>: </a:t>
            </a:r>
          </a:p>
          <a:p>
            <a:r>
              <a:rPr lang="fr-FR" sz="1100" i="1" dirty="0">
                <a:solidFill>
                  <a:schemeClr val="accent6"/>
                </a:solidFill>
              </a:rPr>
              <a:t>"Je souhaiterais qu'on prenne un temps ensemble pour échanger sur [la situation/l'organisation actuelle], afin de </a:t>
            </a:r>
            <a:r>
              <a:rPr lang="fr-FR" sz="1100" i="1" dirty="0" smtClean="0">
                <a:solidFill>
                  <a:schemeClr val="accent6"/>
                </a:solidFill>
              </a:rPr>
              <a:t>réfléchir ensemble </a:t>
            </a:r>
            <a:r>
              <a:rPr lang="fr-FR" sz="1100" i="1" dirty="0">
                <a:solidFill>
                  <a:schemeClr val="accent6"/>
                </a:solidFill>
              </a:rPr>
              <a:t>à des pistes pour que le travail se passe au mieux</a:t>
            </a:r>
            <a:r>
              <a:rPr lang="fr-FR" sz="1100" i="1" dirty="0" smtClean="0">
                <a:solidFill>
                  <a:schemeClr val="accent6"/>
                </a:solidFill>
              </a:rPr>
              <a:t>. »</a:t>
            </a:r>
          </a:p>
          <a:p>
            <a:r>
              <a:rPr lang="fr-FR" sz="1100" i="1" dirty="0">
                <a:solidFill>
                  <a:schemeClr val="accent6"/>
                </a:solidFill>
              </a:rPr>
              <a:t>« Ce que tu me dis me semble important. Je te propose qu’on prenne un moment pour en </a:t>
            </a:r>
            <a:r>
              <a:rPr lang="fr-FR" sz="1100" i="1" dirty="0" smtClean="0">
                <a:solidFill>
                  <a:schemeClr val="accent6"/>
                </a:solidFill>
              </a:rPr>
              <a:t>parler</a:t>
            </a:r>
            <a:r>
              <a:rPr lang="fr-FR" sz="1100" i="1" dirty="0">
                <a:solidFill>
                  <a:schemeClr val="accent6"/>
                </a:solidFill>
              </a:rPr>
              <a:t> afin de réfléchir ensemble sur comment on peut améliorer les </a:t>
            </a:r>
            <a:r>
              <a:rPr lang="fr-FR" sz="1100" i="1" dirty="0" smtClean="0">
                <a:solidFill>
                  <a:schemeClr val="accent6"/>
                </a:solidFill>
              </a:rPr>
              <a:t>choses.</a:t>
            </a:r>
            <a:r>
              <a:rPr lang="fr-FR" sz="1100" i="1" dirty="0">
                <a:solidFill>
                  <a:schemeClr val="accent6"/>
                </a:solidFill>
              </a:rPr>
              <a:t> » </a:t>
            </a:r>
          </a:p>
          <a:p>
            <a:endParaRPr lang="fr-FR" sz="1100" i="1" dirty="0">
              <a:solidFill>
                <a:schemeClr val="accent6"/>
              </a:solidFill>
            </a:endParaRPr>
          </a:p>
          <a:p>
            <a:pPr lvl="1"/>
            <a:r>
              <a:rPr lang="fr-FR" sz="1100" dirty="0" smtClean="0">
                <a:solidFill>
                  <a:schemeClr val="accent2"/>
                </a:solidFill>
              </a:rPr>
              <a:t>Eviter les formules floues « il faut qu’on parle » ou donner l’impression que l’entretien est uniquement pour régler un problème individuel. Si vous constatez des difficultés, n’attendez pas que la personne vienne d’elle-même pour déclencher l’entretien</a:t>
            </a:r>
            <a:endParaRPr lang="fr-FR" sz="1100" dirty="0">
              <a:solidFill>
                <a:schemeClr val="accent2"/>
              </a:solidFill>
            </a:endParaRPr>
          </a:p>
          <a:p>
            <a:endParaRPr lang="fr-FR" sz="1100" i="1" dirty="0" smtClean="0">
              <a:solidFill>
                <a:schemeClr val="accent6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Choisir </a:t>
            </a:r>
            <a:r>
              <a:rPr lang="fr-FR" sz="1100" b="1" dirty="0">
                <a:solidFill>
                  <a:schemeClr val="tx2"/>
                </a:solidFill>
                <a:cs typeface="Calibri" panose="020F0502020204030204" pitchFamily="34" charset="0"/>
              </a:rPr>
              <a:t>le bon moment et lieu </a:t>
            </a:r>
            <a:r>
              <a:rPr lang="fr-FR" sz="1100" dirty="0">
                <a:solidFill>
                  <a:schemeClr val="tx2"/>
                </a:solidFill>
                <a:cs typeface="Calibri" panose="020F0502020204030204" pitchFamily="34" charset="0"/>
              </a:rPr>
              <a:t>: entretien individuel, dans un cadre calme et </a:t>
            </a:r>
            <a:r>
              <a:rPr lang="fr-FR" sz="1100" dirty="0" smtClean="0">
                <a:solidFill>
                  <a:schemeClr val="tx2"/>
                </a:solidFill>
                <a:cs typeface="Calibri" panose="020F0502020204030204" pitchFamily="34" charset="0"/>
              </a:rPr>
              <a:t>confidentiel</a:t>
            </a:r>
            <a:endParaRPr lang="fr-FR" sz="11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04693" y="205182"/>
            <a:ext cx="6610443" cy="57986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2"/>
                </a:solidFill>
              </a:rPr>
              <a:t>Objectif : </a:t>
            </a:r>
          </a:p>
          <a:p>
            <a:pPr algn="ctr"/>
            <a:r>
              <a:rPr lang="fr-FR" sz="1400" dirty="0" smtClean="0">
                <a:solidFill>
                  <a:schemeClr val="tx2"/>
                </a:solidFill>
              </a:rPr>
              <a:t>Aider une personne à trouver, par elle-même, des solutions à son problème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35260" y="934114"/>
            <a:ext cx="8242980" cy="137059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2"/>
                </a:solidFill>
              </a:rPr>
              <a:t>Quand mener un entretien de résolution de problème? </a:t>
            </a:r>
          </a:p>
          <a:p>
            <a:pPr marL="171450" indent="-171450">
              <a:buFontTx/>
              <a:buChar char="-"/>
            </a:pPr>
            <a:r>
              <a:rPr lang="fr-FR" sz="1100" b="1" dirty="0">
                <a:solidFill>
                  <a:srgbClr val="482683"/>
                </a:solidFill>
              </a:rPr>
              <a:t>Dès l'apparition de difficultés répétées ou signalées</a:t>
            </a:r>
            <a:r>
              <a:rPr lang="fr-FR" sz="1100" dirty="0">
                <a:solidFill>
                  <a:srgbClr val="482683"/>
                </a:solidFill>
              </a:rPr>
              <a:t> : </a:t>
            </a:r>
            <a:r>
              <a:rPr lang="fr-FR" sz="1100" dirty="0" smtClean="0">
                <a:solidFill>
                  <a:schemeClr val="tx2"/>
                </a:solidFill>
              </a:rPr>
              <a:t>Difficultés dans l’organisation du travail, insatisfaction exprimée sur les conditions de travail, tensions relationnelles…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Expression de mal être ou de baisse de motivation </a:t>
            </a:r>
            <a:r>
              <a:rPr lang="fr-FR" sz="1100" dirty="0" smtClean="0">
                <a:solidFill>
                  <a:schemeClr val="tx2"/>
                </a:solidFill>
              </a:rPr>
              <a:t>: plainte sur le climat de travail, sentiment d’injustice ou de manque de reconnaissance par exemple</a:t>
            </a:r>
            <a:endParaRPr lang="fr-FR" sz="1100" i="1" dirty="0" smtClean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Quand la performance ou la qualité du travail est impactée </a:t>
            </a:r>
            <a:r>
              <a:rPr lang="fr-FR" sz="1100" dirty="0" smtClean="0">
                <a:solidFill>
                  <a:schemeClr val="tx2"/>
                </a:solidFill>
              </a:rPr>
              <a:t>: erreurs récurrentes, manque d’implication visible par exemple</a:t>
            </a:r>
          </a:p>
          <a:p>
            <a:pPr marL="171450" indent="-171450">
              <a:buFontTx/>
              <a:buChar char="-"/>
            </a:pPr>
            <a:r>
              <a:rPr lang="fr-FR" sz="1100" b="1" dirty="0" smtClean="0">
                <a:solidFill>
                  <a:schemeClr val="tx2"/>
                </a:solidFill>
              </a:rPr>
              <a:t>Suite à un signal d’alerte </a:t>
            </a:r>
            <a:r>
              <a:rPr lang="fr-FR" sz="1100" dirty="0" smtClean="0">
                <a:solidFill>
                  <a:schemeClr val="tx2"/>
                </a:solidFill>
              </a:rPr>
              <a:t>: absentéisme accru, demande d’accompagnement…</a:t>
            </a:r>
            <a:endParaRPr lang="fr-FR" sz="1100" b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0" y="3817099"/>
            <a:ext cx="206007" cy="4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0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281575"/>
              </p:ext>
            </p:extLst>
          </p:nvPr>
        </p:nvGraphicFramePr>
        <p:xfrm>
          <a:off x="180527" y="517241"/>
          <a:ext cx="8680446" cy="4338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1347">
                  <a:extLst>
                    <a:ext uri="{9D8B030D-6E8A-4147-A177-3AD203B41FA5}">
                      <a16:colId xmlns:a16="http://schemas.microsoft.com/office/drawing/2014/main" val="3449057613"/>
                    </a:ext>
                  </a:extLst>
                </a:gridCol>
                <a:gridCol w="3534249">
                  <a:extLst>
                    <a:ext uri="{9D8B030D-6E8A-4147-A177-3AD203B41FA5}">
                      <a16:colId xmlns:a16="http://schemas.microsoft.com/office/drawing/2014/main" val="2493783394"/>
                    </a:ext>
                  </a:extLst>
                </a:gridCol>
                <a:gridCol w="4094850">
                  <a:extLst>
                    <a:ext uri="{9D8B030D-6E8A-4147-A177-3AD203B41FA5}">
                      <a16:colId xmlns:a16="http://schemas.microsoft.com/office/drawing/2014/main" val="362320610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Etapes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Objectifs / Formulations / Outils ou point d’attention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6502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/>
                        <a:t>Soit </a:t>
                      </a:r>
                      <a:r>
                        <a:rPr lang="fr-FR" sz="1200" b="1" dirty="0" smtClean="0"/>
                        <a:t>la personne a clairement exprimé sa difficulté </a:t>
                      </a:r>
                      <a:r>
                        <a:rPr lang="fr-FR" sz="1200" b="0" dirty="0" smtClean="0"/>
                        <a:t>en amont de l’entretien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/>
                        <a:t>Soit </a:t>
                      </a:r>
                      <a:r>
                        <a:rPr lang="fr-FR" sz="1200" b="1" dirty="0" smtClean="0"/>
                        <a:t>vous avez constaté une difficulté sans que la personne ne l’ait clairement exprimée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163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fr-FR" sz="1100" b="1" dirty="0" smtClean="0"/>
                        <a:t>1- Introduire l’entretien</a:t>
                      </a:r>
                      <a:endParaRPr lang="fr-FR" sz="11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Objectif</a:t>
                      </a:r>
                      <a:r>
                        <a:rPr lang="fr-FR" sz="1100" b="0" baseline="0" dirty="0" smtClean="0"/>
                        <a:t> : </a:t>
                      </a:r>
                      <a:r>
                        <a:rPr lang="fr-FR" sz="1100" b="0" dirty="0" smtClean="0"/>
                        <a:t>Créer un cadre de confiance </a:t>
                      </a:r>
                      <a:r>
                        <a:rPr lang="fr-FR" sz="1100" dirty="0" smtClean="0"/>
                        <a:t>en rappelant l’intention positive de l’entretien : chercher des solutions, ne pas désigner des coupables.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i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7726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Repartir de l’expression de la personne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dirty="0" smtClean="0">
                          <a:solidFill>
                            <a:schemeClr val="accent6"/>
                          </a:solidFill>
                        </a:rPr>
                        <a:t>« Tu m’as exprimé une difficulté sur […], je te propose qu’on prenne ce temps pour identifier ensemble des pistes pour améliorer la situation »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/>
                        <a:t>Commencer par présenter vos observations en restant factuel: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1" dirty="0" smtClean="0">
                          <a:solidFill>
                            <a:schemeClr val="accent6"/>
                          </a:solidFill>
                        </a:rPr>
                        <a:t>« J’ai observé que (énoncé les faits concrets). J’aimerais que nous en parlions pour mieux comprendre la situation 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i="0" dirty="0" smtClean="0">
                          <a:solidFill>
                            <a:schemeClr val="tx1"/>
                          </a:solidFill>
                        </a:rPr>
                        <a:t>En énonçant</a:t>
                      </a:r>
                      <a:r>
                        <a:rPr lang="fr-FR" sz="1100" i="0" baseline="0" dirty="0" smtClean="0">
                          <a:solidFill>
                            <a:schemeClr val="tx1"/>
                          </a:solidFill>
                        </a:rPr>
                        <a:t> l</a:t>
                      </a:r>
                      <a:r>
                        <a:rPr lang="fr-FR" sz="1100" i="0" dirty="0" smtClean="0">
                          <a:solidFill>
                            <a:schemeClr val="tx1"/>
                          </a:solidFill>
                        </a:rPr>
                        <a:t>es </a:t>
                      </a:r>
                      <a:r>
                        <a:rPr lang="fr-FR" sz="1100" i="0" dirty="0" smtClean="0">
                          <a:solidFill>
                            <a:schemeClr val="tx1"/>
                          </a:solidFill>
                        </a:rPr>
                        <a:t>faits </a:t>
                      </a:r>
                      <a:r>
                        <a:rPr lang="fr-FR" sz="1100" i="0" dirty="0" smtClean="0">
                          <a:solidFill>
                            <a:schemeClr val="tx1"/>
                          </a:solidFill>
                        </a:rPr>
                        <a:t>vous</a:t>
                      </a:r>
                      <a:r>
                        <a:rPr lang="fr-FR" sz="1100" i="0" baseline="0" dirty="0" smtClean="0">
                          <a:solidFill>
                            <a:schemeClr val="tx1"/>
                          </a:solidFill>
                        </a:rPr>
                        <a:t> permettrez à </a:t>
                      </a:r>
                      <a:r>
                        <a:rPr lang="fr-FR" sz="1100" i="0" baseline="0" dirty="0" smtClean="0">
                          <a:solidFill>
                            <a:schemeClr val="tx1"/>
                          </a:solidFill>
                        </a:rPr>
                        <a:t>la personne de prendre conscience qu’il y a un problème.</a:t>
                      </a:r>
                      <a:endParaRPr lang="fr-FR" sz="11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15054"/>
                  </a:ext>
                </a:extLst>
              </a:tr>
              <a:tr h="14986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Insister sur la confidentialité, inviter la personne à s’exprimer librement.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576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fr-FR" sz="1100" b="1" dirty="0" smtClean="0"/>
                        <a:t>2- Clarifier le problème</a:t>
                      </a:r>
                      <a:endParaRPr lang="fr-FR" sz="11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fr-FR" sz="1100" dirty="0" smtClean="0"/>
                        <a:t>L’objectif est de mieux comprendre le problème, le préciser et identifier concrètement ce qui pose difficulté à la personne. </a:t>
                      </a:r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173596"/>
                  </a:ext>
                </a:extLst>
              </a:tr>
              <a:tr h="45678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chemeClr val="accent6"/>
                          </a:solidFill>
                        </a:rPr>
                        <a:t>« par rapport à la difficulté que tu m’as exprimée, peux tu m’en dire un peu plus</a:t>
                      </a:r>
                      <a:r>
                        <a:rPr lang="fr-FR" sz="1100" b="0" i="1" baseline="0" dirty="0" smtClean="0">
                          <a:solidFill>
                            <a:schemeClr val="accent6"/>
                          </a:solidFill>
                        </a:rPr>
                        <a:t> ? </a:t>
                      </a:r>
                      <a:r>
                        <a:rPr lang="fr-FR" sz="1100" b="0" i="1" dirty="0" smtClean="0">
                          <a:solidFill>
                            <a:schemeClr val="accent6"/>
                          </a:solidFill>
                        </a:rPr>
                        <a:t>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endParaRPr lang="fr-FR" sz="11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dirty="0" smtClean="0">
                          <a:solidFill>
                            <a:schemeClr val="accent6"/>
                          </a:solidFill>
                        </a:rPr>
                        <a:t>« que penses-tu des constats dont je t’ai fait part? »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baseline="0" dirty="0" smtClean="0">
                          <a:solidFill>
                            <a:schemeClr val="accent6"/>
                          </a:solidFill>
                        </a:rPr>
                        <a:t>« pourrais-tu m’en dire plus sur les difficultés que tu rencontres en ce moment pour que nous puissions identifier ensemble des pistes pour améliorer la situation</a:t>
                      </a:r>
                      <a:r>
                        <a:rPr lang="fr-FR" sz="1100" b="0" i="1" dirty="0" smtClean="0">
                          <a:solidFill>
                            <a:schemeClr val="accent6"/>
                          </a:solidFill>
                        </a:rPr>
                        <a:t>? »</a:t>
                      </a:r>
                      <a:endParaRPr lang="fr-FR" sz="11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310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 smtClean="0"/>
                        <a:t>A travers vos questionnements</a:t>
                      </a:r>
                      <a:r>
                        <a:rPr lang="fr-FR" sz="1100" b="0" i="0" baseline="0" dirty="0" smtClean="0"/>
                        <a:t> c</a:t>
                      </a:r>
                      <a:r>
                        <a:rPr lang="fr-FR" sz="1100" b="0" i="0" dirty="0" smtClean="0"/>
                        <a:t>herchez</a:t>
                      </a:r>
                      <a:r>
                        <a:rPr lang="fr-FR" sz="1100" b="0" i="0" baseline="0" dirty="0" smtClean="0"/>
                        <a:t> à identifier ce qui pose difficulté, avec qui, quand, à quelle fréquence, depuis quand, où, comment, ce qui déclenche la difficulté, les émotions de la personne face à cette difficulté, les conséquences …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baseline="0" dirty="0" smtClean="0"/>
                        <a:t>Plus la description du problème sera précise et plus ce sera facile de trouver des leviers d’action pour agir.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80834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89194"/>
            <a:ext cx="8334900" cy="606435"/>
          </a:xfrm>
        </p:spPr>
        <p:txBody>
          <a:bodyPr/>
          <a:lstStyle/>
          <a:p>
            <a:r>
              <a:rPr lang="fr-FR" sz="2400" dirty="0" smtClean="0"/>
              <a:t>Déroulé de l’entretien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00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307" y="0"/>
            <a:ext cx="8334900" cy="574646"/>
          </a:xfrm>
        </p:spPr>
        <p:txBody>
          <a:bodyPr/>
          <a:lstStyle/>
          <a:p>
            <a:r>
              <a:rPr lang="fr-FR" sz="2400" smtClean="0"/>
              <a:t>Déroulé de l’entretien</a:t>
            </a:r>
            <a:endParaRPr lang="fr-FR" sz="2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555482"/>
              </p:ext>
            </p:extLst>
          </p:nvPr>
        </p:nvGraphicFramePr>
        <p:xfrm>
          <a:off x="155297" y="576967"/>
          <a:ext cx="5530398" cy="1651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5008">
                  <a:extLst>
                    <a:ext uri="{9D8B030D-6E8A-4147-A177-3AD203B41FA5}">
                      <a16:colId xmlns:a16="http://schemas.microsoft.com/office/drawing/2014/main" val="2486762887"/>
                    </a:ext>
                  </a:extLst>
                </a:gridCol>
                <a:gridCol w="4535390">
                  <a:extLst>
                    <a:ext uri="{9D8B030D-6E8A-4147-A177-3AD203B41FA5}">
                      <a16:colId xmlns:a16="http://schemas.microsoft.com/office/drawing/2014/main" val="1480601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Etapes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Objectifs / Formulations / Outils ou point d’attention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630657"/>
                  </a:ext>
                </a:extLst>
              </a:tr>
              <a:tr h="248433">
                <a:tc rowSpan="3">
                  <a:txBody>
                    <a:bodyPr/>
                    <a:lstStyle/>
                    <a:p>
                      <a:r>
                        <a:rPr lang="fr-FR" sz="1100" b="1" dirty="0" smtClean="0"/>
                        <a:t>3- Identifier l’origine</a:t>
                      </a:r>
                      <a:r>
                        <a:rPr lang="fr-FR" sz="1100" b="1" baseline="0" dirty="0" smtClean="0"/>
                        <a:t> du problème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L’objectif est d’identifier les cause</a:t>
                      </a:r>
                      <a:r>
                        <a:rPr lang="fr-FR" sz="1100" baseline="0" dirty="0" smtClean="0"/>
                        <a:t>s du problème pour agir dessus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82460"/>
                  </a:ext>
                </a:extLst>
              </a:tr>
              <a:tr h="232634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i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« Selon toi, qu’est ce qui est à l’origine de la difficulté ? »</a:t>
                      </a:r>
                      <a:endParaRPr lang="fr-FR" sz="1100" b="0" i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83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nécessaire utiliser</a:t>
                      </a:r>
                      <a:r>
                        <a:rPr lang="fr-FR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l’arbre des causes (Diagramme en arête de poisson, aussi appeler Ishikawa) ou des 5 « pourquoi » pour identifier les causes racines. Plus vous identifierez de causes et plus vous aiderez votre collaborateur à trouver des pistes d’action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56395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6</a:t>
            </a:fld>
            <a:endParaRPr lang="fr-FR"/>
          </a:p>
        </p:txBody>
      </p:sp>
      <p:grpSp>
        <p:nvGrpSpPr>
          <p:cNvPr id="46" name="Groupe 45"/>
          <p:cNvGrpSpPr/>
          <p:nvPr/>
        </p:nvGrpSpPr>
        <p:grpSpPr>
          <a:xfrm>
            <a:off x="105574" y="2690499"/>
            <a:ext cx="4019990" cy="2143633"/>
            <a:chOff x="105574" y="2690499"/>
            <a:chExt cx="4019990" cy="2143633"/>
          </a:xfrm>
        </p:grpSpPr>
        <p:grpSp>
          <p:nvGrpSpPr>
            <p:cNvPr id="45" name="Groupe 44"/>
            <p:cNvGrpSpPr/>
            <p:nvPr/>
          </p:nvGrpSpPr>
          <p:grpSpPr>
            <a:xfrm>
              <a:off x="105574" y="2690499"/>
              <a:ext cx="4019990" cy="2143633"/>
              <a:chOff x="105574" y="2690499"/>
              <a:chExt cx="4019990" cy="2143633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123754" y="2690499"/>
                <a:ext cx="9058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dirty="0" smtClean="0"/>
                  <a:t>Environnement de travail (conditions physiques, ambiance, outils…)</a:t>
                </a:r>
                <a:endParaRPr lang="fr-FR" sz="700" dirty="0"/>
              </a:p>
            </p:txBody>
          </p:sp>
          <p:grpSp>
            <p:nvGrpSpPr>
              <p:cNvPr id="33" name="Groupe 32"/>
              <p:cNvGrpSpPr/>
              <p:nvPr/>
            </p:nvGrpSpPr>
            <p:grpSpPr>
              <a:xfrm>
                <a:off x="105574" y="2795517"/>
                <a:ext cx="4019990" cy="2038615"/>
                <a:chOff x="132582" y="2269639"/>
                <a:chExt cx="4019990" cy="2038615"/>
              </a:xfrm>
            </p:grpSpPr>
            <p:cxnSp>
              <p:nvCxnSpPr>
                <p:cNvPr id="9" name="Connecteur droit 8"/>
                <p:cNvCxnSpPr/>
                <p:nvPr/>
              </p:nvCxnSpPr>
              <p:spPr>
                <a:xfrm>
                  <a:off x="520117" y="3233956"/>
                  <a:ext cx="3099733" cy="419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>
                  <a:off x="675000" y="2716107"/>
                  <a:ext cx="566571" cy="52204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1612322" y="2711913"/>
                  <a:ext cx="566571" cy="52204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2597259" y="2722056"/>
                  <a:ext cx="566571" cy="52204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 flipV="1">
                  <a:off x="675000" y="3233955"/>
                  <a:ext cx="566571" cy="55786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 flipV="1">
                  <a:off x="1608139" y="3256172"/>
                  <a:ext cx="566571" cy="55786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/>
                <p:cNvCxnSpPr/>
                <p:nvPr/>
              </p:nvCxnSpPr>
              <p:spPr>
                <a:xfrm flipV="1">
                  <a:off x="2591979" y="3248489"/>
                  <a:ext cx="566571" cy="55786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3413267" y="3060866"/>
                  <a:ext cx="739305" cy="261610"/>
                </a:xfrm>
                <a:prstGeom prst="rect">
                  <a:avLst/>
                </a:prstGeom>
                <a:solidFill>
                  <a:schemeClr val="accent6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100" dirty="0" smtClean="0">
                      <a:solidFill>
                        <a:schemeClr val="bg1"/>
                      </a:solidFill>
                    </a:rPr>
                    <a:t>Problème</a:t>
                  </a:r>
                  <a:endParaRPr lang="fr-FR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1113150" y="2269639"/>
                  <a:ext cx="905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00" dirty="0" smtClean="0"/>
                    <a:t>Organisation (charge de travail, processus, horaires…)</a:t>
                  </a:r>
                  <a:endParaRPr lang="fr-FR" sz="700" dirty="0"/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2096717" y="2310980"/>
                  <a:ext cx="90585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00" dirty="0" smtClean="0"/>
                    <a:t>Management (soutien, feedback, communication…)</a:t>
                  </a:r>
                  <a:endParaRPr lang="fr-FR" sz="700" dirty="0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132582" y="3677312"/>
                  <a:ext cx="775070" cy="630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00" dirty="0" smtClean="0"/>
                    <a:t>Relations (collègues, esprit d’équipe, patients, clients…)</a:t>
                  </a:r>
                  <a:endParaRPr lang="fr-FR" sz="700" dirty="0"/>
                </a:p>
              </p:txBody>
            </p:sp>
            <p:sp>
              <p:nvSpPr>
                <p:cNvPr id="25" name="ZoneTexte 24"/>
                <p:cNvSpPr txBox="1"/>
                <p:nvPr/>
              </p:nvSpPr>
              <p:spPr>
                <a:xfrm>
                  <a:off x="1011970" y="3659150"/>
                  <a:ext cx="775070" cy="630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00" dirty="0" smtClean="0"/>
                    <a:t>Facteurs individuels (compétences, motivation, état de santé…)</a:t>
                  </a:r>
                  <a:endParaRPr lang="fr-FR" sz="700" dirty="0"/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2079957" y="3814041"/>
                  <a:ext cx="7750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00" dirty="0" smtClean="0"/>
                    <a:t>Autres facteurs liés au contexte</a:t>
                  </a:r>
                  <a:endParaRPr lang="fr-FR" sz="700" dirty="0"/>
                </a:p>
              </p:txBody>
            </p:sp>
            <p:cxnSp>
              <p:nvCxnSpPr>
                <p:cNvPr id="30" name="Connecteur droit 29"/>
                <p:cNvCxnSpPr/>
                <p:nvPr/>
              </p:nvCxnSpPr>
              <p:spPr>
                <a:xfrm>
                  <a:off x="1056616" y="3051158"/>
                  <a:ext cx="184955" cy="0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ZoneTexte 33"/>
            <p:cNvSpPr txBox="1"/>
            <p:nvPr/>
          </p:nvSpPr>
          <p:spPr>
            <a:xfrm>
              <a:off x="1047191" y="3300853"/>
              <a:ext cx="46839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Cause 1</a:t>
              </a:r>
              <a:endParaRPr lang="fr-FR" sz="7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975563" y="3997477"/>
              <a:ext cx="4683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 smtClean="0"/>
                <a:t>Cause 5</a:t>
              </a:r>
              <a:endParaRPr lang="fr-FR" sz="700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014760" y="3407026"/>
              <a:ext cx="46839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Cause 4</a:t>
              </a:r>
              <a:endParaRPr lang="fr-FR" sz="700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75611" y="3451613"/>
              <a:ext cx="46839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Cause 2</a:t>
              </a:r>
              <a:endParaRPr lang="fr-FR" sz="700" dirty="0"/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892484" y="3426903"/>
              <a:ext cx="184955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1899518" y="3519071"/>
              <a:ext cx="184955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2828019" y="4094357"/>
              <a:ext cx="184955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1807040" y="3410655"/>
              <a:ext cx="184955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1935764" y="3291772"/>
              <a:ext cx="46839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Cause 3</a:t>
              </a:r>
              <a:endParaRPr lang="fr-FR" sz="700" dirty="0"/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519553" y="2414925"/>
            <a:ext cx="3401124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Diagramme Ishikawa ou en arête de poisson</a:t>
            </a:r>
            <a:endParaRPr lang="fr-FR" sz="1400" dirty="0"/>
          </a:p>
        </p:txBody>
      </p:sp>
      <p:pic>
        <p:nvPicPr>
          <p:cNvPr id="48" name="Image 4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85" y="698224"/>
            <a:ext cx="2255169" cy="1670654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5996640" y="390447"/>
            <a:ext cx="2255169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Méthode des 5 « Pourquoi »</a:t>
            </a:r>
            <a:endParaRPr lang="fr-FR" sz="1400" dirty="0"/>
          </a:p>
        </p:txBody>
      </p:sp>
      <p:sp>
        <p:nvSpPr>
          <p:cNvPr id="51" name="ZoneTexte 50"/>
          <p:cNvSpPr txBox="1"/>
          <p:nvPr/>
        </p:nvSpPr>
        <p:spPr>
          <a:xfrm>
            <a:off x="4865790" y="2310364"/>
            <a:ext cx="4858075" cy="25237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666115" algn="ctr" defTabSz="179388">
              <a:spcBef>
                <a:spcPts val="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Illustration de la méthode des 5 pourquoi : </a:t>
            </a:r>
          </a:p>
          <a:p>
            <a:pPr marR="666115" defTabSz="179388">
              <a:spcBef>
                <a:spcPts val="200"/>
              </a:spcBef>
              <a:spcAft>
                <a:spcPts val="0"/>
              </a:spcAft>
            </a:pPr>
            <a:r>
              <a:rPr lang="fr-FR" sz="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sz="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problème exprimé par le collaborateur : </a:t>
            </a:r>
            <a:r>
              <a:rPr lang="fr-FR" sz="800" b="1" dirty="0">
                <a:solidFill>
                  <a:schemeClr val="accent6"/>
                </a:solidFill>
              </a:rPr>
              <a:t>Je suis vraiment débordé, j'ai trop de dossiers à </a:t>
            </a:r>
            <a:r>
              <a:rPr lang="fr-FR" sz="800" b="1" dirty="0" smtClean="0">
                <a:solidFill>
                  <a:schemeClr val="accent6"/>
                </a:solidFill>
              </a:rPr>
              <a:t>traiter</a:t>
            </a:r>
          </a:p>
          <a:p>
            <a:pPr marR="666115" defTabSz="179388">
              <a:spcBef>
                <a:spcPts val="20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accent6"/>
                </a:solidFill>
              </a:rPr>
              <a:t>Manager : </a:t>
            </a:r>
            <a:r>
              <a:rPr lang="fr-FR" sz="800" dirty="0">
                <a:solidFill>
                  <a:schemeClr val="accent6"/>
                </a:solidFill>
              </a:rPr>
              <a:t>Je comprends que cela puisse être difficile. Utilisons la méthode des 5 pourquoi pour explorer la situation. </a:t>
            </a:r>
            <a:endParaRPr lang="fr-FR" sz="800" dirty="0" smtClean="0">
              <a:solidFill>
                <a:schemeClr val="accent6"/>
              </a:solidFill>
            </a:endParaRPr>
          </a:p>
          <a:p>
            <a:pPr marR="666115" defTabSz="179388">
              <a:spcBef>
                <a:spcPts val="20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accent6"/>
                </a:solidFill>
              </a:rPr>
              <a:t>1-</a:t>
            </a:r>
            <a:r>
              <a:rPr lang="fr-FR" sz="800" dirty="0" smtClean="0">
                <a:solidFill>
                  <a:schemeClr val="accent6"/>
                </a:solidFill>
              </a:rPr>
              <a:t> </a:t>
            </a:r>
            <a:r>
              <a:rPr lang="fr-FR" sz="800" b="1" dirty="0" smtClean="0">
                <a:solidFill>
                  <a:schemeClr val="accent6"/>
                </a:solidFill>
              </a:rPr>
              <a:t>M</a:t>
            </a:r>
            <a:r>
              <a:rPr lang="fr-FR" sz="800" dirty="0" smtClean="0">
                <a:solidFill>
                  <a:schemeClr val="accent6"/>
                </a:solidFill>
              </a:rPr>
              <a:t>: Pourquoi </a:t>
            </a:r>
            <a:r>
              <a:rPr lang="fr-FR" sz="800" dirty="0">
                <a:solidFill>
                  <a:schemeClr val="accent6"/>
                </a:solidFill>
              </a:rPr>
              <a:t>as-tu l'impression d'avoir trop de dossiers à traiter </a:t>
            </a:r>
            <a:r>
              <a:rPr lang="fr-FR" sz="800" dirty="0" smtClean="0">
                <a:solidFill>
                  <a:schemeClr val="accent6"/>
                </a:solidFill>
              </a:rPr>
              <a:t>?</a:t>
            </a:r>
          </a:p>
          <a:p>
            <a:pPr marR="666115" defTabSz="179388">
              <a:spcBef>
                <a:spcPts val="20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accent6"/>
                </a:solidFill>
              </a:rPr>
              <a:t>C: </a:t>
            </a:r>
            <a:r>
              <a:rPr lang="fr-FR" sz="800" dirty="0">
                <a:solidFill>
                  <a:schemeClr val="accent6"/>
                </a:solidFill>
              </a:rPr>
              <a:t>Parce qu'il y a </a:t>
            </a:r>
            <a:r>
              <a:rPr lang="fr-FR" sz="800" b="1" dirty="0">
                <a:solidFill>
                  <a:schemeClr val="accent6"/>
                </a:solidFill>
              </a:rPr>
              <a:t>beaucoup de dossiers </a:t>
            </a:r>
            <a:r>
              <a:rPr lang="fr-FR" sz="800" dirty="0">
                <a:solidFill>
                  <a:schemeClr val="accent6"/>
                </a:solidFill>
              </a:rPr>
              <a:t>qui arrivent </a:t>
            </a:r>
            <a:r>
              <a:rPr lang="fr-FR" sz="800" b="1" dirty="0">
                <a:solidFill>
                  <a:schemeClr val="accent6"/>
                </a:solidFill>
              </a:rPr>
              <a:t>chaque jour </a:t>
            </a:r>
            <a:r>
              <a:rPr lang="fr-FR" sz="800" dirty="0">
                <a:solidFill>
                  <a:schemeClr val="accent6"/>
                </a:solidFill>
              </a:rPr>
              <a:t>et je n'arrive pas à les </a:t>
            </a:r>
            <a:r>
              <a:rPr lang="fr-FR" sz="800" b="1" dirty="0">
                <a:solidFill>
                  <a:schemeClr val="accent6"/>
                </a:solidFill>
              </a:rPr>
              <a:t>gérer efficacement</a:t>
            </a:r>
            <a:endParaRPr lang="fr-FR" sz="800" b="1" dirty="0" smtClean="0">
              <a:solidFill>
                <a:schemeClr val="accent6"/>
              </a:solidFill>
            </a:endParaRPr>
          </a:p>
          <a:p>
            <a:pPr marR="666115" defTabSz="179388">
              <a:spcBef>
                <a:spcPts val="20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2-</a:t>
            </a:r>
            <a:r>
              <a:rPr lang="fr-FR" sz="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800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fr-FR" sz="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800" dirty="0">
                <a:solidFill>
                  <a:schemeClr val="accent6"/>
                </a:solidFill>
              </a:rPr>
              <a:t>Pourquoi ces dossiers arrivent-ils </a:t>
            </a:r>
            <a:r>
              <a:rPr lang="fr-FR" sz="800" b="1" dirty="0">
                <a:solidFill>
                  <a:schemeClr val="accent6"/>
                </a:solidFill>
              </a:rPr>
              <a:t>chaque jour </a:t>
            </a:r>
            <a:r>
              <a:rPr lang="fr-FR" sz="800" dirty="0">
                <a:solidFill>
                  <a:schemeClr val="accent6"/>
                </a:solidFill>
              </a:rPr>
              <a:t>de manière aussi </a:t>
            </a:r>
            <a:r>
              <a:rPr lang="fr-FR" sz="800" b="1" dirty="0">
                <a:solidFill>
                  <a:schemeClr val="accent6"/>
                </a:solidFill>
              </a:rPr>
              <a:t>fréquente</a:t>
            </a:r>
            <a:r>
              <a:rPr lang="fr-FR" sz="800" dirty="0">
                <a:solidFill>
                  <a:schemeClr val="accent6"/>
                </a:solidFill>
              </a:rPr>
              <a:t> </a:t>
            </a:r>
            <a:r>
              <a:rPr lang="fr-FR" sz="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r-FR" sz="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666115">
              <a:spcBef>
                <a:spcPts val="20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800" dirty="0">
                <a:solidFill>
                  <a:schemeClr val="accent6"/>
                </a:solidFill>
              </a:rPr>
              <a:t>Parce que nous avons </a:t>
            </a:r>
            <a:r>
              <a:rPr lang="fr-FR" sz="800" b="1" dirty="0">
                <a:solidFill>
                  <a:schemeClr val="accent6"/>
                </a:solidFill>
              </a:rPr>
              <a:t>des délais serrés </a:t>
            </a:r>
            <a:r>
              <a:rPr lang="fr-FR" sz="800" dirty="0">
                <a:solidFill>
                  <a:schemeClr val="accent6"/>
                </a:solidFill>
              </a:rPr>
              <a:t>pour traiter ces dossiers, et ils sont souvent </a:t>
            </a:r>
            <a:r>
              <a:rPr lang="fr-FR" sz="800" b="1" dirty="0">
                <a:solidFill>
                  <a:schemeClr val="accent6"/>
                </a:solidFill>
              </a:rPr>
              <a:t>envoyés en même temps</a:t>
            </a:r>
            <a:r>
              <a:rPr lang="fr-FR" sz="800" b="1" dirty="0" smtClean="0">
                <a:solidFill>
                  <a:schemeClr val="accent6"/>
                </a:solidFill>
              </a:rPr>
              <a:t>.</a:t>
            </a:r>
          </a:p>
          <a:p>
            <a:pPr marR="666115">
              <a:spcBef>
                <a:spcPts val="20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3-</a:t>
            </a:r>
            <a:r>
              <a:rPr lang="fr-FR" sz="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800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fr-FR" sz="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800" dirty="0">
                <a:solidFill>
                  <a:schemeClr val="accent6"/>
                </a:solidFill>
              </a:rPr>
              <a:t>Pourquoi ces </a:t>
            </a:r>
            <a:r>
              <a:rPr lang="fr-FR" sz="800" b="1" dirty="0">
                <a:solidFill>
                  <a:schemeClr val="accent6"/>
                </a:solidFill>
              </a:rPr>
              <a:t>délais</a:t>
            </a:r>
            <a:r>
              <a:rPr lang="fr-FR" sz="800" dirty="0">
                <a:solidFill>
                  <a:schemeClr val="accent6"/>
                </a:solidFill>
              </a:rPr>
              <a:t> sont-ils aussi </a:t>
            </a:r>
            <a:r>
              <a:rPr lang="fr-FR" sz="800" b="1" dirty="0">
                <a:solidFill>
                  <a:schemeClr val="accent6"/>
                </a:solidFill>
              </a:rPr>
              <a:t>serrés</a:t>
            </a:r>
            <a:r>
              <a:rPr lang="fr-FR" sz="800" dirty="0">
                <a:solidFill>
                  <a:schemeClr val="accent6"/>
                </a:solidFill>
              </a:rPr>
              <a:t> </a:t>
            </a:r>
            <a:r>
              <a:rPr lang="fr-FR" sz="800" dirty="0" smtClean="0">
                <a:solidFill>
                  <a:schemeClr val="accent6"/>
                </a:solidFill>
              </a:rPr>
              <a:t>?</a:t>
            </a:r>
          </a:p>
          <a:p>
            <a:pPr marR="666115">
              <a:spcBef>
                <a:spcPts val="20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800" dirty="0">
                <a:solidFill>
                  <a:schemeClr val="accent6"/>
                </a:solidFill>
              </a:rPr>
              <a:t>Parce que nous avons un </a:t>
            </a:r>
            <a:r>
              <a:rPr lang="fr-FR" sz="800" b="1" dirty="0">
                <a:solidFill>
                  <a:schemeClr val="accent6"/>
                </a:solidFill>
              </a:rPr>
              <a:t>nombre de dossiers fixe à traiter par mois</a:t>
            </a:r>
            <a:r>
              <a:rPr lang="fr-FR" sz="800" dirty="0">
                <a:solidFill>
                  <a:schemeClr val="accent6"/>
                </a:solidFill>
              </a:rPr>
              <a:t>, et il n'y a </a:t>
            </a:r>
            <a:r>
              <a:rPr lang="fr-FR" sz="800" b="1" dirty="0">
                <a:solidFill>
                  <a:schemeClr val="accent6"/>
                </a:solidFill>
              </a:rPr>
              <a:t>pas de flexibilité </a:t>
            </a:r>
            <a:r>
              <a:rPr lang="fr-FR" sz="800" dirty="0">
                <a:solidFill>
                  <a:schemeClr val="accent6"/>
                </a:solidFill>
              </a:rPr>
              <a:t>pour répartir le </a:t>
            </a:r>
            <a:r>
              <a:rPr lang="fr-FR" sz="800" dirty="0" smtClean="0">
                <a:solidFill>
                  <a:schemeClr val="accent6"/>
                </a:solidFill>
              </a:rPr>
              <a:t>travail</a:t>
            </a:r>
          </a:p>
          <a:p>
            <a:pPr marR="666115">
              <a:spcBef>
                <a:spcPts val="200"/>
              </a:spcBef>
              <a:spcAft>
                <a:spcPts val="0"/>
              </a:spcAft>
            </a:pPr>
            <a:r>
              <a:rPr lang="fr-FR" sz="800" b="1" dirty="0">
                <a:solidFill>
                  <a:schemeClr val="accent6"/>
                </a:solidFill>
              </a:rPr>
              <a:t>4-</a:t>
            </a:r>
            <a:r>
              <a:rPr lang="fr-FR" sz="800" dirty="0">
                <a:solidFill>
                  <a:schemeClr val="accent6"/>
                </a:solidFill>
              </a:rPr>
              <a:t> </a:t>
            </a:r>
            <a:r>
              <a:rPr lang="fr-FR" sz="800" b="1" dirty="0">
                <a:solidFill>
                  <a:schemeClr val="accent6"/>
                </a:solidFill>
              </a:rPr>
              <a:t>M</a:t>
            </a:r>
            <a:r>
              <a:rPr lang="fr-FR" sz="800" dirty="0">
                <a:solidFill>
                  <a:schemeClr val="accent6"/>
                </a:solidFill>
              </a:rPr>
              <a:t>: Pourquoi n'y </a:t>
            </a:r>
            <a:r>
              <a:rPr lang="fr-FR" sz="800" dirty="0" err="1">
                <a:solidFill>
                  <a:schemeClr val="accent6"/>
                </a:solidFill>
              </a:rPr>
              <a:t>a-t-il</a:t>
            </a:r>
            <a:r>
              <a:rPr lang="fr-FR" sz="800" dirty="0">
                <a:solidFill>
                  <a:schemeClr val="accent6"/>
                </a:solidFill>
              </a:rPr>
              <a:t> pas de </a:t>
            </a:r>
            <a:r>
              <a:rPr lang="fr-FR" sz="800" b="1" dirty="0">
                <a:solidFill>
                  <a:schemeClr val="accent6"/>
                </a:solidFill>
              </a:rPr>
              <a:t>flexibilité</a:t>
            </a:r>
            <a:r>
              <a:rPr lang="fr-FR" sz="800" dirty="0">
                <a:solidFill>
                  <a:schemeClr val="accent6"/>
                </a:solidFill>
              </a:rPr>
              <a:t> pour répartir le travail </a:t>
            </a:r>
            <a:r>
              <a:rPr lang="fr-FR" sz="800" dirty="0" smtClean="0">
                <a:solidFill>
                  <a:schemeClr val="accent6"/>
                </a:solidFill>
              </a:rPr>
              <a:t>?</a:t>
            </a:r>
          </a:p>
          <a:p>
            <a:pPr marR="666115">
              <a:spcBef>
                <a:spcPts val="200"/>
              </a:spcBef>
              <a:spcAft>
                <a:spcPts val="0"/>
              </a:spcAft>
            </a:pPr>
            <a:r>
              <a:rPr lang="fr-FR" sz="800" b="1" dirty="0">
                <a:solidFill>
                  <a:schemeClr val="accent6"/>
                </a:solidFill>
              </a:rPr>
              <a:t>C</a:t>
            </a:r>
            <a:r>
              <a:rPr lang="fr-FR" sz="800" dirty="0">
                <a:solidFill>
                  <a:schemeClr val="accent6"/>
                </a:solidFill>
              </a:rPr>
              <a:t>: Parce que </a:t>
            </a:r>
            <a:r>
              <a:rPr lang="fr-FR" sz="800" b="1" dirty="0">
                <a:solidFill>
                  <a:schemeClr val="accent6"/>
                </a:solidFill>
              </a:rPr>
              <a:t>le volume de dossiers à traiter est déterminé à l'avance</a:t>
            </a:r>
            <a:r>
              <a:rPr lang="fr-FR" sz="800" dirty="0">
                <a:solidFill>
                  <a:schemeClr val="accent6"/>
                </a:solidFill>
              </a:rPr>
              <a:t>, sans prendre en compte les </a:t>
            </a:r>
            <a:r>
              <a:rPr lang="fr-FR" sz="800" b="1" dirty="0">
                <a:solidFill>
                  <a:schemeClr val="accent6"/>
                </a:solidFill>
              </a:rPr>
              <a:t>périodes de pic ou les imprévus</a:t>
            </a:r>
            <a:r>
              <a:rPr lang="fr-FR" sz="800" dirty="0" smtClean="0">
                <a:solidFill>
                  <a:schemeClr val="accent6"/>
                </a:solidFill>
              </a:rPr>
              <a:t>.</a:t>
            </a:r>
          </a:p>
          <a:p>
            <a:pPr marR="666115">
              <a:spcBef>
                <a:spcPts val="200"/>
              </a:spcBef>
              <a:spcAft>
                <a:spcPts val="0"/>
              </a:spcAft>
            </a:pPr>
            <a:r>
              <a:rPr lang="fr-FR" sz="800" b="1" dirty="0">
                <a:solidFill>
                  <a:schemeClr val="accent6"/>
                </a:solidFill>
              </a:rPr>
              <a:t>5-</a:t>
            </a:r>
            <a:r>
              <a:rPr lang="fr-FR" sz="800" dirty="0">
                <a:solidFill>
                  <a:schemeClr val="accent6"/>
                </a:solidFill>
              </a:rPr>
              <a:t> </a:t>
            </a:r>
            <a:r>
              <a:rPr lang="fr-FR" sz="800" b="1" dirty="0">
                <a:solidFill>
                  <a:schemeClr val="accent6"/>
                </a:solidFill>
              </a:rPr>
              <a:t>M</a:t>
            </a:r>
            <a:r>
              <a:rPr lang="fr-FR" sz="800" dirty="0">
                <a:solidFill>
                  <a:schemeClr val="accent6"/>
                </a:solidFill>
              </a:rPr>
              <a:t>: Pourquoi ne </a:t>
            </a:r>
            <a:r>
              <a:rPr lang="fr-FR" sz="800" dirty="0" err="1">
                <a:solidFill>
                  <a:schemeClr val="accent6"/>
                </a:solidFill>
              </a:rPr>
              <a:t>prend-on</a:t>
            </a:r>
            <a:r>
              <a:rPr lang="fr-FR" sz="800" dirty="0">
                <a:solidFill>
                  <a:schemeClr val="accent6"/>
                </a:solidFill>
              </a:rPr>
              <a:t> pas en compte les périodes de pic ou les imprévus dans la planification </a:t>
            </a:r>
            <a:r>
              <a:rPr lang="fr-FR" sz="800" dirty="0" smtClean="0">
                <a:solidFill>
                  <a:schemeClr val="accent6"/>
                </a:solidFill>
              </a:rPr>
              <a:t>?</a:t>
            </a:r>
          </a:p>
          <a:p>
            <a:pPr marR="666115">
              <a:spcBef>
                <a:spcPts val="200"/>
              </a:spcBef>
              <a:spcAft>
                <a:spcPts val="0"/>
              </a:spcAft>
            </a:pPr>
            <a:r>
              <a:rPr lang="fr-FR" sz="800" b="1" dirty="0">
                <a:solidFill>
                  <a:schemeClr val="accent6"/>
                </a:solidFill>
              </a:rPr>
              <a:t>C</a:t>
            </a:r>
            <a:r>
              <a:rPr lang="fr-FR" sz="800" dirty="0">
                <a:solidFill>
                  <a:schemeClr val="accent6"/>
                </a:solidFill>
              </a:rPr>
              <a:t>: Parce qu'il n'y a pas de </a:t>
            </a:r>
            <a:r>
              <a:rPr lang="fr-FR" sz="800" b="1" dirty="0">
                <a:solidFill>
                  <a:schemeClr val="accent6"/>
                </a:solidFill>
              </a:rPr>
              <a:t>mécanisme pour ajuster la charge de travail en fonction des fluctuations</a:t>
            </a:r>
            <a:r>
              <a:rPr lang="fr-FR" sz="800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587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297" y="-98131"/>
            <a:ext cx="8334900" cy="891000"/>
          </a:xfrm>
        </p:spPr>
        <p:txBody>
          <a:bodyPr/>
          <a:lstStyle/>
          <a:p>
            <a:r>
              <a:rPr lang="fr-FR" sz="2400" dirty="0" smtClean="0"/>
              <a:t>Déroulé de l’entretien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10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061877"/>
              </p:ext>
            </p:extLst>
          </p:nvPr>
        </p:nvGraphicFramePr>
        <p:xfrm>
          <a:off x="155297" y="576967"/>
          <a:ext cx="8761218" cy="432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6285">
                  <a:extLst>
                    <a:ext uri="{9D8B030D-6E8A-4147-A177-3AD203B41FA5}">
                      <a16:colId xmlns:a16="http://schemas.microsoft.com/office/drawing/2014/main" val="2486762887"/>
                    </a:ext>
                  </a:extLst>
                </a:gridCol>
                <a:gridCol w="7184933">
                  <a:extLst>
                    <a:ext uri="{9D8B030D-6E8A-4147-A177-3AD203B41FA5}">
                      <a16:colId xmlns:a16="http://schemas.microsoft.com/office/drawing/2014/main" val="1480601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Etapes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Objectifs / Formulations / Outils ou point d’attention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630657"/>
                  </a:ext>
                </a:extLst>
              </a:tr>
              <a:tr h="248433">
                <a:tc rowSpan="3">
                  <a:txBody>
                    <a:bodyPr/>
                    <a:lstStyle/>
                    <a:p>
                      <a:r>
                        <a:rPr lang="fr-FR" sz="1100" b="1" dirty="0" smtClean="0"/>
                        <a:t>4- Résumer la situation 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L’objectif est de s’assurer d’avoir bien compris</a:t>
                      </a:r>
                      <a:r>
                        <a:rPr lang="fr-FR" sz="1100" baseline="0" dirty="0" smtClean="0"/>
                        <a:t> la situation et que l’origine du problème est identifiée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82460"/>
                  </a:ext>
                </a:extLst>
              </a:tr>
              <a:tr h="232634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i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« Si j’ai bien compris, ton problème c’est… et ce qui est à l’origine c’est … et</a:t>
                      </a:r>
                      <a:r>
                        <a:rPr lang="fr-FR" sz="1100" b="0" i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… et …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C’est bien cela</a:t>
                      </a:r>
                      <a:r>
                        <a:rPr lang="fr-FR" sz="1100" b="0" i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 »</a:t>
                      </a:r>
                      <a:endParaRPr lang="fr-FR" sz="1100" b="0" i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83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S’il reste</a:t>
                      </a:r>
                      <a:r>
                        <a:rPr lang="fr-FR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 zones d’ombre ou si vous sentez que le collaborateur n’adhère pas complètement, n’hésitez pas à reprendre les étapes précédentes pour mieux cerner le problème. 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5639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fr-FR" sz="1100" b="1" dirty="0" smtClean="0"/>
                        <a:t>5- Rechercher des solutions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L’objectif est de trouver plusieurs pistes d’action. Idéalement, une idée par cause identifiée</a:t>
                      </a:r>
                      <a:r>
                        <a:rPr lang="fr-FR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précédemment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0939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i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« Pour chacune des causes</a:t>
                      </a:r>
                      <a:r>
                        <a:rPr lang="fr-FR" sz="1100" b="0" i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identifiées, pourrais-tu m’indiquer à minima une piste d’action? »</a:t>
                      </a:r>
                      <a:endParaRPr lang="fr-FR" sz="1100" b="0" i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7511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Laissez</a:t>
                      </a:r>
                      <a:r>
                        <a:rPr lang="fr-FR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votre collaborateur être force de proposition. Ne trouver pas les solutions pour lui, il risquerait de les rejeter (oui, mais…). </a:t>
                      </a:r>
                    </a:p>
                    <a:p>
                      <a:r>
                        <a:rPr lang="fr-FR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ça coince vraiment, proposez lui du temps pour y réfléchir puis de revenir vers vous. </a:t>
                      </a:r>
                    </a:p>
                    <a:p>
                      <a:r>
                        <a:rPr lang="fr-FR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la discussion vous amène des idées complémentaires aux siennes, vous pouvez lui mentionner sans les imposer </a:t>
                      </a:r>
                      <a:r>
                        <a:rPr lang="fr-FR" sz="1100" b="0" i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« ça m’amène une idée, je ne sais pas si elle est pertinente, tu permets que je te la partage ? ».</a:t>
                      </a:r>
                      <a:endParaRPr lang="fr-FR" sz="1100" b="0" i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3268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fr-FR" sz="1100" b="1" dirty="0" smtClean="0"/>
                        <a:t>6- Sélectionner</a:t>
                      </a:r>
                      <a:r>
                        <a:rPr lang="fr-FR" sz="1100" b="1" baseline="0" dirty="0" smtClean="0"/>
                        <a:t> la ou les solutions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L’objectif</a:t>
                      </a:r>
                      <a:r>
                        <a:rPr lang="fr-FR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 de prioriser les solutions proposées en fonction de l’effet attendu et de la facilité à mettre en </a:t>
                      </a:r>
                      <a:r>
                        <a:rPr lang="fr-FR" sz="1100" b="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oeuvre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078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i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« Parmi ces</a:t>
                      </a:r>
                      <a:r>
                        <a:rPr lang="fr-FR" sz="1100" b="0" i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solutions, lesquelles auraient le plus d’impact et lesquelles seraient le plus facile à mettre en œuvre? »</a:t>
                      </a:r>
                      <a:endParaRPr lang="fr-FR" sz="1100" b="0" i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1697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fr-FR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gager votre collaborateur à choisir la méthode des petits pas. Mieux vaut une ou 2 actions faciles à effet rapide que des actions complexes et dont les effets seront à plus long terme. 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8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59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297" y="-98131"/>
            <a:ext cx="8334900" cy="891000"/>
          </a:xfrm>
        </p:spPr>
        <p:txBody>
          <a:bodyPr/>
          <a:lstStyle/>
          <a:p>
            <a:r>
              <a:rPr lang="fr-FR" sz="2400" dirty="0" smtClean="0"/>
              <a:t>Déroulé de l’entretien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A27-C843-48AF-A28C-FE3C7E24162B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10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862996"/>
              </p:ext>
            </p:extLst>
          </p:nvPr>
        </p:nvGraphicFramePr>
        <p:xfrm>
          <a:off x="155297" y="576967"/>
          <a:ext cx="8761218" cy="193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6285">
                  <a:extLst>
                    <a:ext uri="{9D8B030D-6E8A-4147-A177-3AD203B41FA5}">
                      <a16:colId xmlns:a16="http://schemas.microsoft.com/office/drawing/2014/main" val="2486762887"/>
                    </a:ext>
                  </a:extLst>
                </a:gridCol>
                <a:gridCol w="7184933">
                  <a:extLst>
                    <a:ext uri="{9D8B030D-6E8A-4147-A177-3AD203B41FA5}">
                      <a16:colId xmlns:a16="http://schemas.microsoft.com/office/drawing/2014/main" val="1480601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Etapes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Objectifs / Formulations / Outils ou point d’attention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630657"/>
                  </a:ext>
                </a:extLst>
              </a:tr>
              <a:tr h="248433">
                <a:tc rowSpan="3">
                  <a:txBody>
                    <a:bodyPr/>
                    <a:lstStyle/>
                    <a:p>
                      <a:r>
                        <a:rPr lang="fr-FR" sz="1100" b="1" dirty="0" smtClean="0"/>
                        <a:t>7- Engager sur l’action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L’objectif est de s’assurer que le</a:t>
                      </a:r>
                      <a:r>
                        <a:rPr lang="fr-FR" sz="1100" baseline="0" dirty="0" smtClean="0"/>
                        <a:t> collaborateur est bien engagé dans l’action pour agir sur la difficulté et réaffirmer votre soutien en tant que Manager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82460"/>
                  </a:ext>
                </a:extLst>
              </a:tr>
              <a:tr h="232634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i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« Pour</a:t>
                      </a:r>
                      <a:r>
                        <a:rPr lang="fr-FR" sz="1100" b="0" i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chacune des solutions retenues, comment vas-tu t’y prendre pour la mise en œuvre ? »</a:t>
                      </a:r>
                    </a:p>
                    <a:p>
                      <a:r>
                        <a:rPr lang="fr-FR" sz="1100" b="0" i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« A quelle échéance penses-tu que ça sera fait? </a:t>
                      </a:r>
                      <a:r>
                        <a:rPr lang="fr-FR" sz="1100" b="0" i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 »</a:t>
                      </a:r>
                    </a:p>
                    <a:p>
                      <a:r>
                        <a:rPr lang="fr-FR" sz="1100" b="0" i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« Je te propose qu’on se donne rdv</a:t>
                      </a:r>
                      <a:r>
                        <a:rPr lang="fr-FR" sz="1100" b="0" i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au XXX pour voir où tu en es »</a:t>
                      </a:r>
                    </a:p>
                    <a:p>
                      <a:r>
                        <a:rPr lang="fr-FR" sz="1100" b="0" i="1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« De mon côté, je prends tel et tel point et m’engage à revenir vers toi avec des réponses, ça te va? »</a:t>
                      </a:r>
                      <a:endParaRPr lang="fr-FR" sz="1100" b="0" i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83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 repartez</a:t>
                      </a:r>
                      <a:r>
                        <a:rPr lang="fr-FR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pas du rdv sans qu’un point de suivi ne soit fixé. 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56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7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4"/>
            <a:ext cx="8229600" cy="3702758"/>
          </a:xfrm>
        </p:spPr>
        <p:txBody>
          <a:bodyPr/>
          <a:lstStyle/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Merci pour votre attention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RDV au </a:t>
            </a:r>
            <a:r>
              <a:rPr lang="fr-FR" sz="2400" dirty="0" smtClean="0"/>
              <a:t>12 mai pour </a:t>
            </a:r>
            <a:r>
              <a:rPr lang="fr-FR" sz="2400" dirty="0"/>
              <a:t>l’épisode </a:t>
            </a:r>
            <a:r>
              <a:rPr lang="fr-FR" sz="2400" dirty="0" smtClean="0"/>
              <a:t>#9 </a:t>
            </a:r>
            <a:r>
              <a:rPr lang="fr-FR" sz="2400" dirty="0"/>
              <a:t>: </a:t>
            </a:r>
          </a:p>
          <a:p>
            <a:pPr algn="ctr"/>
            <a:r>
              <a:rPr lang="fr-FR" sz="2000" dirty="0" smtClean="0"/>
              <a:t>Gestion </a:t>
            </a:r>
            <a:r>
              <a:rPr lang="fr-FR" sz="2000" smtClean="0"/>
              <a:t>de conflit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9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500458254"/>
      </p:ext>
    </p:extLst>
  </p:cSld>
  <p:clrMapOvr>
    <a:masterClrMapping/>
  </p:clrMapOvr>
</p:sld>
</file>

<file path=ppt/theme/theme1.xml><?xml version="1.0" encoding="utf-8"?>
<a:theme xmlns:a="http://schemas.openxmlformats.org/drawingml/2006/main" name="O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Couleurs VYV">
      <a:dk1>
        <a:srgbClr val="000000"/>
      </a:dk1>
      <a:lt1>
        <a:srgbClr val="FFFFFF"/>
      </a:lt1>
      <a:dk2>
        <a:srgbClr val="472583"/>
      </a:dk2>
      <a:lt2>
        <a:srgbClr val="ECECEC"/>
      </a:lt2>
      <a:accent1>
        <a:srgbClr val="FFDD00"/>
      </a:accent1>
      <a:accent2>
        <a:srgbClr val="009EC9"/>
      </a:accent2>
      <a:accent3>
        <a:srgbClr val="CE1052"/>
      </a:accent3>
      <a:accent4>
        <a:srgbClr val="E42312"/>
      </a:accent4>
      <a:accent5>
        <a:srgbClr val="1D8839"/>
      </a:accent5>
      <a:accent6>
        <a:srgbClr val="A61680"/>
      </a:accent6>
      <a:hlink>
        <a:srgbClr val="E56B84"/>
      </a:hlink>
      <a:folHlink>
        <a:srgbClr val="009EC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" id="{BF3C5788-16A7-46BC-819F-2C9C87E149F5}" vid="{46AE7B38-E7AD-49F4-9B26-4F340E7C57FE}"/>
    </a:ext>
  </a:extLst>
</a:theme>
</file>

<file path=ppt/theme/theme4.xml><?xml version="1.0" encoding="utf-8"?>
<a:theme xmlns:a="http://schemas.openxmlformats.org/drawingml/2006/main" name="1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7DC98812EDD44A808AF5AE16036EF" ma:contentTypeVersion="13" ma:contentTypeDescription="Crée un document." ma:contentTypeScope="" ma:versionID="36fa1a6a45d31f7b16882f8363f86f34">
  <xsd:schema xmlns:xsd="http://www.w3.org/2001/XMLSchema" xmlns:xs="http://www.w3.org/2001/XMLSchema" xmlns:p="http://schemas.microsoft.com/office/2006/metadata/properties" xmlns:ns2="b7fc1b99-8ebe-4374-9cc1-f5204f903109" xmlns:ns3="14d88cad-2694-4fc8-ba0f-2537f7b00320" targetNamespace="http://schemas.microsoft.com/office/2006/metadata/properties" ma:root="true" ma:fieldsID="7a9adaffc937d833d99b7660c8242533" ns2:_="" ns3:_="">
    <xsd:import namespace="b7fc1b99-8ebe-4374-9cc1-f5204f903109"/>
    <xsd:import namespace="14d88cad-2694-4fc8-ba0f-2537f7b00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c1b99-8ebe-4374-9cc1-f5204f903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88cad-2694-4fc8-ba0f-2537f7b00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57DE4F-1DFE-4439-9EBE-118210287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c1b99-8ebe-4374-9cc1-f5204f903109"/>
    <ds:schemaRef ds:uri="14d88cad-2694-4fc8-ba0f-2537f7b00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4d88cad-2694-4fc8-ba0f-2537f7b00320"/>
    <ds:schemaRef ds:uri="b7fc1b99-8ebe-4374-9cc1-f5204f90310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7049</TotalTime>
  <Words>1700</Words>
  <Application>Microsoft Office PowerPoint</Application>
  <PresentationFormat>Affichage à l'écran (16:9)</PresentationFormat>
  <Paragraphs>182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25" baseType="lpstr">
      <vt:lpstr>ＭＳ Ｐゴシック</vt:lpstr>
      <vt:lpstr>ＭＳ Ｐゴシック</vt:lpstr>
      <vt:lpstr>Aptos</vt:lpstr>
      <vt:lpstr>Aptos Display</vt:lpstr>
      <vt:lpstr>Aptos Light</vt:lpstr>
      <vt:lpstr>Arial</vt:lpstr>
      <vt:lpstr>Calibri</vt:lpstr>
      <vt:lpstr>Helvetica</vt:lpstr>
      <vt:lpstr>Tahoma</vt:lpstr>
      <vt:lpstr>Ubuntu</vt:lpstr>
      <vt:lpstr>Verdana</vt:lpstr>
      <vt:lpstr>OdJ</vt:lpstr>
      <vt:lpstr>Rubriques</vt:lpstr>
      <vt:lpstr>Thème Office</vt:lpstr>
      <vt:lpstr>1_Theme</vt:lpstr>
      <vt:lpstr>1/4h RPS  Episode #8</vt:lpstr>
      <vt:lpstr>Les 1/4h RPS ?</vt:lpstr>
      <vt:lpstr>L’entretien de résolution de problème</vt:lpstr>
      <vt:lpstr>Présentation PowerPoint</vt:lpstr>
      <vt:lpstr>Déroulé de l’entretien</vt:lpstr>
      <vt:lpstr>Déroulé de l’entretien</vt:lpstr>
      <vt:lpstr>Déroulé de l’entretien</vt:lpstr>
      <vt:lpstr>Déroulé de l’entretien</vt:lpstr>
      <vt:lpstr>Présentation PowerPoint</vt:lpstr>
      <vt:lpstr>Planning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DirCom_VYV</dc:creator>
  <cp:lastModifiedBy>MILLER JONES Lena</cp:lastModifiedBy>
  <cp:revision>616</cp:revision>
  <dcterms:created xsi:type="dcterms:W3CDTF">2010-04-12T23:12:02Z</dcterms:created>
  <dcterms:modified xsi:type="dcterms:W3CDTF">2025-03-04T16:04:11Z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0x0101009107DC98812EDD44A808AF5AE16036EF</vt:lpwstr>
  </property>
  <property fmtid="{D5CDD505-2E9C-101B-9397-08002B2CF9AE}" pid="3" name="Order">
    <vt:r8>11478000</vt:r8>
  </property>
</Properties>
</file>