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704" r:id="rId4"/>
    <p:sldMasterId id="2147493461" r:id="rId5"/>
    <p:sldMasterId id="2147493755" r:id="rId6"/>
    <p:sldMasterId id="2147493774" r:id="rId7"/>
  </p:sldMasterIdLst>
  <p:notesMasterIdLst>
    <p:notesMasterId r:id="rId28"/>
  </p:notesMasterIdLst>
  <p:handoutMasterIdLst>
    <p:handoutMasterId r:id="rId29"/>
  </p:handoutMasterIdLst>
  <p:sldIdLst>
    <p:sldId id="344" r:id="rId8"/>
    <p:sldId id="345" r:id="rId9"/>
    <p:sldId id="361" r:id="rId10"/>
    <p:sldId id="368" r:id="rId11"/>
    <p:sldId id="371" r:id="rId12"/>
    <p:sldId id="367" r:id="rId13"/>
    <p:sldId id="374" r:id="rId14"/>
    <p:sldId id="373" r:id="rId15"/>
    <p:sldId id="365" r:id="rId16"/>
    <p:sldId id="376" r:id="rId17"/>
    <p:sldId id="366" r:id="rId18"/>
    <p:sldId id="378" r:id="rId19"/>
    <p:sldId id="380" r:id="rId20"/>
    <p:sldId id="382" r:id="rId21"/>
    <p:sldId id="379" r:id="rId22"/>
    <p:sldId id="383" r:id="rId23"/>
    <p:sldId id="384" r:id="rId24"/>
    <p:sldId id="385" r:id="rId25"/>
    <p:sldId id="386" r:id="rId26"/>
    <p:sldId id="387" r:id="rId2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2">
          <p15:clr>
            <a:srgbClr val="A4A3A4"/>
          </p15:clr>
        </p15:guide>
        <p15:guide id="2" orient="horz" pos="3164">
          <p15:clr>
            <a:srgbClr val="A4A3A4"/>
          </p15:clr>
        </p15:guide>
        <p15:guide id="3" orient="horz" pos="2950">
          <p15:clr>
            <a:srgbClr val="A4A3A4"/>
          </p15:clr>
        </p15:guide>
        <p15:guide id="4" orient="horz" pos="2606">
          <p15:clr>
            <a:srgbClr val="A4A3A4"/>
          </p15:clr>
        </p15:guide>
        <p15:guide id="5" orient="horz" pos="220">
          <p15:clr>
            <a:srgbClr val="A4A3A4"/>
          </p15:clr>
        </p15:guide>
        <p15:guide id="6" pos="3337">
          <p15:clr>
            <a:srgbClr val="A4A3A4"/>
          </p15:clr>
        </p15:guide>
        <p15:guide id="7" pos="5465">
          <p15:clr>
            <a:srgbClr val="A4A3A4"/>
          </p15:clr>
        </p15:guide>
        <p15:guide id="8" pos="5021">
          <p15:clr>
            <a:srgbClr val="A4A3A4"/>
          </p15:clr>
        </p15:guide>
        <p15:guide id="9" pos="2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00"/>
    <a:srgbClr val="FF6600"/>
    <a:srgbClr val="FF9933"/>
    <a:srgbClr val="FF3300"/>
    <a:srgbClr val="AB1A0E"/>
    <a:srgbClr val="EF7937"/>
    <a:srgbClr val="9C4092"/>
    <a:srgbClr val="482683"/>
    <a:srgbClr val="17C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496" y="88"/>
      </p:cViewPr>
      <p:guideLst>
        <p:guide orient="horz" pos="2342"/>
        <p:guide orient="horz" pos="3164"/>
        <p:guide orient="horz" pos="2950"/>
        <p:guide orient="horz" pos="2606"/>
        <p:guide orient="horz" pos="220"/>
        <p:guide pos="3337"/>
        <p:guide pos="5465"/>
        <p:guide pos="5021"/>
        <p:guide pos="2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CB48FD-7D66-402F-8C5E-9A0570F8C9AB}" type="datetime2">
              <a:rPr lang="fr-FR" altLang="fr-FR"/>
              <a:pPr/>
              <a:t>lundi 12 mai 2025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A1C88E-4020-490D-A484-60CA3808D3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654337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0B7E5D-E9DD-47D8-9178-6AFA2353E1A1}" type="datetime2">
              <a:rPr lang="fr-FR" altLang="fr-FR"/>
              <a:pPr/>
              <a:t>lundi 12 mai 2025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8D8C07-4EC2-4E4A-85AB-FF7BC84CE5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59859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altLang="fr-FR" dirty="0" err="1"/>
              <a:t>Ordre</a:t>
            </a:r>
            <a:r>
              <a:rPr lang="en-US" altLang="fr-FR" dirty="0"/>
              <a:t> du jour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2288" y="1044000"/>
            <a:ext cx="6480000" cy="3474000"/>
          </a:xfrm>
        </p:spPr>
        <p:txBody>
          <a:bodyPr numCol="1"/>
          <a:lstStyle>
            <a:lvl1pPr marL="0" indent="0">
              <a:spcBef>
                <a:spcPts val="1500"/>
              </a:spcBef>
              <a:defRPr lang="en-US" altLang="fr-FR" baseline="0" dirty="0" smtClean="0"/>
            </a:lvl1pPr>
            <a:lvl2pPr marL="0" indent="0">
              <a:defRPr/>
            </a:lvl2pPr>
            <a:lvl3pPr marL="0" marR="0" indent="0" algn="l" defTabSz="4572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 marL="88900" indent="-88900">
              <a:defRPr/>
            </a:lvl4pPr>
            <a:lvl5pPr marL="0" indent="0">
              <a:defRPr/>
            </a:lvl5pPr>
          </a:lstStyle>
          <a:p>
            <a:pPr lvl="0"/>
            <a:r>
              <a:rPr lang="en-US" altLang="fr-FR" dirty="0"/>
              <a:t>00h00 - 00h00</a:t>
            </a:r>
          </a:p>
          <a:p>
            <a:pPr lvl="1"/>
            <a:r>
              <a:rPr lang="en-US" altLang="fr-FR" dirty="0" err="1"/>
              <a:t>Titre</a:t>
            </a:r>
            <a:endParaRPr lang="en-US" altLang="fr-FR" dirty="0"/>
          </a:p>
          <a:p>
            <a:pPr lvl="2"/>
            <a:r>
              <a:rPr lang="en-US" altLang="fr-FR" dirty="0" err="1"/>
              <a:t>Sujet</a:t>
            </a:r>
            <a:endParaRPr lang="en-US" alt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37877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FF7F70-B99F-0EA5-A677-388DA390374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0F320DFD-D643-C45F-0ED0-90937F10A607}"/>
              </a:ext>
            </a:extLst>
          </p:cNvPr>
          <p:cNvSpPr/>
          <p:nvPr userDrawn="1"/>
        </p:nvSpPr>
        <p:spPr>
          <a:xfrm>
            <a:off x="0" y="2757453"/>
            <a:ext cx="4098271" cy="2386047"/>
          </a:xfrm>
          <a:custGeom>
            <a:avLst/>
            <a:gdLst>
              <a:gd name="connsiteX0" fmla="*/ 1175759 w 5464361"/>
              <a:gd name="connsiteY0" fmla="*/ 1174 h 3181396"/>
              <a:gd name="connsiteX1" fmla="*/ 1784136 w 5464361"/>
              <a:gd name="connsiteY1" fmla="*/ 387603 h 3181396"/>
              <a:gd name="connsiteX2" fmla="*/ 1516933 w 5464361"/>
              <a:gd name="connsiteY2" fmla="*/ 1392683 h 3181396"/>
              <a:gd name="connsiteX3" fmla="*/ 3822361 w 5464361"/>
              <a:gd name="connsiteY3" fmla="*/ 547000 h 3181396"/>
              <a:gd name="connsiteX4" fmla="*/ 3947401 w 5464361"/>
              <a:gd name="connsiteY4" fmla="*/ 695488 h 3181396"/>
              <a:gd name="connsiteX5" fmla="*/ 3516594 w 5464361"/>
              <a:gd name="connsiteY5" fmla="*/ 1670495 h 3181396"/>
              <a:gd name="connsiteX6" fmla="*/ 5313202 w 5464361"/>
              <a:gd name="connsiteY6" fmla="*/ 2338398 h 3181396"/>
              <a:gd name="connsiteX7" fmla="*/ 5312875 w 5464361"/>
              <a:gd name="connsiteY7" fmla="*/ 2338775 h 3181396"/>
              <a:gd name="connsiteX8" fmla="*/ 5427357 w 5464361"/>
              <a:gd name="connsiteY8" fmla="*/ 3126031 h 3181396"/>
              <a:gd name="connsiteX9" fmla="*/ 5406907 w 5464361"/>
              <a:gd name="connsiteY9" fmla="*/ 3181396 h 3181396"/>
              <a:gd name="connsiteX10" fmla="*/ 0 w 5464361"/>
              <a:gd name="connsiteY10" fmla="*/ 3181396 h 3181396"/>
              <a:gd name="connsiteX11" fmla="*/ 0 w 5464361"/>
              <a:gd name="connsiteY11" fmla="*/ 512508 h 3181396"/>
              <a:gd name="connsiteX12" fmla="*/ 37008 w 5464361"/>
              <a:gd name="connsiteY12" fmla="*/ 477629 h 3181396"/>
              <a:gd name="connsiteX13" fmla="*/ 1175759 w 5464361"/>
              <a:gd name="connsiteY13" fmla="*/ 1174 h 318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64361" h="3181396">
                <a:moveTo>
                  <a:pt x="1175759" y="1174"/>
                </a:moveTo>
                <a:cubicBezTo>
                  <a:pt x="1458674" y="14965"/>
                  <a:pt x="1681655" y="149998"/>
                  <a:pt x="1784136" y="387603"/>
                </a:cubicBezTo>
                <a:cubicBezTo>
                  <a:pt x="1892510" y="637704"/>
                  <a:pt x="1808248" y="955241"/>
                  <a:pt x="1516933" y="1392683"/>
                </a:cubicBezTo>
                <a:cubicBezTo>
                  <a:pt x="2212933" y="641545"/>
                  <a:pt x="3314797" y="105838"/>
                  <a:pt x="3822361" y="547000"/>
                </a:cubicBezTo>
                <a:cubicBezTo>
                  <a:pt x="3869602" y="588060"/>
                  <a:pt x="3911739" y="637292"/>
                  <a:pt x="3947401" y="695488"/>
                </a:cubicBezTo>
                <a:cubicBezTo>
                  <a:pt x="4073045" y="898239"/>
                  <a:pt x="4033386" y="1285059"/>
                  <a:pt x="3516594" y="1670495"/>
                </a:cubicBezTo>
                <a:cubicBezTo>
                  <a:pt x="4279094" y="1585535"/>
                  <a:pt x="5028615" y="1847556"/>
                  <a:pt x="5313202" y="2338398"/>
                </a:cubicBezTo>
                <a:lnTo>
                  <a:pt x="5312875" y="2338775"/>
                </a:lnTo>
                <a:cubicBezTo>
                  <a:pt x="5470089" y="2609889"/>
                  <a:pt x="5498755" y="2876151"/>
                  <a:pt x="5427357" y="3126031"/>
                </a:cubicBezTo>
                <a:lnTo>
                  <a:pt x="5406907" y="3181396"/>
                </a:lnTo>
                <a:lnTo>
                  <a:pt x="0" y="3181396"/>
                </a:lnTo>
                <a:lnTo>
                  <a:pt x="0" y="512508"/>
                </a:lnTo>
                <a:lnTo>
                  <a:pt x="37008" y="477629"/>
                </a:lnTo>
                <a:cubicBezTo>
                  <a:pt x="434049" y="134021"/>
                  <a:pt x="845692" y="-14915"/>
                  <a:pt x="1175759" y="1174"/>
                </a:cubicBezTo>
                <a:close/>
              </a:path>
            </a:pathLst>
          </a:custGeom>
          <a:gradFill flip="none" rotWithShape="1">
            <a:gsLst>
              <a:gs pos="0">
                <a:srgbClr val="E42312"/>
              </a:gs>
              <a:gs pos="10000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30B6F1-4C99-A1BA-4602-CF58A473C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0" y="782145"/>
            <a:ext cx="8334900" cy="1790700"/>
          </a:xfrm>
          <a:prstGeom prst="rect">
            <a:avLst/>
          </a:prstGeom>
        </p:spPr>
        <p:txBody>
          <a:bodyPr anchor="b"/>
          <a:lstStyle>
            <a:lvl1pPr algn="r">
              <a:defRPr sz="495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D66151-053F-92FE-49BE-21A2C5C32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077145"/>
            <a:ext cx="5539050" cy="10260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1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9A278C-A573-67A9-95E4-D6AA5B57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6000" y="113916"/>
            <a:ext cx="513000" cy="94500"/>
          </a:xfrm>
        </p:spPr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BE52EB-53F1-5793-CF34-72F3DE2B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9101" y="113916"/>
            <a:ext cx="4166999" cy="94500"/>
          </a:xfrm>
        </p:spPr>
        <p:txBody>
          <a:bodyPr/>
          <a:lstStyle>
            <a:lvl1pPr algn="r"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E35A042-21C6-686B-35B3-340E7161AF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0507" y="4362263"/>
            <a:ext cx="4688681" cy="405000"/>
          </a:xfrm>
        </p:spPr>
        <p:txBody>
          <a:bodyPr anchor="b" anchorCtr="0"/>
          <a:lstStyle>
            <a:lvl1pPr algn="r">
              <a:spcBef>
                <a:spcPts val="0"/>
              </a:spcBef>
              <a:defRPr sz="9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 dirty="0"/>
              <a:t>Prénom Nom </a:t>
            </a:r>
            <a:r>
              <a:rPr lang="fr-FR" dirty="0" err="1"/>
              <a:t>Nom</a:t>
            </a:r>
            <a:r>
              <a:rPr lang="fr-FR" dirty="0"/>
              <a:t> de la direction</a:t>
            </a:r>
          </a:p>
        </p:txBody>
      </p:sp>
      <p:pic>
        <p:nvPicPr>
          <p:cNvPr id="11" name="Image 10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C4A95947-3BEF-31B0-CD88-BFCFF81F4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3439800"/>
            <a:ext cx="1989400" cy="1493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9FF406-4E68-275C-ADF0-E8ABD85D7BE3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8239386" y="2945373"/>
            <a:ext cx="499802" cy="49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38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ête d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B62455-AA22-E518-9395-C542DDF282F7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74B0"/>
              </a:gs>
              <a:gs pos="82000">
                <a:srgbClr val="A3D8E6"/>
              </a:gs>
            </a:gsLst>
            <a:lin ang="1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57F8A5D0-90E8-F3AC-40CD-95FF87746D18}"/>
              </a:ext>
            </a:extLst>
          </p:cNvPr>
          <p:cNvSpPr/>
          <p:nvPr userDrawn="1"/>
        </p:nvSpPr>
        <p:spPr>
          <a:xfrm rot="1347167">
            <a:off x="327151" y="-460456"/>
            <a:ext cx="8065124" cy="6459255"/>
          </a:xfrm>
          <a:custGeom>
            <a:avLst/>
            <a:gdLst>
              <a:gd name="connsiteX0" fmla="*/ 718495 w 10753499"/>
              <a:gd name="connsiteY0" fmla="*/ 2236109 h 8612340"/>
              <a:gd name="connsiteX1" fmla="*/ 2141679 w 10753499"/>
              <a:gd name="connsiteY1" fmla="*/ 1647980 h 8612340"/>
              <a:gd name="connsiteX2" fmla="*/ 2223858 w 10753499"/>
              <a:gd name="connsiteY2" fmla="*/ 1673305 h 8612340"/>
              <a:gd name="connsiteX3" fmla="*/ 2330185 w 10753499"/>
              <a:gd name="connsiteY3" fmla="*/ 1718143 h 8612340"/>
              <a:gd name="connsiteX4" fmla="*/ 3158288 w 10753499"/>
              <a:gd name="connsiteY4" fmla="*/ 3407878 h 8612340"/>
              <a:gd name="connsiteX5" fmla="*/ 3662002 w 10753499"/>
              <a:gd name="connsiteY5" fmla="*/ 1056035 h 8612340"/>
              <a:gd name="connsiteX6" fmla="*/ 3682968 w 10753499"/>
              <a:gd name="connsiteY6" fmla="*/ 1011045 h 8612340"/>
              <a:gd name="connsiteX7" fmla="*/ 6129549 w 10753499"/>
              <a:gd name="connsiteY7" fmla="*/ 0 h 8612340"/>
              <a:gd name="connsiteX8" fmla="*/ 6132672 w 10753499"/>
              <a:gd name="connsiteY8" fmla="*/ 5324 h 8612340"/>
              <a:gd name="connsiteX9" fmla="*/ 6218848 w 10753499"/>
              <a:gd name="connsiteY9" fmla="*/ 1413719 h 8612340"/>
              <a:gd name="connsiteX10" fmla="*/ 9465140 w 10753499"/>
              <a:gd name="connsiteY10" fmla="*/ 193301 h 8612340"/>
              <a:gd name="connsiteX11" fmla="*/ 9465140 w 10753499"/>
              <a:gd name="connsiteY11" fmla="*/ 194205 h 8612340"/>
              <a:gd name="connsiteX12" fmla="*/ 8931131 w 10753499"/>
              <a:gd name="connsiteY12" fmla="*/ 6101689 h 8612340"/>
              <a:gd name="connsiteX13" fmla="*/ 8689381 w 10753499"/>
              <a:gd name="connsiteY13" fmla="*/ 6362667 h 8612340"/>
              <a:gd name="connsiteX14" fmla="*/ 3245505 w 10753499"/>
              <a:gd name="connsiteY14" fmla="*/ 8612340 h 8612340"/>
              <a:gd name="connsiteX15" fmla="*/ 2958645 w 10753499"/>
              <a:gd name="connsiteY15" fmla="*/ 8558866 h 8612340"/>
              <a:gd name="connsiteX16" fmla="*/ 29784 w 10753499"/>
              <a:gd name="connsiteY16" fmla="*/ 5255265 h 8612340"/>
              <a:gd name="connsiteX17" fmla="*/ 662530 w 10753499"/>
              <a:gd name="connsiteY17" fmla="*/ 2306717 h 861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53499" h="8612340">
                <a:moveTo>
                  <a:pt x="718495" y="2236109"/>
                </a:moveTo>
                <a:lnTo>
                  <a:pt x="2141679" y="1647980"/>
                </a:lnTo>
                <a:lnTo>
                  <a:pt x="2223858" y="1673305"/>
                </a:lnTo>
                <a:cubicBezTo>
                  <a:pt x="2259557" y="1686303"/>
                  <a:pt x="2295020" y="1701240"/>
                  <a:pt x="2330185" y="1718143"/>
                </a:cubicBezTo>
                <a:cubicBezTo>
                  <a:pt x="2775046" y="1931052"/>
                  <a:pt x="3036885" y="2464708"/>
                  <a:pt x="3158288" y="3407878"/>
                </a:cubicBezTo>
                <a:cubicBezTo>
                  <a:pt x="3184056" y="2597665"/>
                  <a:pt x="3364858" y="1751554"/>
                  <a:pt x="3662002" y="1056035"/>
                </a:cubicBezTo>
                <a:lnTo>
                  <a:pt x="3682968" y="1011045"/>
                </a:lnTo>
                <a:lnTo>
                  <a:pt x="6129549" y="0"/>
                </a:lnTo>
                <a:lnTo>
                  <a:pt x="6132672" y="5324"/>
                </a:lnTo>
                <a:cubicBezTo>
                  <a:pt x="6291437" y="310059"/>
                  <a:pt x="6358486" y="772591"/>
                  <a:pt x="6218848" y="1413719"/>
                </a:cubicBezTo>
                <a:cubicBezTo>
                  <a:pt x="7159297" y="392627"/>
                  <a:pt x="8493880" y="-139212"/>
                  <a:pt x="9465140" y="193301"/>
                </a:cubicBezTo>
                <a:lnTo>
                  <a:pt x="9465140" y="194205"/>
                </a:lnTo>
                <a:cubicBezTo>
                  <a:pt x="11569611" y="914524"/>
                  <a:pt x="10884358" y="3880608"/>
                  <a:pt x="8931131" y="6101689"/>
                </a:cubicBezTo>
                <a:lnTo>
                  <a:pt x="8689381" y="6362667"/>
                </a:lnTo>
                <a:lnTo>
                  <a:pt x="3245505" y="8612340"/>
                </a:lnTo>
                <a:lnTo>
                  <a:pt x="2958645" y="8558866"/>
                </a:lnTo>
                <a:cubicBezTo>
                  <a:pt x="1432793" y="8211114"/>
                  <a:pt x="203403" y="7034245"/>
                  <a:pt x="29784" y="5255265"/>
                </a:cubicBezTo>
                <a:cubicBezTo>
                  <a:pt x="-97512" y="3952401"/>
                  <a:pt x="196266" y="2932895"/>
                  <a:pt x="662530" y="2306717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E9A82F-E619-150B-21D3-E7C31F12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E5200E-22BB-5B9D-04E3-DF789D022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04B21389-34AF-5796-16EE-5FA3799DB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4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51945D-46A7-8B15-7131-9340C2EA9171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A61680"/>
              </a:gs>
              <a:gs pos="83000">
                <a:srgbClr val="EBA4A7"/>
              </a:gs>
            </a:gsLst>
            <a:lin ang="24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30B0B2A2-89B6-1E30-124D-DE5B99D4623C}"/>
              </a:ext>
            </a:extLst>
          </p:cNvPr>
          <p:cNvSpPr/>
          <p:nvPr userDrawn="1"/>
        </p:nvSpPr>
        <p:spPr>
          <a:xfrm>
            <a:off x="-1" y="1"/>
            <a:ext cx="8685709" cy="5143499"/>
          </a:xfrm>
          <a:custGeom>
            <a:avLst/>
            <a:gdLst>
              <a:gd name="connsiteX0" fmla="*/ 0 w 11580945"/>
              <a:gd name="connsiteY0" fmla="*/ 0 h 6857999"/>
              <a:gd name="connsiteX1" fmla="*/ 1980719 w 11580945"/>
              <a:gd name="connsiteY1" fmla="*/ 0 h 6857999"/>
              <a:gd name="connsiteX2" fmla="*/ 2173334 w 11580945"/>
              <a:gd name="connsiteY2" fmla="*/ 109551 h 6857999"/>
              <a:gd name="connsiteX3" fmla="*/ 3617272 w 11580945"/>
              <a:gd name="connsiteY3" fmla="*/ 1408706 h 6857999"/>
              <a:gd name="connsiteX4" fmla="*/ 3758292 w 11580945"/>
              <a:gd name="connsiteY4" fmla="*/ 99396 h 6857999"/>
              <a:gd name="connsiteX5" fmla="*/ 3792196 w 11580945"/>
              <a:gd name="connsiteY5" fmla="*/ 0 h 6857999"/>
              <a:gd name="connsiteX6" fmla="*/ 6542703 w 11580945"/>
              <a:gd name="connsiteY6" fmla="*/ 0 h 6857999"/>
              <a:gd name="connsiteX7" fmla="*/ 6615508 w 11580945"/>
              <a:gd name="connsiteY7" fmla="*/ 134513 h 6857999"/>
              <a:gd name="connsiteX8" fmla="*/ 7072810 w 11580945"/>
              <a:gd name="connsiteY8" fmla="*/ 2157603 h 6857999"/>
              <a:gd name="connsiteX9" fmla="*/ 8735354 w 11580945"/>
              <a:gd name="connsiteY9" fmla="*/ 16937 h 6857999"/>
              <a:gd name="connsiteX10" fmla="*/ 8784349 w 11580945"/>
              <a:gd name="connsiteY10" fmla="*/ 0 h 6857999"/>
              <a:gd name="connsiteX11" fmla="*/ 10367690 w 11580945"/>
              <a:gd name="connsiteY11" fmla="*/ 0 h 6857999"/>
              <a:gd name="connsiteX12" fmla="*/ 10453790 w 11580945"/>
              <a:gd name="connsiteY12" fmla="*/ 40615 h 6857999"/>
              <a:gd name="connsiteX13" fmla="*/ 10454696 w 11580945"/>
              <a:gd name="connsiteY13" fmla="*/ 39840 h 6857999"/>
              <a:gd name="connsiteX14" fmla="*/ 9332076 w 11580945"/>
              <a:gd name="connsiteY14" fmla="*/ 5366503 h 6857999"/>
              <a:gd name="connsiteX15" fmla="*/ 10718851 w 11580945"/>
              <a:gd name="connsiteY15" fmla="*/ 6792405 h 6857999"/>
              <a:gd name="connsiteX16" fmla="*/ 10752277 w 11580945"/>
              <a:gd name="connsiteY16" fmla="*/ 6857999 h 6857999"/>
              <a:gd name="connsiteX17" fmla="*/ 439930 w 11580945"/>
              <a:gd name="connsiteY17" fmla="*/ 6857999 h 6857999"/>
              <a:gd name="connsiteX18" fmla="*/ 589015 w 11580945"/>
              <a:gd name="connsiteY18" fmla="*/ 6733342 h 6857999"/>
              <a:gd name="connsiteX19" fmla="*/ 1403288 w 11580945"/>
              <a:gd name="connsiteY19" fmla="*/ 6322280 h 6857999"/>
              <a:gd name="connsiteX20" fmla="*/ 112064 w 11580945"/>
              <a:gd name="connsiteY20" fmla="*/ 6208588 h 6857999"/>
              <a:gd name="connsiteX21" fmla="*/ 0 w 11580945"/>
              <a:gd name="connsiteY21" fmla="*/ 6176584 h 6857999"/>
              <a:gd name="connsiteX22" fmla="*/ 0 w 11580945"/>
              <a:gd name="connsiteY22" fmla="*/ 2858839 h 6857999"/>
              <a:gd name="connsiteX23" fmla="*/ 154651 w 11580945"/>
              <a:gd name="connsiteY23" fmla="*/ 2862970 h 6857999"/>
              <a:gd name="connsiteX24" fmla="*/ 993100 w 11580945"/>
              <a:gd name="connsiteY24" fmla="*/ 3062274 h 6857999"/>
              <a:gd name="connsiteX25" fmla="*/ 31106 w 11580945"/>
              <a:gd name="connsiteY25" fmla="*/ 1421987 h 6857999"/>
              <a:gd name="connsiteX26" fmla="*/ 0 w 11580945"/>
              <a:gd name="connsiteY26" fmla="*/ 1316336 h 6857999"/>
              <a:gd name="connsiteX27" fmla="*/ 0 w 11580945"/>
              <a:gd name="connsiteY2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80945" h="6857999">
                <a:moveTo>
                  <a:pt x="0" y="0"/>
                </a:moveTo>
                <a:lnTo>
                  <a:pt x="1980719" y="0"/>
                </a:lnTo>
                <a:lnTo>
                  <a:pt x="2173334" y="109551"/>
                </a:lnTo>
                <a:cubicBezTo>
                  <a:pt x="2673039" y="415076"/>
                  <a:pt x="3182116" y="855267"/>
                  <a:pt x="3617272" y="1408706"/>
                </a:cubicBezTo>
                <a:cubicBezTo>
                  <a:pt x="3590366" y="941415"/>
                  <a:pt x="3640419" y="488820"/>
                  <a:pt x="3758292" y="99396"/>
                </a:cubicBezTo>
                <a:lnTo>
                  <a:pt x="3792196" y="0"/>
                </a:lnTo>
                <a:lnTo>
                  <a:pt x="6542703" y="0"/>
                </a:lnTo>
                <a:lnTo>
                  <a:pt x="6615508" y="134513"/>
                </a:lnTo>
                <a:cubicBezTo>
                  <a:pt x="6913681" y="741282"/>
                  <a:pt x="7077394" y="1483908"/>
                  <a:pt x="7072810" y="2157603"/>
                </a:cubicBezTo>
                <a:cubicBezTo>
                  <a:pt x="7112253" y="1113984"/>
                  <a:pt x="7872289" y="340782"/>
                  <a:pt x="8735354" y="16937"/>
                </a:cubicBezTo>
                <a:lnTo>
                  <a:pt x="8784349" y="0"/>
                </a:lnTo>
                <a:lnTo>
                  <a:pt x="10367690" y="0"/>
                </a:lnTo>
                <a:lnTo>
                  <a:pt x="10453790" y="40615"/>
                </a:lnTo>
                <a:lnTo>
                  <a:pt x="10454696" y="39840"/>
                </a:lnTo>
                <a:cubicBezTo>
                  <a:pt x="12395266" y="1057475"/>
                  <a:pt x="11703712" y="4059594"/>
                  <a:pt x="9332076" y="5366503"/>
                </a:cubicBezTo>
                <a:cubicBezTo>
                  <a:pt x="9332076" y="5366503"/>
                  <a:pt x="10270742" y="5976742"/>
                  <a:pt x="10718851" y="6792405"/>
                </a:cubicBezTo>
                <a:lnTo>
                  <a:pt x="10752277" y="6857999"/>
                </a:lnTo>
                <a:lnTo>
                  <a:pt x="439930" y="6857999"/>
                </a:lnTo>
                <a:lnTo>
                  <a:pt x="589015" y="6733342"/>
                </a:lnTo>
                <a:cubicBezTo>
                  <a:pt x="836034" y="6548805"/>
                  <a:pt x="1113169" y="6405585"/>
                  <a:pt x="1403288" y="6322280"/>
                </a:cubicBezTo>
                <a:cubicBezTo>
                  <a:pt x="906225" y="6345637"/>
                  <a:pt x="477515" y="6301872"/>
                  <a:pt x="112064" y="6208588"/>
                </a:cubicBezTo>
                <a:lnTo>
                  <a:pt x="0" y="6176584"/>
                </a:lnTo>
                <a:lnTo>
                  <a:pt x="0" y="2858839"/>
                </a:lnTo>
                <a:lnTo>
                  <a:pt x="154651" y="2862970"/>
                </a:lnTo>
                <a:cubicBezTo>
                  <a:pt x="427583" y="2884613"/>
                  <a:pt x="712757" y="2950034"/>
                  <a:pt x="993100" y="3062274"/>
                </a:cubicBezTo>
                <a:cubicBezTo>
                  <a:pt x="532017" y="2556977"/>
                  <a:pt x="207835" y="1966012"/>
                  <a:pt x="31106" y="1421987"/>
                </a:cubicBezTo>
                <a:lnTo>
                  <a:pt x="0" y="13163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A06FB3B-9DBB-D2C2-5497-EC92DA37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BFF5BAE-433D-8956-1277-8259350A8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E41262B4-E41D-4F11-7249-8D7BF4D9E1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4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4E8308-EB41-6F9C-B847-99F5F567D9B4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6000">
                <a:srgbClr val="E42312"/>
              </a:gs>
              <a:gs pos="90000">
                <a:srgbClr val="FFDD00"/>
              </a:gs>
            </a:gsLst>
            <a:lin ang="1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178F096D-441A-3BB0-4F8E-A2424514D744}"/>
              </a:ext>
            </a:extLst>
          </p:cNvPr>
          <p:cNvSpPr/>
          <p:nvPr userDrawn="1"/>
        </p:nvSpPr>
        <p:spPr>
          <a:xfrm>
            <a:off x="1" y="1"/>
            <a:ext cx="8673881" cy="5143499"/>
          </a:xfrm>
          <a:custGeom>
            <a:avLst/>
            <a:gdLst>
              <a:gd name="connsiteX0" fmla="*/ 4172570 w 11565175"/>
              <a:gd name="connsiteY0" fmla="*/ 0 h 6857999"/>
              <a:gd name="connsiteX1" fmla="*/ 5283355 w 11565175"/>
              <a:gd name="connsiteY1" fmla="*/ 0 h 6857999"/>
              <a:gd name="connsiteX2" fmla="*/ 5315067 w 11565175"/>
              <a:gd name="connsiteY2" fmla="*/ 27901 h 6857999"/>
              <a:gd name="connsiteX3" fmla="*/ 11539735 w 11565175"/>
              <a:gd name="connsiteY3" fmla="*/ 3515925 h 6857999"/>
              <a:gd name="connsiteX4" fmla="*/ 9218694 w 11565175"/>
              <a:gd name="connsiteY4" fmla="*/ 5326098 h 6857999"/>
              <a:gd name="connsiteX5" fmla="*/ 10444542 w 11565175"/>
              <a:gd name="connsiteY5" fmla="*/ 6841214 h 6857999"/>
              <a:gd name="connsiteX6" fmla="*/ 10454620 w 11565175"/>
              <a:gd name="connsiteY6" fmla="*/ 6857999 h 6857999"/>
              <a:gd name="connsiteX7" fmla="*/ 842327 w 11565175"/>
              <a:gd name="connsiteY7" fmla="*/ 6857999 h 6857999"/>
              <a:gd name="connsiteX8" fmla="*/ 941802 w 11565175"/>
              <a:gd name="connsiteY8" fmla="*/ 6552504 h 6857999"/>
              <a:gd name="connsiteX9" fmla="*/ 1342618 w 11565175"/>
              <a:gd name="connsiteY9" fmla="*/ 5660156 h 6857999"/>
              <a:gd name="connsiteX10" fmla="*/ 161714 w 11565175"/>
              <a:gd name="connsiteY10" fmla="*/ 6063924 h 6857999"/>
              <a:gd name="connsiteX11" fmla="*/ 0 w 11565175"/>
              <a:gd name="connsiteY11" fmla="*/ 6057046 h 6857999"/>
              <a:gd name="connsiteX12" fmla="*/ 0 w 11565175"/>
              <a:gd name="connsiteY12" fmla="*/ 2731459 h 6857999"/>
              <a:gd name="connsiteX13" fmla="*/ 16919 w 11565175"/>
              <a:gd name="connsiteY13" fmla="*/ 2717462 h 6857999"/>
              <a:gd name="connsiteX14" fmla="*/ 3719512 w 11565175"/>
              <a:gd name="connsiteY14" fmla="*/ 309413 h 6857999"/>
              <a:gd name="connsiteX15" fmla="*/ 4172570 w 11565175"/>
              <a:gd name="connsiteY1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565175" h="6857999">
                <a:moveTo>
                  <a:pt x="4172570" y="0"/>
                </a:moveTo>
                <a:lnTo>
                  <a:pt x="5283355" y="0"/>
                </a:lnTo>
                <a:lnTo>
                  <a:pt x="5315067" y="27901"/>
                </a:lnTo>
                <a:cubicBezTo>
                  <a:pt x="7951455" y="2232843"/>
                  <a:pt x="11175516" y="1610424"/>
                  <a:pt x="11539735" y="3515925"/>
                </a:cubicBezTo>
                <a:cubicBezTo>
                  <a:pt x="11733360" y="4531759"/>
                  <a:pt x="10808448" y="5468414"/>
                  <a:pt x="9218694" y="5326098"/>
                </a:cubicBezTo>
                <a:cubicBezTo>
                  <a:pt x="9680009" y="5780638"/>
                  <a:pt x="10103816" y="6304313"/>
                  <a:pt x="10444542" y="6841214"/>
                </a:cubicBezTo>
                <a:lnTo>
                  <a:pt x="10454620" y="6857999"/>
                </a:lnTo>
                <a:lnTo>
                  <a:pt x="842327" y="6857999"/>
                </a:lnTo>
                <a:lnTo>
                  <a:pt x="941802" y="6552504"/>
                </a:lnTo>
                <a:cubicBezTo>
                  <a:pt x="1055717" y="6238974"/>
                  <a:pt x="1189433" y="5938559"/>
                  <a:pt x="1342618" y="5660156"/>
                </a:cubicBezTo>
                <a:cubicBezTo>
                  <a:pt x="992098" y="5918283"/>
                  <a:pt x="565866" y="6058352"/>
                  <a:pt x="161714" y="6063924"/>
                </a:cubicBezTo>
                <a:lnTo>
                  <a:pt x="0" y="6057046"/>
                </a:lnTo>
                <a:lnTo>
                  <a:pt x="0" y="2731459"/>
                </a:lnTo>
                <a:lnTo>
                  <a:pt x="16919" y="2717462"/>
                </a:lnTo>
                <a:cubicBezTo>
                  <a:pt x="974152" y="1951682"/>
                  <a:pt x="2357062" y="1213074"/>
                  <a:pt x="3719512" y="309413"/>
                </a:cubicBezTo>
                <a:lnTo>
                  <a:pt x="417257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314A098-9093-47F1-E7C6-F1E6DF91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A27C0F7D-6911-7745-C4A1-9BB244515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75E5E76A-662B-A1E4-52E4-8B49AE0AE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3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53B547-E12F-28EE-EC8C-9EFF2E370B7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10000">
                <a:srgbClr val="CE1052"/>
              </a:gs>
              <a:gs pos="74000">
                <a:srgbClr val="F8B77C"/>
              </a:gs>
            </a:gsLst>
            <a:lin ang="30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AD464209-80DB-0C9A-9340-35AECDCAA302}"/>
              </a:ext>
            </a:extLst>
          </p:cNvPr>
          <p:cNvSpPr/>
          <p:nvPr userDrawn="1"/>
        </p:nvSpPr>
        <p:spPr>
          <a:xfrm>
            <a:off x="0" y="1"/>
            <a:ext cx="8435657" cy="5143499"/>
          </a:xfrm>
          <a:custGeom>
            <a:avLst/>
            <a:gdLst>
              <a:gd name="connsiteX0" fmla="*/ 3029059 w 11247542"/>
              <a:gd name="connsiteY0" fmla="*/ 0 h 6857998"/>
              <a:gd name="connsiteX1" fmla="*/ 7575157 w 11247542"/>
              <a:gd name="connsiteY1" fmla="*/ 0 h 6857998"/>
              <a:gd name="connsiteX2" fmla="*/ 7592128 w 11247542"/>
              <a:gd name="connsiteY2" fmla="*/ 220942 h 6857998"/>
              <a:gd name="connsiteX3" fmla="*/ 8937624 w 11247542"/>
              <a:gd name="connsiteY3" fmla="*/ 2156756 h 6857998"/>
              <a:gd name="connsiteX4" fmla="*/ 8939047 w 11247542"/>
              <a:gd name="connsiteY4" fmla="*/ 2157338 h 6857998"/>
              <a:gd name="connsiteX5" fmla="*/ 10977194 w 11247542"/>
              <a:gd name="connsiteY5" fmla="*/ 6707378 h 6857998"/>
              <a:gd name="connsiteX6" fmla="*/ 10911483 w 11247542"/>
              <a:gd name="connsiteY6" fmla="*/ 6857998 h 6857998"/>
              <a:gd name="connsiteX7" fmla="*/ 8898302 w 11247542"/>
              <a:gd name="connsiteY7" fmla="*/ 6857998 h 6857998"/>
              <a:gd name="connsiteX8" fmla="*/ 8760629 w 11247542"/>
              <a:gd name="connsiteY8" fmla="*/ 6788012 h 6857998"/>
              <a:gd name="connsiteX9" fmla="*/ 7282311 w 11247542"/>
              <a:gd name="connsiteY9" fmla="*/ 6814943 h 6857998"/>
              <a:gd name="connsiteX10" fmla="*/ 7190827 w 11247542"/>
              <a:gd name="connsiteY10" fmla="*/ 6857998 h 6857998"/>
              <a:gd name="connsiteX11" fmla="*/ 1302808 w 11247542"/>
              <a:gd name="connsiteY11" fmla="*/ 6857998 h 6857998"/>
              <a:gd name="connsiteX12" fmla="*/ 1304730 w 11247542"/>
              <a:gd name="connsiteY12" fmla="*/ 6827745 h 6857998"/>
              <a:gd name="connsiteX13" fmla="*/ 1188448 w 11247542"/>
              <a:gd name="connsiteY13" fmla="*/ 5663040 h 6857998"/>
              <a:gd name="connsiteX14" fmla="*/ 194424 w 11247542"/>
              <a:gd name="connsiteY14" fmla="*/ 4316578 h 6857998"/>
              <a:gd name="connsiteX15" fmla="*/ 0 w 11247542"/>
              <a:gd name="connsiteY15" fmla="*/ 4124389 h 6857998"/>
              <a:gd name="connsiteX16" fmla="*/ 0 w 11247542"/>
              <a:gd name="connsiteY16" fmla="*/ 221737 h 6857998"/>
              <a:gd name="connsiteX17" fmla="*/ 86486 w 11247542"/>
              <a:gd name="connsiteY17" fmla="*/ 232074 h 6857998"/>
              <a:gd name="connsiteX18" fmla="*/ 2885514 w 11247542"/>
              <a:gd name="connsiteY18" fmla="*/ 65087 h 6857998"/>
              <a:gd name="connsiteX19" fmla="*/ 3029059 w 11247542"/>
              <a:gd name="connsiteY19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47542" h="6857998">
                <a:moveTo>
                  <a:pt x="3029059" y="0"/>
                </a:moveTo>
                <a:lnTo>
                  <a:pt x="7575157" y="0"/>
                </a:lnTo>
                <a:lnTo>
                  <a:pt x="7592128" y="220942"/>
                </a:lnTo>
                <a:cubicBezTo>
                  <a:pt x="7674150" y="918681"/>
                  <a:pt x="7995105" y="1559268"/>
                  <a:pt x="8937624" y="2156756"/>
                </a:cubicBezTo>
                <a:lnTo>
                  <a:pt x="8939047" y="2157338"/>
                </a:lnTo>
                <a:cubicBezTo>
                  <a:pt x="10449677" y="3114959"/>
                  <a:pt x="11852803" y="4526724"/>
                  <a:pt x="10977194" y="6707378"/>
                </a:cubicBezTo>
                <a:lnTo>
                  <a:pt x="10911483" y="6857998"/>
                </a:lnTo>
                <a:lnTo>
                  <a:pt x="8898302" y="6857998"/>
                </a:lnTo>
                <a:lnTo>
                  <a:pt x="8760629" y="6788012"/>
                </a:lnTo>
                <a:cubicBezTo>
                  <a:pt x="8323789" y="6597456"/>
                  <a:pt x="7814436" y="6591546"/>
                  <a:pt x="7282311" y="6814943"/>
                </a:cubicBezTo>
                <a:lnTo>
                  <a:pt x="7190827" y="6857998"/>
                </a:lnTo>
                <a:lnTo>
                  <a:pt x="1302808" y="6857998"/>
                </a:lnTo>
                <a:lnTo>
                  <a:pt x="1304730" y="6827745"/>
                </a:lnTo>
                <a:cubicBezTo>
                  <a:pt x="1329039" y="6355592"/>
                  <a:pt x="1307347" y="5946252"/>
                  <a:pt x="1188448" y="5663040"/>
                </a:cubicBezTo>
                <a:cubicBezTo>
                  <a:pt x="996333" y="5205428"/>
                  <a:pt x="624501" y="4756092"/>
                  <a:pt x="194424" y="4316578"/>
                </a:cubicBezTo>
                <a:lnTo>
                  <a:pt x="0" y="4124389"/>
                </a:lnTo>
                <a:lnTo>
                  <a:pt x="0" y="221737"/>
                </a:lnTo>
                <a:lnTo>
                  <a:pt x="86486" y="232074"/>
                </a:lnTo>
                <a:cubicBezTo>
                  <a:pt x="918445" y="338449"/>
                  <a:pt x="1874293" y="489619"/>
                  <a:pt x="2885514" y="65087"/>
                </a:cubicBezTo>
                <a:lnTo>
                  <a:pt x="30290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5E92D03-A19E-57A7-56DE-8F344543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1C379C4-96F1-2268-7D6E-283A702DE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EF44F27F-8A78-B46C-0298-5F86197BC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88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95CF20-4503-303D-CDFF-58A1AA4CBC71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9000">
                <a:srgbClr val="1D8839"/>
              </a:gs>
              <a:gs pos="86000">
                <a:srgbClr val="D1DD77"/>
              </a:gs>
            </a:gsLst>
            <a:lin ang="42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B0EFE2B5-5960-15ED-1F62-1BB66F978068}"/>
              </a:ext>
            </a:extLst>
          </p:cNvPr>
          <p:cNvSpPr/>
          <p:nvPr userDrawn="1"/>
        </p:nvSpPr>
        <p:spPr>
          <a:xfrm>
            <a:off x="0" y="0"/>
            <a:ext cx="8909917" cy="5143500"/>
          </a:xfrm>
          <a:custGeom>
            <a:avLst/>
            <a:gdLst>
              <a:gd name="connsiteX0" fmla="*/ 3111978 w 11879889"/>
              <a:gd name="connsiteY0" fmla="*/ 0 h 6870700"/>
              <a:gd name="connsiteX1" fmla="*/ 5866638 w 11879889"/>
              <a:gd name="connsiteY1" fmla="*/ 0 h 6870700"/>
              <a:gd name="connsiteX2" fmla="*/ 5874256 w 11879889"/>
              <a:gd name="connsiteY2" fmla="*/ 230115 h 6870700"/>
              <a:gd name="connsiteX3" fmla="*/ 5815136 w 11879889"/>
              <a:gd name="connsiteY3" fmla="*/ 1182219 h 6870700"/>
              <a:gd name="connsiteX4" fmla="*/ 8478333 w 11879889"/>
              <a:gd name="connsiteY4" fmla="*/ 546414 h 6870700"/>
              <a:gd name="connsiteX5" fmla="*/ 8463842 w 11879889"/>
              <a:gd name="connsiteY5" fmla="*/ 1839863 h 6870700"/>
              <a:gd name="connsiteX6" fmla="*/ 10495467 w 11879889"/>
              <a:gd name="connsiteY6" fmla="*/ 1439302 h 6870700"/>
              <a:gd name="connsiteX7" fmla="*/ 10287707 w 11879889"/>
              <a:gd name="connsiteY7" fmla="*/ 2910606 h 6870700"/>
              <a:gd name="connsiteX8" fmla="*/ 10234546 w 11879889"/>
              <a:gd name="connsiteY8" fmla="*/ 3198001 h 6870700"/>
              <a:gd name="connsiteX9" fmla="*/ 11879770 w 11879889"/>
              <a:gd name="connsiteY9" fmla="*/ 4267313 h 6870700"/>
              <a:gd name="connsiteX10" fmla="*/ 11872030 w 11879889"/>
              <a:gd name="connsiteY10" fmla="*/ 4399843 h 6870700"/>
              <a:gd name="connsiteX11" fmla="*/ 9558614 w 11879889"/>
              <a:gd name="connsiteY11" fmla="*/ 4916516 h 6870700"/>
              <a:gd name="connsiteX12" fmla="*/ 9784275 w 11879889"/>
              <a:gd name="connsiteY12" fmla="*/ 6668309 h 6870700"/>
              <a:gd name="connsiteX13" fmla="*/ 7871778 w 11879889"/>
              <a:gd name="connsiteY13" fmla="*/ 5953995 h 6870700"/>
              <a:gd name="connsiteX14" fmla="*/ 7784477 w 11879889"/>
              <a:gd name="connsiteY14" fmla="*/ 6668962 h 6870700"/>
              <a:gd name="connsiteX15" fmla="*/ 7747125 w 11879889"/>
              <a:gd name="connsiteY15" fmla="*/ 6870700 h 6870700"/>
              <a:gd name="connsiteX16" fmla="*/ 4606979 w 11879889"/>
              <a:gd name="connsiteY16" fmla="*/ 6870700 h 6870700"/>
              <a:gd name="connsiteX17" fmla="*/ 4468245 w 11879889"/>
              <a:gd name="connsiteY17" fmla="*/ 6648817 h 6870700"/>
              <a:gd name="connsiteX18" fmla="*/ 4326220 w 11879889"/>
              <a:gd name="connsiteY18" fmla="*/ 6400943 h 6870700"/>
              <a:gd name="connsiteX19" fmla="*/ 3362740 w 11879889"/>
              <a:gd name="connsiteY19" fmla="*/ 6467279 h 6870700"/>
              <a:gd name="connsiteX20" fmla="*/ 3361845 w 11879889"/>
              <a:gd name="connsiteY20" fmla="*/ 6466176 h 6870700"/>
              <a:gd name="connsiteX21" fmla="*/ 2941431 w 11879889"/>
              <a:gd name="connsiteY21" fmla="*/ 6820743 h 6870700"/>
              <a:gd name="connsiteX22" fmla="*/ 2863227 w 11879889"/>
              <a:gd name="connsiteY22" fmla="*/ 6870700 h 6870700"/>
              <a:gd name="connsiteX23" fmla="*/ 1394209 w 11879889"/>
              <a:gd name="connsiteY23" fmla="*/ 6870700 h 6870700"/>
              <a:gd name="connsiteX24" fmla="*/ 1388380 w 11879889"/>
              <a:gd name="connsiteY24" fmla="*/ 6865974 h 6870700"/>
              <a:gd name="connsiteX25" fmla="*/ 877778 w 11879889"/>
              <a:gd name="connsiteY25" fmla="*/ 4101421 h 6870700"/>
              <a:gd name="connsiteX26" fmla="*/ 5439 w 11879889"/>
              <a:gd name="connsiteY26" fmla="*/ 3825397 h 6870700"/>
              <a:gd name="connsiteX27" fmla="*/ 0 w 11879889"/>
              <a:gd name="connsiteY27" fmla="*/ 3822603 h 6870700"/>
              <a:gd name="connsiteX28" fmla="*/ 0 w 11879889"/>
              <a:gd name="connsiteY28" fmla="*/ 680593 h 6870700"/>
              <a:gd name="connsiteX29" fmla="*/ 82613 w 11879889"/>
              <a:gd name="connsiteY29" fmla="*/ 665752 h 6870700"/>
              <a:gd name="connsiteX30" fmla="*/ 1370498 w 11879889"/>
              <a:gd name="connsiteY30" fmla="*/ 689070 h 6870700"/>
              <a:gd name="connsiteX31" fmla="*/ 3081424 w 11879889"/>
              <a:gd name="connsiteY31" fmla="*/ 29112 h 6870700"/>
              <a:gd name="connsiteX32" fmla="*/ 3111978 w 11879889"/>
              <a:gd name="connsiteY32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879889" h="6870700">
                <a:moveTo>
                  <a:pt x="3111978" y="0"/>
                </a:moveTo>
                <a:lnTo>
                  <a:pt x="5866638" y="0"/>
                </a:lnTo>
                <a:lnTo>
                  <a:pt x="5874256" y="230115"/>
                </a:lnTo>
                <a:cubicBezTo>
                  <a:pt x="5875228" y="527498"/>
                  <a:pt x="5851726" y="849947"/>
                  <a:pt x="5815136" y="1182219"/>
                </a:cubicBezTo>
                <a:cubicBezTo>
                  <a:pt x="7541266" y="-222890"/>
                  <a:pt x="8267031" y="-72564"/>
                  <a:pt x="8478333" y="546414"/>
                </a:cubicBezTo>
                <a:cubicBezTo>
                  <a:pt x="8632442" y="996809"/>
                  <a:pt x="8463842" y="1839863"/>
                  <a:pt x="8463842" y="1839863"/>
                </a:cubicBezTo>
                <a:cubicBezTo>
                  <a:pt x="9001289" y="1373605"/>
                  <a:pt x="10081404" y="1069920"/>
                  <a:pt x="10495467" y="1439302"/>
                </a:cubicBezTo>
                <a:cubicBezTo>
                  <a:pt x="10827254" y="1735472"/>
                  <a:pt x="10799935" y="2230610"/>
                  <a:pt x="10287707" y="2910606"/>
                </a:cubicBezTo>
                <a:cubicBezTo>
                  <a:pt x="10184681" y="3046344"/>
                  <a:pt x="10199986" y="3141877"/>
                  <a:pt x="10234546" y="3198001"/>
                </a:cubicBezTo>
                <a:cubicBezTo>
                  <a:pt x="10410238" y="3479936"/>
                  <a:pt x="11895176" y="2945678"/>
                  <a:pt x="11879770" y="4267313"/>
                </a:cubicBezTo>
                <a:cubicBezTo>
                  <a:pt x="11879293" y="4310699"/>
                  <a:pt x="11876713" y="4354876"/>
                  <a:pt x="11872030" y="4399843"/>
                </a:cubicBezTo>
                <a:cubicBezTo>
                  <a:pt x="11797731" y="5113323"/>
                  <a:pt x="11182580" y="5879573"/>
                  <a:pt x="9558614" y="4916516"/>
                </a:cubicBezTo>
                <a:cubicBezTo>
                  <a:pt x="10189659" y="5763043"/>
                  <a:pt x="10076260" y="6405784"/>
                  <a:pt x="9784275" y="6668309"/>
                </a:cubicBezTo>
                <a:cubicBezTo>
                  <a:pt x="9410807" y="7005178"/>
                  <a:pt x="8475379" y="6714835"/>
                  <a:pt x="7871778" y="5953995"/>
                </a:cubicBezTo>
                <a:cubicBezTo>
                  <a:pt x="7849634" y="6173913"/>
                  <a:pt x="7823479" y="6419613"/>
                  <a:pt x="7784477" y="6668962"/>
                </a:cubicBezTo>
                <a:lnTo>
                  <a:pt x="7747125" y="6870700"/>
                </a:lnTo>
                <a:lnTo>
                  <a:pt x="4606979" y="6870700"/>
                </a:lnTo>
                <a:lnTo>
                  <a:pt x="4468245" y="6648817"/>
                </a:lnTo>
                <a:cubicBezTo>
                  <a:pt x="4419820" y="6567927"/>
                  <a:pt x="4372430" y="6485238"/>
                  <a:pt x="4326220" y="6400943"/>
                </a:cubicBezTo>
                <a:cubicBezTo>
                  <a:pt x="4026652" y="5853582"/>
                  <a:pt x="3937822" y="5891807"/>
                  <a:pt x="3362740" y="6467279"/>
                </a:cubicBezTo>
                <a:lnTo>
                  <a:pt x="3361845" y="6466176"/>
                </a:lnTo>
                <a:cubicBezTo>
                  <a:pt x="3220422" y="6607510"/>
                  <a:pt x="3079798" y="6725392"/>
                  <a:pt x="2941431" y="6820743"/>
                </a:cubicBezTo>
                <a:lnTo>
                  <a:pt x="2863227" y="6870700"/>
                </a:lnTo>
                <a:lnTo>
                  <a:pt x="1394209" y="6870700"/>
                </a:lnTo>
                <a:lnTo>
                  <a:pt x="1388380" y="6865974"/>
                </a:lnTo>
                <a:cubicBezTo>
                  <a:pt x="900681" y="6425286"/>
                  <a:pt x="656794" y="5457206"/>
                  <a:pt x="877778" y="4101421"/>
                </a:cubicBezTo>
                <a:cubicBezTo>
                  <a:pt x="552846" y="4037091"/>
                  <a:pt x="261368" y="3943077"/>
                  <a:pt x="5439" y="3825397"/>
                </a:cubicBezTo>
                <a:lnTo>
                  <a:pt x="0" y="3822603"/>
                </a:lnTo>
                <a:lnTo>
                  <a:pt x="0" y="680593"/>
                </a:lnTo>
                <a:lnTo>
                  <a:pt x="82613" y="665752"/>
                </a:lnTo>
                <a:cubicBezTo>
                  <a:pt x="449770" y="612082"/>
                  <a:pt x="882979" y="620120"/>
                  <a:pt x="1370498" y="689070"/>
                </a:cubicBezTo>
                <a:cubicBezTo>
                  <a:pt x="2076242" y="788858"/>
                  <a:pt x="2614172" y="454622"/>
                  <a:pt x="3081424" y="29112"/>
                </a:cubicBezTo>
                <a:lnTo>
                  <a:pt x="31119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FF56743-9FDC-ADC4-683E-75D1BD7E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446E169-B009-D599-94CD-CE4277FB4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690174B5-7093-DBE9-36A7-977D1714A2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4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-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63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296000"/>
            <a:ext cx="405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99" y="1296000"/>
            <a:ext cx="405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52848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296000"/>
            <a:ext cx="2673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38999" y="1296000"/>
            <a:ext cx="270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A085BE9-8FCE-A06A-08C4-1EE73A1FCF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21999" y="1296000"/>
            <a:ext cx="270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845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296000"/>
            <a:ext cx="1971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67999" y="1296000"/>
            <a:ext cx="1971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A085BE9-8FCE-A06A-08C4-1EE73A1FCF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526000" y="1296000"/>
            <a:ext cx="1971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396C4DE-7F4F-E63A-EC2F-30FD5809B4C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47000" y="1308277"/>
            <a:ext cx="1971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33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ABCD677-CF65-4FF2-AD86-7F9447CDDE69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7413625" y="48529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645" y="644155"/>
            <a:ext cx="3766457" cy="36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40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296000"/>
            <a:ext cx="405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99" y="1296000"/>
            <a:ext cx="4050000" cy="33750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19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- 1 colonn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2B8B16-C24C-3A99-8D86-F4B4E11E5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0E680EF-2E80-8BAB-8E4A-2F1CC8BD999F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A1FE8647-BA9D-AF4D-CAC5-715C3940E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80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78215CF-0031-FE6F-B971-EFA67467A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000" y="1296000"/>
            <a:ext cx="405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DBDFA6D-215C-F1E2-E997-330A7B80DF4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88999" y="1296000"/>
            <a:ext cx="405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DEC5003-1E0E-0A45-7437-E686DF9C7277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0356BC96-D50A-B16D-B99D-97487BED3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73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3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A9DC2F-F365-E8AA-C63C-716A6992E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000" y="1296000"/>
            <a:ext cx="2646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8EA16BC-795B-934F-5E7F-85F03BF693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2999" y="1296000"/>
            <a:ext cx="2646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40955C9-FC59-6D77-D874-FDA0C7AC203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248999" y="1296000"/>
            <a:ext cx="2646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877539E-B238-1D67-8AE3-CC0E983197F8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AEFE93F3-C14E-E2A0-7519-91E1CAD0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94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4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7EE497F-F832-3F59-6643-902FC6E1F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999" y="1296000"/>
            <a:ext cx="189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22FBB1-B714-3CF0-2AAD-69D41224E6E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50676" y="1296000"/>
            <a:ext cx="189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6580775-87B6-458D-C354-435352B0A87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96352" y="1296000"/>
            <a:ext cx="189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5A77899F-F5CF-2DFA-E1E0-5D7BAF9AD26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842029" y="1296000"/>
            <a:ext cx="189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0A838E43-07F8-F73A-0657-62B5DCC0080A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75D7C2D5-F873-7C46-CF94-833EA0724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42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3B395-4B62-67D6-E0F4-DB7BA5A64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8999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0EBE6-0DFC-3027-F680-872D9DF96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001" y="4861763"/>
            <a:ext cx="7253999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EA2CAFF-EFF0-45DE-5A8D-B5BE08BA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5000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716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6D523-DE95-94A7-6D16-025B084A8FCA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7C2D0D93-29DE-D1EF-6DC3-1539256BAE92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3B395-4B62-67D6-E0F4-DB7BA5A64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8999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0EBE6-0DFC-3027-F680-872D9DF96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001" y="4861763"/>
            <a:ext cx="7253999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EA2CAFF-EFF0-45DE-5A8D-B5BE08BA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5000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D3916676-E895-B8F4-3404-003C8EB6A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83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>
            <a:normAutofit/>
          </a:bodyPr>
          <a:lstStyle>
            <a:lvl1pPr algn="l" defTabSz="914378" rtl="0" eaLnBrk="1" latinLnBrk="0" hangingPunct="1">
              <a:spcBef>
                <a:spcPct val="20000"/>
              </a:spcBef>
              <a:defRPr lang="fr-FR" sz="20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1pPr>
            <a:lvl2pPr algn="l" defTabSz="914378" rtl="0" eaLnBrk="1" latinLnBrk="0" hangingPunct="1">
              <a:spcBef>
                <a:spcPct val="20000"/>
              </a:spcBef>
              <a:defRPr lang="fr-FR" sz="18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algn="l" defTabSz="914378" rtl="0" eaLnBrk="1" latinLnBrk="0" hangingPunct="1">
              <a:spcBef>
                <a:spcPct val="20000"/>
              </a:spcBef>
              <a:defRPr lang="fr-FR" sz="16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3pPr>
            <a:lvl4pPr algn="l" defTabSz="914378" rtl="0" eaLnBrk="1" latinLnBrk="0" hangingPunct="1">
              <a:spcBef>
                <a:spcPct val="20000"/>
              </a:spcBef>
              <a:defRPr lang="fr-FR" sz="14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4pPr>
            <a:lvl5pPr algn="l" defTabSz="914378" rtl="0" eaLnBrk="1" latinLnBrk="0" hangingPunct="1">
              <a:spcBef>
                <a:spcPct val="20000"/>
              </a:spcBef>
              <a:defRPr lang="fr-FR" sz="1200" kern="1200" dirty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710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34612"/>
            <a:ext cx="8216900" cy="424732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898" indent="-8889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1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302438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0177" y="244033"/>
            <a:ext cx="2339973" cy="10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1" y="244034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 dirty="0"/>
              <a:t>Nom de </a:t>
            </a:r>
            <a:r>
              <a:rPr lang="en-US" altLang="fr-FR" dirty="0" err="1"/>
              <a:t>l’évènement</a:t>
            </a:r>
            <a:endParaRPr lang="en-US" alt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80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9" y="2698836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94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E4DFE5D-8A96-4962-AEB7-0F1DECC687C3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47" y="708818"/>
            <a:ext cx="366471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0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6" indent="-90486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1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345036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6" indent="-90486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1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584421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1" y="1314000"/>
            <a:ext cx="5309450" cy="3178800"/>
          </a:xfrm>
        </p:spPr>
        <p:txBody>
          <a:bodyPr/>
          <a:lstStyle>
            <a:lvl1pPr marL="0" indent="0">
              <a:defRPr/>
            </a:lvl1pPr>
            <a:lvl4pPr marL="90486" indent="-90486">
              <a:buClr>
                <a:srgbClr val="EF7937"/>
              </a:buCl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1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926448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898" indent="-8889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1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4260425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1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671888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1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6" indent="-90486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1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648803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" y="1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4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 Quatrième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4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fld id="{59513FEB-346B-47BF-B732-434A7540DF74}" type="slidenum">
              <a:rPr lang="en-US" altLang="fr-FR"/>
              <a:pPr/>
              <a:t>‹N°›</a:t>
            </a:fld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75344" y="1521718"/>
            <a:ext cx="2536071" cy="19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69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7CE7681-2960-46D1-B4C2-99F1E6F85D4B}"/>
              </a:ext>
            </a:extLst>
          </p:cNvPr>
          <p:cNvSpPr>
            <a:spLocks/>
          </p:cNvSpPr>
          <p:nvPr/>
        </p:nvSpPr>
        <p:spPr>
          <a:xfrm>
            <a:off x="0" y="0"/>
            <a:ext cx="3284982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dirty="0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DFAC8E79-9CB9-40FC-BB9E-7F828159B59C}"/>
              </a:ext>
            </a:extLst>
          </p:cNvPr>
          <p:cNvSpPr>
            <a:spLocks/>
          </p:cNvSpPr>
          <p:nvPr/>
        </p:nvSpPr>
        <p:spPr bwMode="auto">
          <a:xfrm>
            <a:off x="1414676" y="1658822"/>
            <a:ext cx="2768525" cy="1825859"/>
          </a:xfrm>
          <a:custGeom>
            <a:avLst/>
            <a:gdLst>
              <a:gd name="connsiteX0" fmla="*/ 992188 w 1477963"/>
              <a:gd name="connsiteY0" fmla="*/ 96837 h 974725"/>
              <a:gd name="connsiteX1" fmla="*/ 603250 w 1477963"/>
              <a:gd name="connsiteY1" fmla="*/ 487362 h 974725"/>
              <a:gd name="connsiteX2" fmla="*/ 992188 w 1477963"/>
              <a:gd name="connsiteY2" fmla="*/ 877887 h 974725"/>
              <a:gd name="connsiteX3" fmla="*/ 1381126 w 1477963"/>
              <a:gd name="connsiteY3" fmla="*/ 487362 h 974725"/>
              <a:gd name="connsiteX4" fmla="*/ 992188 w 1477963"/>
              <a:gd name="connsiteY4" fmla="*/ 96837 h 974725"/>
              <a:gd name="connsiteX5" fmla="*/ 486943 w 1477963"/>
              <a:gd name="connsiteY5" fmla="*/ 96837 h 974725"/>
              <a:gd name="connsiteX6" fmla="*/ 96837 w 1477963"/>
              <a:gd name="connsiteY6" fmla="*/ 488244 h 974725"/>
              <a:gd name="connsiteX7" fmla="*/ 486943 w 1477963"/>
              <a:gd name="connsiteY7" fmla="*/ 877887 h 974725"/>
              <a:gd name="connsiteX8" fmla="*/ 655637 w 1477963"/>
              <a:gd name="connsiteY8" fmla="*/ 839099 h 974725"/>
              <a:gd name="connsiteX9" fmla="*/ 504515 w 1477963"/>
              <a:gd name="connsiteY9" fmla="*/ 488244 h 974725"/>
              <a:gd name="connsiteX10" fmla="*/ 655637 w 1477963"/>
              <a:gd name="connsiteY10" fmla="*/ 135625 h 974725"/>
              <a:gd name="connsiteX11" fmla="*/ 486943 w 1477963"/>
              <a:gd name="connsiteY11" fmla="*/ 96837 h 974725"/>
              <a:gd name="connsiteX12" fmla="*/ 486796 w 1477963"/>
              <a:gd name="connsiteY12" fmla="*/ 0 h 974725"/>
              <a:gd name="connsiteX13" fmla="*/ 739860 w 1477963"/>
              <a:gd name="connsiteY13" fmla="*/ 70505 h 974725"/>
              <a:gd name="connsiteX14" fmla="*/ 991167 w 1477963"/>
              <a:gd name="connsiteY14" fmla="*/ 0 h 974725"/>
              <a:gd name="connsiteX15" fmla="*/ 1477963 w 1477963"/>
              <a:gd name="connsiteY15" fmla="*/ 488244 h 974725"/>
              <a:gd name="connsiteX16" fmla="*/ 991167 w 1477963"/>
              <a:gd name="connsiteY16" fmla="*/ 974725 h 974725"/>
              <a:gd name="connsiteX17" fmla="*/ 739860 w 1477963"/>
              <a:gd name="connsiteY17" fmla="*/ 904221 h 974725"/>
              <a:gd name="connsiteX18" fmla="*/ 486796 w 1477963"/>
              <a:gd name="connsiteY18" fmla="*/ 974725 h 974725"/>
              <a:gd name="connsiteX19" fmla="*/ 0 w 1477963"/>
              <a:gd name="connsiteY19" fmla="*/ 488244 h 974725"/>
              <a:gd name="connsiteX20" fmla="*/ 486796 w 1477963"/>
              <a:gd name="connsiteY20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7963" h="974725">
                <a:moveTo>
                  <a:pt x="992188" y="96837"/>
                </a:moveTo>
                <a:cubicBezTo>
                  <a:pt x="777383" y="96837"/>
                  <a:pt x="603250" y="271681"/>
                  <a:pt x="603250" y="487362"/>
                </a:cubicBezTo>
                <a:cubicBezTo>
                  <a:pt x="603250" y="703043"/>
                  <a:pt x="777383" y="877887"/>
                  <a:pt x="992188" y="877887"/>
                </a:cubicBezTo>
                <a:cubicBezTo>
                  <a:pt x="1206993" y="877887"/>
                  <a:pt x="1381126" y="703043"/>
                  <a:pt x="1381126" y="487362"/>
                </a:cubicBezTo>
                <a:cubicBezTo>
                  <a:pt x="1381126" y="271681"/>
                  <a:pt x="1206993" y="96837"/>
                  <a:pt x="992188" y="96837"/>
                </a:cubicBezTo>
                <a:close/>
                <a:moveTo>
                  <a:pt x="486943" y="96837"/>
                </a:moveTo>
                <a:cubicBezTo>
                  <a:pt x="270803" y="96837"/>
                  <a:pt x="96837" y="271383"/>
                  <a:pt x="96837" y="488244"/>
                </a:cubicBezTo>
                <a:cubicBezTo>
                  <a:pt x="96837" y="703341"/>
                  <a:pt x="270803" y="877887"/>
                  <a:pt x="486943" y="877887"/>
                </a:cubicBezTo>
                <a:cubicBezTo>
                  <a:pt x="546689" y="877887"/>
                  <a:pt x="604677" y="863782"/>
                  <a:pt x="655637" y="839099"/>
                </a:cubicBezTo>
                <a:cubicBezTo>
                  <a:pt x="562504" y="750944"/>
                  <a:pt x="504515" y="625765"/>
                  <a:pt x="504515" y="488244"/>
                </a:cubicBezTo>
                <a:cubicBezTo>
                  <a:pt x="504515" y="348959"/>
                  <a:pt x="562504" y="223780"/>
                  <a:pt x="655637" y="135625"/>
                </a:cubicBezTo>
                <a:cubicBezTo>
                  <a:pt x="604677" y="110942"/>
                  <a:pt x="546689" y="96837"/>
                  <a:pt x="486943" y="96837"/>
                </a:cubicBezTo>
                <a:close/>
                <a:moveTo>
                  <a:pt x="486796" y="0"/>
                </a:moveTo>
                <a:cubicBezTo>
                  <a:pt x="579938" y="0"/>
                  <a:pt x="666050" y="26439"/>
                  <a:pt x="739860" y="70505"/>
                </a:cubicBezTo>
                <a:cubicBezTo>
                  <a:pt x="813671" y="26439"/>
                  <a:pt x="899782" y="0"/>
                  <a:pt x="991167" y="0"/>
                </a:cubicBezTo>
                <a:cubicBezTo>
                  <a:pt x="1260047" y="0"/>
                  <a:pt x="1477963" y="218564"/>
                  <a:pt x="1477963" y="488244"/>
                </a:cubicBezTo>
                <a:cubicBezTo>
                  <a:pt x="1477963" y="757924"/>
                  <a:pt x="1260047" y="974725"/>
                  <a:pt x="991167" y="974725"/>
                </a:cubicBezTo>
                <a:cubicBezTo>
                  <a:pt x="899782" y="974725"/>
                  <a:pt x="813671" y="950049"/>
                  <a:pt x="739860" y="904221"/>
                </a:cubicBezTo>
                <a:cubicBezTo>
                  <a:pt x="666050" y="950049"/>
                  <a:pt x="579938" y="974725"/>
                  <a:pt x="486796" y="974725"/>
                </a:cubicBezTo>
                <a:cubicBezTo>
                  <a:pt x="217916" y="974725"/>
                  <a:pt x="0" y="757924"/>
                  <a:pt x="0" y="488244"/>
                </a:cubicBezTo>
                <a:cubicBezTo>
                  <a:pt x="0" y="218564"/>
                  <a:pt x="217916" y="0"/>
                  <a:pt x="4867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6350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1800" dirty="0"/>
          </a:p>
        </p:txBody>
      </p:sp>
      <p:sp>
        <p:nvSpPr>
          <p:cNvPr id="45" name="Espace réservé du texte 102">
            <a:extLst>
              <a:ext uri="{FF2B5EF4-FFF2-40B4-BE49-F238E27FC236}">
                <a16:creationId xmlns:a16="http://schemas.microsoft.com/office/drawing/2014/main" id="{7140F4EB-0A9F-4D50-BFC8-7FBB29A29036}"/>
              </a:ext>
            </a:extLst>
          </p:cNvPr>
          <p:cNvSpPr txBox="1">
            <a:spLocks/>
          </p:cNvSpPr>
          <p:nvPr/>
        </p:nvSpPr>
        <p:spPr>
          <a:xfrm>
            <a:off x="2571362" y="1863092"/>
            <a:ext cx="1417319" cy="1417319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338138" indent="-1728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Franklin Gothic Book" panose="020B0503020102020204" pitchFamily="34" charset="0"/>
              <a:buChar char="−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3655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000"/>
              <a:t> </a:t>
            </a:r>
            <a:endParaRPr lang="fr-FR" sz="6000" dirty="0"/>
          </a:p>
        </p:txBody>
      </p:sp>
      <p:sp>
        <p:nvSpPr>
          <p:cNvPr id="48" name="Titre 7">
            <a:extLst>
              <a:ext uri="{FF2B5EF4-FFF2-40B4-BE49-F238E27FC236}">
                <a16:creationId xmlns:a16="http://schemas.microsoft.com/office/drawing/2014/main" id="{8CD84411-C65D-4169-BC20-64E447601AB1}"/>
              </a:ext>
            </a:extLst>
          </p:cNvPr>
          <p:cNvSpPr txBox="1">
            <a:spLocks/>
          </p:cNvSpPr>
          <p:nvPr/>
        </p:nvSpPr>
        <p:spPr>
          <a:xfrm>
            <a:off x="2864314" y="2433251"/>
            <a:ext cx="857799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spc="38" dirty="0"/>
              <a:t>Agenda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32706E5-3E5E-44BC-8CD7-769C4504F36B}"/>
              </a:ext>
            </a:extLst>
          </p:cNvPr>
          <p:cNvGrpSpPr/>
          <p:nvPr userDrawn="1"/>
        </p:nvGrpSpPr>
        <p:grpSpPr>
          <a:xfrm>
            <a:off x="364926" y="4873879"/>
            <a:ext cx="952500" cy="86467"/>
            <a:chOff x="8377671" y="485679"/>
            <a:chExt cx="3093604" cy="280834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7483FE80-086E-4315-A408-442CB6B23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671" y="485679"/>
              <a:ext cx="375117" cy="247392"/>
            </a:xfrm>
            <a:custGeom>
              <a:avLst/>
              <a:gdLst>
                <a:gd name="connsiteX0" fmla="*/ 992188 w 1477963"/>
                <a:gd name="connsiteY0" fmla="*/ 96837 h 974725"/>
                <a:gd name="connsiteX1" fmla="*/ 603250 w 1477963"/>
                <a:gd name="connsiteY1" fmla="*/ 487362 h 974725"/>
                <a:gd name="connsiteX2" fmla="*/ 992188 w 1477963"/>
                <a:gd name="connsiteY2" fmla="*/ 877887 h 974725"/>
                <a:gd name="connsiteX3" fmla="*/ 1381126 w 1477963"/>
                <a:gd name="connsiteY3" fmla="*/ 487362 h 974725"/>
                <a:gd name="connsiteX4" fmla="*/ 992188 w 1477963"/>
                <a:gd name="connsiteY4" fmla="*/ 96837 h 974725"/>
                <a:gd name="connsiteX5" fmla="*/ 486943 w 1477963"/>
                <a:gd name="connsiteY5" fmla="*/ 96837 h 974725"/>
                <a:gd name="connsiteX6" fmla="*/ 96837 w 1477963"/>
                <a:gd name="connsiteY6" fmla="*/ 488244 h 974725"/>
                <a:gd name="connsiteX7" fmla="*/ 486943 w 1477963"/>
                <a:gd name="connsiteY7" fmla="*/ 877887 h 974725"/>
                <a:gd name="connsiteX8" fmla="*/ 655637 w 1477963"/>
                <a:gd name="connsiteY8" fmla="*/ 839099 h 974725"/>
                <a:gd name="connsiteX9" fmla="*/ 504515 w 1477963"/>
                <a:gd name="connsiteY9" fmla="*/ 488244 h 974725"/>
                <a:gd name="connsiteX10" fmla="*/ 655637 w 1477963"/>
                <a:gd name="connsiteY10" fmla="*/ 135625 h 974725"/>
                <a:gd name="connsiteX11" fmla="*/ 486943 w 1477963"/>
                <a:gd name="connsiteY11" fmla="*/ 96837 h 974725"/>
                <a:gd name="connsiteX12" fmla="*/ 486796 w 1477963"/>
                <a:gd name="connsiteY12" fmla="*/ 0 h 974725"/>
                <a:gd name="connsiteX13" fmla="*/ 739860 w 1477963"/>
                <a:gd name="connsiteY13" fmla="*/ 70505 h 974725"/>
                <a:gd name="connsiteX14" fmla="*/ 991167 w 1477963"/>
                <a:gd name="connsiteY14" fmla="*/ 0 h 974725"/>
                <a:gd name="connsiteX15" fmla="*/ 1477963 w 1477963"/>
                <a:gd name="connsiteY15" fmla="*/ 488244 h 974725"/>
                <a:gd name="connsiteX16" fmla="*/ 991167 w 1477963"/>
                <a:gd name="connsiteY16" fmla="*/ 974725 h 974725"/>
                <a:gd name="connsiteX17" fmla="*/ 739860 w 1477963"/>
                <a:gd name="connsiteY17" fmla="*/ 904221 h 974725"/>
                <a:gd name="connsiteX18" fmla="*/ 486796 w 1477963"/>
                <a:gd name="connsiteY18" fmla="*/ 974725 h 974725"/>
                <a:gd name="connsiteX19" fmla="*/ 0 w 1477963"/>
                <a:gd name="connsiteY19" fmla="*/ 488244 h 974725"/>
                <a:gd name="connsiteX20" fmla="*/ 486796 w 1477963"/>
                <a:gd name="connsiteY20" fmla="*/ 0 h 9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7963" h="974725">
                  <a:moveTo>
                    <a:pt x="992188" y="96837"/>
                  </a:moveTo>
                  <a:cubicBezTo>
                    <a:pt x="777383" y="96837"/>
                    <a:pt x="603250" y="271681"/>
                    <a:pt x="603250" y="487362"/>
                  </a:cubicBezTo>
                  <a:cubicBezTo>
                    <a:pt x="603250" y="703043"/>
                    <a:pt x="777383" y="877887"/>
                    <a:pt x="992188" y="877887"/>
                  </a:cubicBezTo>
                  <a:cubicBezTo>
                    <a:pt x="1206993" y="877887"/>
                    <a:pt x="1381126" y="703043"/>
                    <a:pt x="1381126" y="487362"/>
                  </a:cubicBezTo>
                  <a:cubicBezTo>
                    <a:pt x="1381126" y="271681"/>
                    <a:pt x="1206993" y="96837"/>
                    <a:pt x="992188" y="96837"/>
                  </a:cubicBezTo>
                  <a:close/>
                  <a:moveTo>
                    <a:pt x="486943" y="96837"/>
                  </a:moveTo>
                  <a:cubicBezTo>
                    <a:pt x="270803" y="96837"/>
                    <a:pt x="96837" y="271383"/>
                    <a:pt x="96837" y="488244"/>
                  </a:cubicBezTo>
                  <a:cubicBezTo>
                    <a:pt x="96837" y="703341"/>
                    <a:pt x="270803" y="877887"/>
                    <a:pt x="486943" y="877887"/>
                  </a:cubicBezTo>
                  <a:cubicBezTo>
                    <a:pt x="546689" y="877887"/>
                    <a:pt x="604677" y="863782"/>
                    <a:pt x="655637" y="839099"/>
                  </a:cubicBezTo>
                  <a:cubicBezTo>
                    <a:pt x="562504" y="750944"/>
                    <a:pt x="504515" y="625765"/>
                    <a:pt x="504515" y="488244"/>
                  </a:cubicBezTo>
                  <a:cubicBezTo>
                    <a:pt x="504515" y="348959"/>
                    <a:pt x="562504" y="223780"/>
                    <a:pt x="655637" y="135625"/>
                  </a:cubicBezTo>
                  <a:cubicBezTo>
                    <a:pt x="604677" y="110942"/>
                    <a:pt x="546689" y="96837"/>
                    <a:pt x="486943" y="96837"/>
                  </a:cubicBezTo>
                  <a:close/>
                  <a:moveTo>
                    <a:pt x="486796" y="0"/>
                  </a:moveTo>
                  <a:cubicBezTo>
                    <a:pt x="579938" y="0"/>
                    <a:pt x="666050" y="26439"/>
                    <a:pt x="739860" y="70505"/>
                  </a:cubicBezTo>
                  <a:cubicBezTo>
                    <a:pt x="813671" y="26439"/>
                    <a:pt x="899782" y="0"/>
                    <a:pt x="991167" y="0"/>
                  </a:cubicBezTo>
                  <a:cubicBezTo>
                    <a:pt x="1260047" y="0"/>
                    <a:pt x="1477963" y="218564"/>
                    <a:pt x="1477963" y="488244"/>
                  </a:cubicBezTo>
                  <a:cubicBezTo>
                    <a:pt x="1477963" y="757924"/>
                    <a:pt x="1260047" y="974725"/>
                    <a:pt x="991167" y="974725"/>
                  </a:cubicBezTo>
                  <a:cubicBezTo>
                    <a:pt x="899782" y="974725"/>
                    <a:pt x="813671" y="950049"/>
                    <a:pt x="739860" y="904221"/>
                  </a:cubicBezTo>
                  <a:cubicBezTo>
                    <a:pt x="666050" y="950049"/>
                    <a:pt x="579938" y="974725"/>
                    <a:pt x="486796" y="974725"/>
                  </a:cubicBezTo>
                  <a:cubicBezTo>
                    <a:pt x="217916" y="974725"/>
                    <a:pt x="0" y="757924"/>
                    <a:pt x="0" y="488244"/>
                  </a:cubicBezTo>
                  <a:cubicBezTo>
                    <a:pt x="0" y="218564"/>
                    <a:pt x="217916" y="0"/>
                    <a:pt x="486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98C88D1-D4B2-4E80-829D-B83CC438A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712" y="500990"/>
              <a:ext cx="181313" cy="265523"/>
            </a:xfrm>
            <a:custGeom>
              <a:avLst/>
              <a:gdLst>
                <a:gd name="connsiteX0" fmla="*/ 361653 w 714375"/>
                <a:gd name="connsiteY0" fmla="*/ 107950 h 1046162"/>
                <a:gd name="connsiteX1" fmla="*/ 146050 w 714375"/>
                <a:gd name="connsiteY1" fmla="*/ 443621 h 1046162"/>
                <a:gd name="connsiteX2" fmla="*/ 358147 w 714375"/>
                <a:gd name="connsiteY2" fmla="*/ 781050 h 1046162"/>
                <a:gd name="connsiteX3" fmla="*/ 566738 w 714375"/>
                <a:gd name="connsiteY3" fmla="*/ 438349 h 1046162"/>
                <a:gd name="connsiteX4" fmla="*/ 361653 w 714375"/>
                <a:gd name="connsiteY4" fmla="*/ 107950 h 1046162"/>
                <a:gd name="connsiteX5" fmla="*/ 368597 w 714375"/>
                <a:gd name="connsiteY5" fmla="*/ 0 h 1046162"/>
                <a:gd name="connsiteX6" fmla="*/ 714375 w 714375"/>
                <a:gd name="connsiteY6" fmla="*/ 442065 h 1046162"/>
                <a:gd name="connsiteX7" fmla="*/ 449337 w 714375"/>
                <a:gd name="connsiteY7" fmla="*/ 854190 h 1046162"/>
                <a:gd name="connsiteX8" fmla="*/ 591510 w 714375"/>
                <a:gd name="connsiteY8" fmla="*/ 894698 h 1046162"/>
                <a:gd name="connsiteX9" fmla="*/ 700333 w 714375"/>
                <a:gd name="connsiteY9" fmla="*/ 921116 h 1046162"/>
                <a:gd name="connsiteX10" fmla="*/ 654698 w 714375"/>
                <a:gd name="connsiteY10" fmla="*/ 1046162 h 1046162"/>
                <a:gd name="connsiteX11" fmla="*/ 528322 w 714375"/>
                <a:gd name="connsiteY11" fmla="*/ 993326 h 1046162"/>
                <a:gd name="connsiteX12" fmla="*/ 310674 w 714375"/>
                <a:gd name="connsiteY12" fmla="*/ 910549 h 1046162"/>
                <a:gd name="connsiteX13" fmla="*/ 93027 w 714375"/>
                <a:gd name="connsiteY13" fmla="*/ 774935 h 1046162"/>
                <a:gd name="connsiteX14" fmla="*/ 0 w 714375"/>
                <a:gd name="connsiteY14" fmla="*/ 450871 h 1046162"/>
                <a:gd name="connsiteX15" fmla="*/ 368597 w 714375"/>
                <a:gd name="connsiteY1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75" h="1046162">
                  <a:moveTo>
                    <a:pt x="361653" y="107950"/>
                  </a:moveTo>
                  <a:cubicBezTo>
                    <a:pt x="230188" y="107950"/>
                    <a:pt x="146050" y="238001"/>
                    <a:pt x="146050" y="443621"/>
                  </a:cubicBezTo>
                  <a:cubicBezTo>
                    <a:pt x="146050" y="659787"/>
                    <a:pt x="223176" y="781050"/>
                    <a:pt x="358147" y="781050"/>
                  </a:cubicBezTo>
                  <a:cubicBezTo>
                    <a:pt x="484353" y="781050"/>
                    <a:pt x="566738" y="643970"/>
                    <a:pt x="566738" y="438349"/>
                  </a:cubicBezTo>
                  <a:cubicBezTo>
                    <a:pt x="566738" y="229213"/>
                    <a:pt x="491365" y="107950"/>
                    <a:pt x="361653" y="107950"/>
                  </a:cubicBezTo>
                  <a:close/>
                  <a:moveTo>
                    <a:pt x="368597" y="0"/>
                  </a:moveTo>
                  <a:cubicBezTo>
                    <a:pt x="586244" y="0"/>
                    <a:pt x="714375" y="162032"/>
                    <a:pt x="714375" y="442065"/>
                  </a:cubicBezTo>
                  <a:cubicBezTo>
                    <a:pt x="714375" y="651650"/>
                    <a:pt x="607307" y="815443"/>
                    <a:pt x="449337" y="854190"/>
                  </a:cubicBezTo>
                  <a:cubicBezTo>
                    <a:pt x="591510" y="894698"/>
                    <a:pt x="591510" y="894698"/>
                    <a:pt x="591510" y="894698"/>
                  </a:cubicBezTo>
                  <a:cubicBezTo>
                    <a:pt x="658208" y="914071"/>
                    <a:pt x="674005" y="917593"/>
                    <a:pt x="700333" y="921116"/>
                  </a:cubicBezTo>
                  <a:lnTo>
                    <a:pt x="654698" y="1046162"/>
                  </a:lnTo>
                  <a:cubicBezTo>
                    <a:pt x="633635" y="1033834"/>
                    <a:pt x="626614" y="1032072"/>
                    <a:pt x="528322" y="993326"/>
                  </a:cubicBezTo>
                  <a:cubicBezTo>
                    <a:pt x="310674" y="910549"/>
                    <a:pt x="310674" y="910549"/>
                    <a:pt x="310674" y="910549"/>
                  </a:cubicBezTo>
                  <a:cubicBezTo>
                    <a:pt x="203606" y="868279"/>
                    <a:pt x="136907" y="827771"/>
                    <a:pt x="93027" y="774935"/>
                  </a:cubicBezTo>
                  <a:cubicBezTo>
                    <a:pt x="35105" y="704486"/>
                    <a:pt x="0" y="582962"/>
                    <a:pt x="0" y="450871"/>
                  </a:cubicBezTo>
                  <a:cubicBezTo>
                    <a:pt x="0" y="183166"/>
                    <a:pt x="149194" y="0"/>
                    <a:pt x="368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DB1ABDE3-D216-481C-AECB-5FC25659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3761" y="506631"/>
              <a:ext cx="168017" cy="222411"/>
            </a:xfrm>
            <a:custGeom>
              <a:avLst/>
              <a:gdLst>
                <a:gd name="T0" fmla="*/ 89 w 377"/>
                <a:gd name="T1" fmla="*/ 0 h 497"/>
                <a:gd name="T2" fmla="*/ 85 w 377"/>
                <a:gd name="T3" fmla="*/ 74 h 497"/>
                <a:gd name="T4" fmla="*/ 85 w 377"/>
                <a:gd name="T5" fmla="*/ 303 h 497"/>
                <a:gd name="T6" fmla="*/ 110 w 377"/>
                <a:gd name="T7" fmla="*/ 407 h 497"/>
                <a:gd name="T8" fmla="*/ 184 w 377"/>
                <a:gd name="T9" fmla="*/ 439 h 497"/>
                <a:gd name="T10" fmla="*/ 272 w 377"/>
                <a:gd name="T11" fmla="*/ 398 h 497"/>
                <a:gd name="T12" fmla="*/ 296 w 377"/>
                <a:gd name="T13" fmla="*/ 291 h 497"/>
                <a:gd name="T14" fmla="*/ 296 w 377"/>
                <a:gd name="T15" fmla="*/ 74 h 497"/>
                <a:gd name="T16" fmla="*/ 292 w 377"/>
                <a:gd name="T17" fmla="*/ 0 h 497"/>
                <a:gd name="T18" fmla="*/ 377 w 377"/>
                <a:gd name="T19" fmla="*/ 0 h 497"/>
                <a:gd name="T20" fmla="*/ 373 w 377"/>
                <a:gd name="T21" fmla="*/ 75 h 497"/>
                <a:gd name="T22" fmla="*/ 373 w 377"/>
                <a:gd name="T23" fmla="*/ 292 h 497"/>
                <a:gd name="T24" fmla="*/ 325 w 377"/>
                <a:gd name="T25" fmla="*/ 444 h 497"/>
                <a:gd name="T26" fmla="*/ 180 w 377"/>
                <a:gd name="T27" fmla="*/ 497 h 497"/>
                <a:gd name="T28" fmla="*/ 45 w 377"/>
                <a:gd name="T29" fmla="*/ 450 h 497"/>
                <a:gd name="T30" fmla="*/ 4 w 377"/>
                <a:gd name="T31" fmla="*/ 308 h 497"/>
                <a:gd name="T32" fmla="*/ 4 w 377"/>
                <a:gd name="T33" fmla="*/ 74 h 497"/>
                <a:gd name="T34" fmla="*/ 0 w 377"/>
                <a:gd name="T35" fmla="*/ 0 h 497"/>
                <a:gd name="T36" fmla="*/ 89 w 377"/>
                <a:gd name="T3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" h="497">
                  <a:moveTo>
                    <a:pt x="89" y="0"/>
                  </a:moveTo>
                  <a:cubicBezTo>
                    <a:pt x="86" y="16"/>
                    <a:pt x="85" y="44"/>
                    <a:pt x="85" y="74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5" y="356"/>
                    <a:pt x="92" y="386"/>
                    <a:pt x="110" y="407"/>
                  </a:cubicBezTo>
                  <a:cubicBezTo>
                    <a:pt x="126" y="426"/>
                    <a:pt x="155" y="439"/>
                    <a:pt x="184" y="439"/>
                  </a:cubicBezTo>
                  <a:cubicBezTo>
                    <a:pt x="221" y="439"/>
                    <a:pt x="253" y="424"/>
                    <a:pt x="272" y="398"/>
                  </a:cubicBezTo>
                  <a:cubicBezTo>
                    <a:pt x="290" y="373"/>
                    <a:pt x="296" y="346"/>
                    <a:pt x="296" y="291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44"/>
                    <a:pt x="295" y="16"/>
                    <a:pt x="292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5" y="19"/>
                    <a:pt x="373" y="46"/>
                    <a:pt x="373" y="75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369"/>
                    <a:pt x="361" y="408"/>
                    <a:pt x="325" y="444"/>
                  </a:cubicBezTo>
                  <a:cubicBezTo>
                    <a:pt x="289" y="480"/>
                    <a:pt x="241" y="497"/>
                    <a:pt x="180" y="497"/>
                  </a:cubicBezTo>
                  <a:cubicBezTo>
                    <a:pt x="123" y="497"/>
                    <a:pt x="75" y="480"/>
                    <a:pt x="45" y="450"/>
                  </a:cubicBezTo>
                  <a:cubicBezTo>
                    <a:pt x="14" y="419"/>
                    <a:pt x="4" y="384"/>
                    <a:pt x="4" y="308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2" y="20"/>
                    <a:pt x="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ADBF7D5B-2512-4DB3-8D22-7B1D2F6D6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323" y="506631"/>
              <a:ext cx="203876" cy="217978"/>
            </a:xfrm>
            <a:custGeom>
              <a:avLst/>
              <a:gdLst>
                <a:gd name="connsiteX0" fmla="*/ 402678 w 803275"/>
                <a:gd name="connsiteY0" fmla="*/ 146050 h 858837"/>
                <a:gd name="connsiteX1" fmla="*/ 273050 w 803275"/>
                <a:gd name="connsiteY1" fmla="*/ 517525 h 858837"/>
                <a:gd name="connsiteX2" fmla="*/ 325602 w 803275"/>
                <a:gd name="connsiteY2" fmla="*/ 514004 h 858837"/>
                <a:gd name="connsiteX3" fmla="*/ 399174 w 803275"/>
                <a:gd name="connsiteY3" fmla="*/ 512243 h 858837"/>
                <a:gd name="connsiteX4" fmla="*/ 456981 w 803275"/>
                <a:gd name="connsiteY4" fmla="*/ 514004 h 858837"/>
                <a:gd name="connsiteX5" fmla="*/ 527050 w 803275"/>
                <a:gd name="connsiteY5" fmla="*/ 517525 h 858837"/>
                <a:gd name="connsiteX6" fmla="*/ 333966 w 803275"/>
                <a:gd name="connsiteY6" fmla="*/ 0 h 858837"/>
                <a:gd name="connsiteX7" fmla="*/ 471067 w 803275"/>
                <a:gd name="connsiteY7" fmla="*/ 0 h 858837"/>
                <a:gd name="connsiteX8" fmla="*/ 727694 w 803275"/>
                <a:gd name="connsiteY8" fmla="*/ 686012 h 858837"/>
                <a:gd name="connsiteX9" fmla="*/ 803275 w 803275"/>
                <a:gd name="connsiteY9" fmla="*/ 858837 h 858837"/>
                <a:gd name="connsiteX10" fmla="*/ 629262 w 803275"/>
                <a:gd name="connsiteY10" fmla="*/ 858837 h 858837"/>
                <a:gd name="connsiteX11" fmla="*/ 620473 w 803275"/>
                <a:gd name="connsiteY11" fmla="*/ 812985 h 858837"/>
                <a:gd name="connsiteX12" fmla="*/ 616958 w 803275"/>
                <a:gd name="connsiteY12" fmla="*/ 798877 h 858837"/>
                <a:gd name="connsiteX13" fmla="*/ 597623 w 803275"/>
                <a:gd name="connsiteY13" fmla="*/ 735390 h 858837"/>
                <a:gd name="connsiteX14" fmla="*/ 560711 w 803275"/>
                <a:gd name="connsiteY14" fmla="*/ 624288 h 858837"/>
                <a:gd name="connsiteX15" fmla="*/ 555438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3111 w 803275"/>
                <a:gd name="connsiteY18" fmla="*/ 624288 h 858837"/>
                <a:gd name="connsiteX19" fmla="*/ 237292 w 803275"/>
                <a:gd name="connsiteY19" fmla="*/ 624288 h 858837"/>
                <a:gd name="connsiteX20" fmla="*/ 193349 w 803275"/>
                <a:gd name="connsiteY20" fmla="*/ 745971 h 858837"/>
                <a:gd name="connsiteX21" fmla="*/ 161710 w 803275"/>
                <a:gd name="connsiteY21" fmla="*/ 858837 h 858837"/>
                <a:gd name="connsiteX22" fmla="*/ 0 w 803275"/>
                <a:gd name="connsiteY22" fmla="*/ 858837 h 858837"/>
                <a:gd name="connsiteX23" fmla="*/ 72066 w 803275"/>
                <a:gd name="connsiteY23" fmla="*/ 701883 h 858837"/>
                <a:gd name="connsiteX24" fmla="*/ 281234 w 803275"/>
                <a:gd name="connsiteY24" fmla="*/ 160481 h 858837"/>
                <a:gd name="connsiteX25" fmla="*/ 333966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678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19" y="515765"/>
                    <a:pt x="292319" y="515765"/>
                    <a:pt x="325602" y="514004"/>
                  </a:cubicBezTo>
                  <a:cubicBezTo>
                    <a:pt x="360636" y="514004"/>
                    <a:pt x="390416" y="512243"/>
                    <a:pt x="399174" y="512243"/>
                  </a:cubicBezTo>
                  <a:cubicBezTo>
                    <a:pt x="402678" y="512243"/>
                    <a:pt x="427202" y="512243"/>
                    <a:pt x="456981" y="514004"/>
                  </a:cubicBezTo>
                  <a:cubicBezTo>
                    <a:pt x="500774" y="515765"/>
                    <a:pt x="509533" y="515765"/>
                    <a:pt x="527050" y="517525"/>
                  </a:cubicBezTo>
                  <a:close/>
                  <a:moveTo>
                    <a:pt x="333966" y="0"/>
                  </a:moveTo>
                  <a:lnTo>
                    <a:pt x="471067" y="0"/>
                  </a:lnTo>
                  <a:cubicBezTo>
                    <a:pt x="727694" y="686012"/>
                    <a:pt x="727694" y="686012"/>
                    <a:pt x="727694" y="686012"/>
                  </a:cubicBezTo>
                  <a:cubicBezTo>
                    <a:pt x="757575" y="765370"/>
                    <a:pt x="769879" y="793587"/>
                    <a:pt x="803275" y="858837"/>
                  </a:cubicBezTo>
                  <a:cubicBezTo>
                    <a:pt x="629262" y="858837"/>
                    <a:pt x="629262" y="858837"/>
                    <a:pt x="629262" y="858837"/>
                  </a:cubicBezTo>
                  <a:cubicBezTo>
                    <a:pt x="627504" y="837675"/>
                    <a:pt x="623988" y="825330"/>
                    <a:pt x="620473" y="812985"/>
                  </a:cubicBezTo>
                  <a:cubicBezTo>
                    <a:pt x="616958" y="798877"/>
                    <a:pt x="616958" y="798877"/>
                    <a:pt x="616958" y="798877"/>
                  </a:cubicBezTo>
                  <a:cubicBezTo>
                    <a:pt x="601138" y="747735"/>
                    <a:pt x="599380" y="740681"/>
                    <a:pt x="597623" y="735390"/>
                  </a:cubicBezTo>
                  <a:cubicBezTo>
                    <a:pt x="560711" y="624288"/>
                    <a:pt x="560711" y="624288"/>
                    <a:pt x="560711" y="624288"/>
                  </a:cubicBezTo>
                  <a:cubicBezTo>
                    <a:pt x="555438" y="624288"/>
                    <a:pt x="555438" y="624288"/>
                    <a:pt x="555438" y="624288"/>
                  </a:cubicBezTo>
                  <a:cubicBezTo>
                    <a:pt x="544891" y="624288"/>
                    <a:pt x="555438" y="624288"/>
                    <a:pt x="523799" y="622525"/>
                  </a:cubicBezTo>
                  <a:cubicBezTo>
                    <a:pt x="451733" y="618998"/>
                    <a:pt x="442944" y="618998"/>
                    <a:pt x="400759" y="618998"/>
                  </a:cubicBezTo>
                  <a:cubicBezTo>
                    <a:pt x="348027" y="618998"/>
                    <a:pt x="360331" y="618998"/>
                    <a:pt x="253111" y="624288"/>
                  </a:cubicBezTo>
                  <a:cubicBezTo>
                    <a:pt x="237292" y="624288"/>
                    <a:pt x="237292" y="624288"/>
                    <a:pt x="237292" y="624288"/>
                  </a:cubicBezTo>
                  <a:cubicBezTo>
                    <a:pt x="193349" y="745971"/>
                    <a:pt x="193349" y="745971"/>
                    <a:pt x="193349" y="745971"/>
                  </a:cubicBezTo>
                  <a:cubicBezTo>
                    <a:pt x="181045" y="781242"/>
                    <a:pt x="170498" y="820040"/>
                    <a:pt x="161710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8" y="779478"/>
                    <a:pt x="72066" y="701883"/>
                  </a:cubicBezTo>
                  <a:cubicBezTo>
                    <a:pt x="281234" y="160481"/>
                    <a:pt x="281234" y="160481"/>
                    <a:pt x="281234" y="160481"/>
                  </a:cubicBezTo>
                  <a:cubicBezTo>
                    <a:pt x="309358" y="84649"/>
                    <a:pt x="321662" y="47615"/>
                    <a:pt x="333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6A9C569B-5B5F-4754-AAEE-96B4F0706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235" y="506631"/>
              <a:ext cx="114429" cy="217978"/>
            </a:xfrm>
            <a:custGeom>
              <a:avLst/>
              <a:gdLst>
                <a:gd name="T0" fmla="*/ 90 w 256"/>
                <a:gd name="T1" fmla="*/ 0 h 487"/>
                <a:gd name="T2" fmla="*/ 86 w 256"/>
                <a:gd name="T3" fmla="*/ 73 h 487"/>
                <a:gd name="T4" fmla="*/ 86 w 256"/>
                <a:gd name="T5" fmla="*/ 426 h 487"/>
                <a:gd name="T6" fmla="*/ 190 w 256"/>
                <a:gd name="T7" fmla="*/ 426 h 487"/>
                <a:gd name="T8" fmla="*/ 256 w 256"/>
                <a:gd name="T9" fmla="*/ 423 h 487"/>
                <a:gd name="T10" fmla="*/ 256 w 256"/>
                <a:gd name="T11" fmla="*/ 487 h 487"/>
                <a:gd name="T12" fmla="*/ 0 w 256"/>
                <a:gd name="T13" fmla="*/ 487 h 487"/>
                <a:gd name="T14" fmla="*/ 5 w 256"/>
                <a:gd name="T15" fmla="*/ 414 h 487"/>
                <a:gd name="T16" fmla="*/ 5 w 256"/>
                <a:gd name="T17" fmla="*/ 73 h 487"/>
                <a:gd name="T18" fmla="*/ 0 w 256"/>
                <a:gd name="T19" fmla="*/ 0 h 487"/>
                <a:gd name="T20" fmla="*/ 90 w 256"/>
                <a:gd name="T2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487">
                  <a:moveTo>
                    <a:pt x="90" y="0"/>
                  </a:moveTo>
                  <a:cubicBezTo>
                    <a:pt x="87" y="16"/>
                    <a:pt x="86" y="44"/>
                    <a:pt x="86" y="73"/>
                  </a:cubicBezTo>
                  <a:cubicBezTo>
                    <a:pt x="86" y="426"/>
                    <a:pt x="86" y="426"/>
                    <a:pt x="86" y="426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227" y="426"/>
                    <a:pt x="245" y="426"/>
                    <a:pt x="256" y="423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5" y="444"/>
                    <a:pt x="5" y="41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DB52900D-ECF1-4D01-AAFA-58F57C61E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714" y="506631"/>
              <a:ext cx="40292" cy="217978"/>
            </a:xfrm>
            <a:custGeom>
              <a:avLst/>
              <a:gdLst>
                <a:gd name="T0" fmla="*/ 90 w 90"/>
                <a:gd name="T1" fmla="*/ 0 h 487"/>
                <a:gd name="T2" fmla="*/ 85 w 90"/>
                <a:gd name="T3" fmla="*/ 74 h 487"/>
                <a:gd name="T4" fmla="*/ 85 w 90"/>
                <a:gd name="T5" fmla="*/ 414 h 487"/>
                <a:gd name="T6" fmla="*/ 90 w 90"/>
                <a:gd name="T7" fmla="*/ 487 h 487"/>
                <a:gd name="T8" fmla="*/ 0 w 90"/>
                <a:gd name="T9" fmla="*/ 487 h 487"/>
                <a:gd name="T10" fmla="*/ 4 w 90"/>
                <a:gd name="T11" fmla="*/ 414 h 487"/>
                <a:gd name="T12" fmla="*/ 4 w 90"/>
                <a:gd name="T13" fmla="*/ 74 h 487"/>
                <a:gd name="T14" fmla="*/ 0 w 90"/>
                <a:gd name="T15" fmla="*/ 0 h 487"/>
                <a:gd name="T16" fmla="*/ 90 w 90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87">
                  <a:moveTo>
                    <a:pt x="90" y="0"/>
                  </a:moveTo>
                  <a:cubicBezTo>
                    <a:pt x="87" y="16"/>
                    <a:pt x="85" y="44"/>
                    <a:pt x="85" y="74"/>
                  </a:cubicBezTo>
                  <a:cubicBezTo>
                    <a:pt x="85" y="414"/>
                    <a:pt x="85" y="414"/>
                    <a:pt x="85" y="414"/>
                  </a:cubicBezTo>
                  <a:cubicBezTo>
                    <a:pt x="85" y="444"/>
                    <a:pt x="87" y="472"/>
                    <a:pt x="90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A0E4AF17-1637-4DB3-9606-BFDAF77D5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052" y="506631"/>
              <a:ext cx="163182" cy="217978"/>
            </a:xfrm>
            <a:custGeom>
              <a:avLst/>
              <a:gdLst>
                <a:gd name="T0" fmla="*/ 96 w 366"/>
                <a:gd name="T1" fmla="*/ 0 h 487"/>
                <a:gd name="T2" fmla="*/ 294 w 366"/>
                <a:gd name="T3" fmla="*/ 381 h 487"/>
                <a:gd name="T4" fmla="*/ 294 w 366"/>
                <a:gd name="T5" fmla="*/ 74 h 487"/>
                <a:gd name="T6" fmla="*/ 288 w 366"/>
                <a:gd name="T7" fmla="*/ 0 h 487"/>
                <a:gd name="T8" fmla="*/ 366 w 366"/>
                <a:gd name="T9" fmla="*/ 0 h 487"/>
                <a:gd name="T10" fmla="*/ 361 w 366"/>
                <a:gd name="T11" fmla="*/ 74 h 487"/>
                <a:gd name="T12" fmla="*/ 361 w 366"/>
                <a:gd name="T13" fmla="*/ 487 h 487"/>
                <a:gd name="T14" fmla="*/ 274 w 366"/>
                <a:gd name="T15" fmla="*/ 487 h 487"/>
                <a:gd name="T16" fmla="*/ 72 w 366"/>
                <a:gd name="T17" fmla="*/ 100 h 487"/>
                <a:gd name="T18" fmla="*/ 72 w 366"/>
                <a:gd name="T19" fmla="*/ 414 h 487"/>
                <a:gd name="T20" fmla="*/ 77 w 366"/>
                <a:gd name="T21" fmla="*/ 487 h 487"/>
                <a:gd name="T22" fmla="*/ 0 w 366"/>
                <a:gd name="T23" fmla="*/ 487 h 487"/>
                <a:gd name="T24" fmla="*/ 4 w 366"/>
                <a:gd name="T25" fmla="*/ 414 h 487"/>
                <a:gd name="T26" fmla="*/ 4 w 366"/>
                <a:gd name="T27" fmla="*/ 74 h 487"/>
                <a:gd name="T28" fmla="*/ 0 w 366"/>
                <a:gd name="T29" fmla="*/ 0 h 487"/>
                <a:gd name="T30" fmla="*/ 96 w 366"/>
                <a:gd name="T3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487">
                  <a:moveTo>
                    <a:pt x="96" y="0"/>
                  </a:moveTo>
                  <a:cubicBezTo>
                    <a:pt x="294" y="381"/>
                    <a:pt x="294" y="381"/>
                    <a:pt x="294" y="381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4" y="48"/>
                    <a:pt x="292" y="23"/>
                    <a:pt x="288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3" y="16"/>
                    <a:pt x="361" y="43"/>
                    <a:pt x="361" y="74"/>
                  </a:cubicBezTo>
                  <a:cubicBezTo>
                    <a:pt x="361" y="487"/>
                    <a:pt x="361" y="487"/>
                    <a:pt x="361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414"/>
                    <a:pt x="72" y="414"/>
                    <a:pt x="72" y="414"/>
                  </a:cubicBezTo>
                  <a:cubicBezTo>
                    <a:pt x="72" y="439"/>
                    <a:pt x="73" y="464"/>
                    <a:pt x="77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322F4476-3FD9-411F-B93C-08ED9A8C8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464" y="506631"/>
              <a:ext cx="158347" cy="217978"/>
            </a:xfrm>
            <a:custGeom>
              <a:avLst/>
              <a:gdLst>
                <a:gd name="T0" fmla="*/ 63 w 355"/>
                <a:gd name="T1" fmla="*/ 59 h 487"/>
                <a:gd name="T2" fmla="*/ 0 w 355"/>
                <a:gd name="T3" fmla="*/ 61 h 487"/>
                <a:gd name="T4" fmla="*/ 0 w 355"/>
                <a:gd name="T5" fmla="*/ 0 h 487"/>
                <a:gd name="T6" fmla="*/ 355 w 355"/>
                <a:gd name="T7" fmla="*/ 0 h 487"/>
                <a:gd name="T8" fmla="*/ 355 w 355"/>
                <a:gd name="T9" fmla="*/ 61 h 487"/>
                <a:gd name="T10" fmla="*/ 291 w 355"/>
                <a:gd name="T11" fmla="*/ 59 h 487"/>
                <a:gd name="T12" fmla="*/ 218 w 355"/>
                <a:gd name="T13" fmla="*/ 59 h 487"/>
                <a:gd name="T14" fmla="*/ 218 w 355"/>
                <a:gd name="T15" fmla="*/ 414 h 487"/>
                <a:gd name="T16" fmla="*/ 222 w 355"/>
                <a:gd name="T17" fmla="*/ 487 h 487"/>
                <a:gd name="T18" fmla="*/ 132 w 355"/>
                <a:gd name="T19" fmla="*/ 487 h 487"/>
                <a:gd name="T20" fmla="*/ 137 w 355"/>
                <a:gd name="T21" fmla="*/ 414 h 487"/>
                <a:gd name="T22" fmla="*/ 137 w 355"/>
                <a:gd name="T23" fmla="*/ 59 h 487"/>
                <a:gd name="T24" fmla="*/ 63 w 355"/>
                <a:gd name="T25" fmla="*/ 5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487">
                  <a:moveTo>
                    <a:pt x="63" y="59"/>
                  </a:moveTo>
                  <a:cubicBezTo>
                    <a:pt x="31" y="59"/>
                    <a:pt x="12" y="59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33" y="59"/>
                    <a:pt x="316" y="59"/>
                    <a:pt x="291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414"/>
                    <a:pt x="218" y="414"/>
                    <a:pt x="218" y="414"/>
                  </a:cubicBezTo>
                  <a:cubicBezTo>
                    <a:pt x="218" y="445"/>
                    <a:pt x="219" y="470"/>
                    <a:pt x="222" y="487"/>
                  </a:cubicBezTo>
                  <a:cubicBezTo>
                    <a:pt x="132" y="487"/>
                    <a:pt x="132" y="487"/>
                    <a:pt x="132" y="487"/>
                  </a:cubicBezTo>
                  <a:cubicBezTo>
                    <a:pt x="135" y="471"/>
                    <a:pt x="137" y="445"/>
                    <a:pt x="137" y="414"/>
                  </a:cubicBezTo>
                  <a:cubicBezTo>
                    <a:pt x="137" y="59"/>
                    <a:pt x="137" y="59"/>
                    <a:pt x="137" y="59"/>
                  </a:cubicBezTo>
                  <a:lnTo>
                    <a:pt x="63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7136DAD1-0505-4EE3-A9D8-411D3BF8D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7443" y="506631"/>
              <a:ext cx="149080" cy="217978"/>
            </a:xfrm>
            <a:custGeom>
              <a:avLst/>
              <a:gdLst>
                <a:gd name="connsiteX0" fmla="*/ 150812 w 587375"/>
                <a:gd name="connsiteY0" fmla="*/ 98425 h 858837"/>
                <a:gd name="connsiteX1" fmla="*/ 150812 w 587375"/>
                <a:gd name="connsiteY1" fmla="*/ 363537 h 858837"/>
                <a:gd name="connsiteX2" fmla="*/ 219242 w 587375"/>
                <a:gd name="connsiteY2" fmla="*/ 363537 h 858837"/>
                <a:gd name="connsiteX3" fmla="*/ 384175 w 587375"/>
                <a:gd name="connsiteY3" fmla="*/ 222144 h 858837"/>
                <a:gd name="connsiteX4" fmla="*/ 205205 w 587375"/>
                <a:gd name="connsiteY4" fmla="*/ 98425 h 858837"/>
                <a:gd name="connsiteX5" fmla="*/ 150812 w 587375"/>
                <a:gd name="connsiteY5" fmla="*/ 98425 h 858837"/>
                <a:gd name="connsiteX6" fmla="*/ 0 w 587375"/>
                <a:gd name="connsiteY6" fmla="*/ 0 h 858837"/>
                <a:gd name="connsiteX7" fmla="*/ 235653 w 587375"/>
                <a:gd name="connsiteY7" fmla="*/ 0 h 858837"/>
                <a:gd name="connsiteX8" fmla="*/ 522307 w 587375"/>
                <a:gd name="connsiteY8" fmla="*/ 208096 h 858837"/>
                <a:gd name="connsiteX9" fmla="*/ 348204 w 587375"/>
                <a:gd name="connsiteY9" fmla="*/ 412665 h 858837"/>
                <a:gd name="connsiteX10" fmla="*/ 494169 w 587375"/>
                <a:gd name="connsiteY10" fmla="*/ 574909 h 858837"/>
                <a:gd name="connsiteX11" fmla="*/ 543410 w 587375"/>
                <a:gd name="connsiteY11" fmla="*/ 731863 h 858837"/>
                <a:gd name="connsiteX12" fmla="*/ 559237 w 587375"/>
                <a:gd name="connsiteY12" fmla="*/ 779478 h 858837"/>
                <a:gd name="connsiteX13" fmla="*/ 587375 w 587375"/>
                <a:gd name="connsiteY13" fmla="*/ 858837 h 858837"/>
                <a:gd name="connsiteX14" fmla="*/ 430859 w 587375"/>
                <a:gd name="connsiteY14" fmla="*/ 858837 h 858837"/>
                <a:gd name="connsiteX15" fmla="*/ 423824 w 587375"/>
                <a:gd name="connsiteY15" fmla="*/ 820040 h 858837"/>
                <a:gd name="connsiteX16" fmla="*/ 406238 w 587375"/>
                <a:gd name="connsiteY16" fmla="*/ 758316 h 858837"/>
                <a:gd name="connsiteX17" fmla="*/ 364032 w 587375"/>
                <a:gd name="connsiteY17" fmla="*/ 618998 h 858837"/>
                <a:gd name="connsiteX18" fmla="*/ 205757 w 587375"/>
                <a:gd name="connsiteY18" fmla="*/ 465571 h 858837"/>
                <a:gd name="connsiteX19" fmla="*/ 149482 w 587375"/>
                <a:gd name="connsiteY19" fmla="*/ 465571 h 858837"/>
                <a:gd name="connsiteX20" fmla="*/ 149482 w 587375"/>
                <a:gd name="connsiteY20" fmla="*/ 728336 h 858837"/>
                <a:gd name="connsiteX21" fmla="*/ 156516 w 587375"/>
                <a:gd name="connsiteY21" fmla="*/ 858837 h 858837"/>
                <a:gd name="connsiteX22" fmla="*/ 0 w 587375"/>
                <a:gd name="connsiteY22" fmla="*/ 858837 h 858837"/>
                <a:gd name="connsiteX23" fmla="*/ 8793 w 587375"/>
                <a:gd name="connsiteY23" fmla="*/ 728336 h 858837"/>
                <a:gd name="connsiteX24" fmla="*/ 8793 w 587375"/>
                <a:gd name="connsiteY24" fmla="*/ 128737 h 858837"/>
                <a:gd name="connsiteX25" fmla="*/ 0 w 5873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7375" h="858837">
                  <a:moveTo>
                    <a:pt x="150812" y="98425"/>
                  </a:moveTo>
                  <a:cubicBezTo>
                    <a:pt x="150812" y="363537"/>
                    <a:pt x="150812" y="363537"/>
                    <a:pt x="150812" y="363537"/>
                  </a:cubicBezTo>
                  <a:lnTo>
                    <a:pt x="219242" y="363537"/>
                  </a:lnTo>
                  <a:cubicBezTo>
                    <a:pt x="328028" y="363537"/>
                    <a:pt x="384175" y="314049"/>
                    <a:pt x="384175" y="222144"/>
                  </a:cubicBezTo>
                  <a:cubicBezTo>
                    <a:pt x="384175" y="132006"/>
                    <a:pt x="335046" y="98425"/>
                    <a:pt x="205205" y="98425"/>
                  </a:cubicBezTo>
                  <a:cubicBezTo>
                    <a:pt x="150812" y="98425"/>
                    <a:pt x="150812" y="98425"/>
                    <a:pt x="150812" y="98425"/>
                  </a:cubicBezTo>
                  <a:close/>
                  <a:moveTo>
                    <a:pt x="0" y="0"/>
                  </a:moveTo>
                  <a:lnTo>
                    <a:pt x="235653" y="0"/>
                  </a:lnTo>
                  <a:cubicBezTo>
                    <a:pt x="425583" y="0"/>
                    <a:pt x="522307" y="70541"/>
                    <a:pt x="522307" y="208096"/>
                  </a:cubicBezTo>
                  <a:cubicBezTo>
                    <a:pt x="522307" y="312144"/>
                    <a:pt x="464272" y="380922"/>
                    <a:pt x="348204" y="412665"/>
                  </a:cubicBezTo>
                  <a:cubicBezTo>
                    <a:pt x="425583" y="428537"/>
                    <a:pt x="458997" y="467334"/>
                    <a:pt x="494169" y="574909"/>
                  </a:cubicBezTo>
                  <a:cubicBezTo>
                    <a:pt x="543410" y="731863"/>
                    <a:pt x="543410" y="731863"/>
                    <a:pt x="543410" y="731863"/>
                  </a:cubicBezTo>
                  <a:cubicBezTo>
                    <a:pt x="559237" y="777715"/>
                    <a:pt x="553961" y="761843"/>
                    <a:pt x="559237" y="779478"/>
                  </a:cubicBezTo>
                  <a:cubicBezTo>
                    <a:pt x="575065" y="828857"/>
                    <a:pt x="576823" y="832384"/>
                    <a:pt x="587375" y="858837"/>
                  </a:cubicBezTo>
                  <a:cubicBezTo>
                    <a:pt x="430859" y="858837"/>
                    <a:pt x="430859" y="858837"/>
                    <a:pt x="430859" y="858837"/>
                  </a:cubicBezTo>
                  <a:cubicBezTo>
                    <a:pt x="429100" y="842965"/>
                    <a:pt x="427342" y="835911"/>
                    <a:pt x="423824" y="820040"/>
                  </a:cubicBezTo>
                  <a:cubicBezTo>
                    <a:pt x="416790" y="797114"/>
                    <a:pt x="409756" y="768897"/>
                    <a:pt x="406238" y="758316"/>
                  </a:cubicBezTo>
                  <a:cubicBezTo>
                    <a:pt x="364032" y="618998"/>
                    <a:pt x="364032" y="618998"/>
                    <a:pt x="364032" y="618998"/>
                  </a:cubicBezTo>
                  <a:cubicBezTo>
                    <a:pt x="325342" y="486733"/>
                    <a:pt x="302481" y="465571"/>
                    <a:pt x="205757" y="465571"/>
                  </a:cubicBezTo>
                  <a:cubicBezTo>
                    <a:pt x="149482" y="465571"/>
                    <a:pt x="149482" y="465571"/>
                    <a:pt x="149482" y="465571"/>
                  </a:cubicBezTo>
                  <a:cubicBezTo>
                    <a:pt x="149482" y="728336"/>
                    <a:pt x="149482" y="728336"/>
                    <a:pt x="149482" y="728336"/>
                  </a:cubicBezTo>
                  <a:cubicBezTo>
                    <a:pt x="149482" y="781242"/>
                    <a:pt x="151240" y="827094"/>
                    <a:pt x="156516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5276" y="823567"/>
                    <a:pt x="8793" y="783005"/>
                    <a:pt x="8793" y="728336"/>
                  </a:cubicBezTo>
                  <a:cubicBezTo>
                    <a:pt x="8793" y="128737"/>
                    <a:pt x="8793" y="128737"/>
                    <a:pt x="8793" y="128737"/>
                  </a:cubicBezTo>
                  <a:cubicBezTo>
                    <a:pt x="8793" y="75832"/>
                    <a:pt x="5276" y="3527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6B1DB1C7-9A76-4D69-BD22-45BE61E26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399" y="506631"/>
              <a:ext cx="203876" cy="217978"/>
            </a:xfrm>
            <a:custGeom>
              <a:avLst/>
              <a:gdLst>
                <a:gd name="connsiteX0" fmla="*/ 402762 w 803275"/>
                <a:gd name="connsiteY0" fmla="*/ 146050 h 858837"/>
                <a:gd name="connsiteX1" fmla="*/ 273050 w 803275"/>
                <a:gd name="connsiteY1" fmla="*/ 517525 h 858837"/>
                <a:gd name="connsiteX2" fmla="*/ 325636 w 803275"/>
                <a:gd name="connsiteY2" fmla="*/ 514004 h 858837"/>
                <a:gd name="connsiteX3" fmla="*/ 397504 w 803275"/>
                <a:gd name="connsiteY3" fmla="*/ 512243 h 858837"/>
                <a:gd name="connsiteX4" fmla="*/ 457101 w 803275"/>
                <a:gd name="connsiteY4" fmla="*/ 514004 h 858837"/>
                <a:gd name="connsiteX5" fmla="*/ 525463 w 803275"/>
                <a:gd name="connsiteY5" fmla="*/ 517525 h 858837"/>
                <a:gd name="connsiteX6" fmla="*/ 332208 w 803275"/>
                <a:gd name="connsiteY6" fmla="*/ 0 h 858837"/>
                <a:gd name="connsiteX7" fmla="*/ 471067 w 803275"/>
                <a:gd name="connsiteY7" fmla="*/ 0 h 858837"/>
                <a:gd name="connsiteX8" fmla="*/ 727693 w 803275"/>
                <a:gd name="connsiteY8" fmla="*/ 686012 h 858837"/>
                <a:gd name="connsiteX9" fmla="*/ 803275 w 803275"/>
                <a:gd name="connsiteY9" fmla="*/ 858837 h 858837"/>
                <a:gd name="connsiteX10" fmla="*/ 629261 w 803275"/>
                <a:gd name="connsiteY10" fmla="*/ 858837 h 858837"/>
                <a:gd name="connsiteX11" fmla="*/ 618715 w 803275"/>
                <a:gd name="connsiteY11" fmla="*/ 812985 h 858837"/>
                <a:gd name="connsiteX12" fmla="*/ 615200 w 803275"/>
                <a:gd name="connsiteY12" fmla="*/ 798877 h 858837"/>
                <a:gd name="connsiteX13" fmla="*/ 595865 w 803275"/>
                <a:gd name="connsiteY13" fmla="*/ 735390 h 858837"/>
                <a:gd name="connsiteX14" fmla="*/ 558953 w 803275"/>
                <a:gd name="connsiteY14" fmla="*/ 624288 h 858837"/>
                <a:gd name="connsiteX15" fmla="*/ 555437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1353 w 803275"/>
                <a:gd name="connsiteY18" fmla="*/ 624288 h 858837"/>
                <a:gd name="connsiteX19" fmla="*/ 235534 w 803275"/>
                <a:gd name="connsiteY19" fmla="*/ 624288 h 858837"/>
                <a:gd name="connsiteX20" fmla="*/ 193348 w 803275"/>
                <a:gd name="connsiteY20" fmla="*/ 745971 h 858837"/>
                <a:gd name="connsiteX21" fmla="*/ 159952 w 803275"/>
                <a:gd name="connsiteY21" fmla="*/ 858837 h 858837"/>
                <a:gd name="connsiteX22" fmla="*/ 0 w 803275"/>
                <a:gd name="connsiteY22" fmla="*/ 858837 h 858837"/>
                <a:gd name="connsiteX23" fmla="*/ 70309 w 803275"/>
                <a:gd name="connsiteY23" fmla="*/ 701883 h 858837"/>
                <a:gd name="connsiteX24" fmla="*/ 279476 w 803275"/>
                <a:gd name="connsiteY24" fmla="*/ 160481 h 858837"/>
                <a:gd name="connsiteX25" fmla="*/ 332208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762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32" y="515765"/>
                    <a:pt x="292332" y="515765"/>
                    <a:pt x="325636" y="514004"/>
                  </a:cubicBezTo>
                  <a:cubicBezTo>
                    <a:pt x="358941" y="514004"/>
                    <a:pt x="390492" y="512243"/>
                    <a:pt x="397504" y="512243"/>
                  </a:cubicBezTo>
                  <a:cubicBezTo>
                    <a:pt x="402762" y="512243"/>
                    <a:pt x="425550" y="512243"/>
                    <a:pt x="457101" y="514004"/>
                  </a:cubicBezTo>
                  <a:cubicBezTo>
                    <a:pt x="500923" y="515765"/>
                    <a:pt x="507934" y="515765"/>
                    <a:pt x="525463" y="517525"/>
                  </a:cubicBezTo>
                  <a:close/>
                  <a:moveTo>
                    <a:pt x="332208" y="0"/>
                  </a:moveTo>
                  <a:lnTo>
                    <a:pt x="471067" y="0"/>
                  </a:lnTo>
                  <a:cubicBezTo>
                    <a:pt x="727693" y="686012"/>
                    <a:pt x="727693" y="686012"/>
                    <a:pt x="727693" y="686012"/>
                  </a:cubicBezTo>
                  <a:cubicBezTo>
                    <a:pt x="757574" y="765370"/>
                    <a:pt x="769878" y="793587"/>
                    <a:pt x="803275" y="858837"/>
                  </a:cubicBezTo>
                  <a:cubicBezTo>
                    <a:pt x="629261" y="858837"/>
                    <a:pt x="629261" y="858837"/>
                    <a:pt x="629261" y="858837"/>
                  </a:cubicBezTo>
                  <a:cubicBezTo>
                    <a:pt x="625746" y="837675"/>
                    <a:pt x="623988" y="825330"/>
                    <a:pt x="618715" y="812985"/>
                  </a:cubicBezTo>
                  <a:cubicBezTo>
                    <a:pt x="615200" y="798877"/>
                    <a:pt x="615200" y="798877"/>
                    <a:pt x="615200" y="798877"/>
                  </a:cubicBezTo>
                  <a:cubicBezTo>
                    <a:pt x="601138" y="747735"/>
                    <a:pt x="599380" y="740681"/>
                    <a:pt x="595865" y="735390"/>
                  </a:cubicBezTo>
                  <a:cubicBezTo>
                    <a:pt x="558953" y="624288"/>
                    <a:pt x="558953" y="624288"/>
                    <a:pt x="558953" y="624288"/>
                  </a:cubicBezTo>
                  <a:cubicBezTo>
                    <a:pt x="555437" y="624288"/>
                    <a:pt x="555437" y="624288"/>
                    <a:pt x="555437" y="624288"/>
                  </a:cubicBezTo>
                  <a:cubicBezTo>
                    <a:pt x="543133" y="624288"/>
                    <a:pt x="553680" y="624288"/>
                    <a:pt x="523799" y="622525"/>
                  </a:cubicBezTo>
                  <a:cubicBezTo>
                    <a:pt x="451732" y="618998"/>
                    <a:pt x="442944" y="618998"/>
                    <a:pt x="400759" y="618998"/>
                  </a:cubicBezTo>
                  <a:cubicBezTo>
                    <a:pt x="346270" y="618998"/>
                    <a:pt x="358574" y="618998"/>
                    <a:pt x="251353" y="624288"/>
                  </a:cubicBezTo>
                  <a:cubicBezTo>
                    <a:pt x="235534" y="624288"/>
                    <a:pt x="235534" y="624288"/>
                    <a:pt x="235534" y="624288"/>
                  </a:cubicBezTo>
                  <a:cubicBezTo>
                    <a:pt x="193348" y="745971"/>
                    <a:pt x="193348" y="745971"/>
                    <a:pt x="193348" y="745971"/>
                  </a:cubicBezTo>
                  <a:cubicBezTo>
                    <a:pt x="179287" y="781242"/>
                    <a:pt x="168740" y="820040"/>
                    <a:pt x="159952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7" y="779478"/>
                    <a:pt x="70309" y="701883"/>
                  </a:cubicBezTo>
                  <a:cubicBezTo>
                    <a:pt x="279476" y="160481"/>
                    <a:pt x="279476" y="160481"/>
                    <a:pt x="279476" y="160481"/>
                  </a:cubicBezTo>
                  <a:cubicBezTo>
                    <a:pt x="309358" y="84649"/>
                    <a:pt x="319904" y="47615"/>
                    <a:pt x="332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04D1C0-64CE-4EB2-ADCC-6972137405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2217" y="2340919"/>
            <a:ext cx="4211241" cy="461665"/>
          </a:xfrm>
        </p:spPr>
        <p:txBody>
          <a:bodyPr anchor="ctr"/>
          <a:lstStyle>
            <a:lvl1pPr marL="146444" indent="-146444">
              <a:spcBef>
                <a:spcPts val="900"/>
              </a:spcBef>
              <a:spcAft>
                <a:spcPts val="0"/>
              </a:spcAft>
              <a:buFontTx/>
              <a:buBlip>
                <a:blip r:embed="rId3"/>
              </a:buBlip>
              <a:defRPr b="1">
                <a:solidFill>
                  <a:schemeClr val="accent2"/>
                </a:solidFill>
                <a:latin typeface="+mj-lt"/>
              </a:defRPr>
            </a:lvl1pPr>
            <a:lvl2pPr marL="153587" indent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750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>
            <a:extLst>
              <a:ext uri="{FF2B5EF4-FFF2-40B4-BE49-F238E27FC236}">
                <a16:creationId xmlns:a16="http://schemas.microsoft.com/office/drawing/2014/main" id="{439484D6-5A1A-4D47-BEA0-C11F8B4C0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84982" cy="51435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CB4269C1-0081-4B22-B071-E346F9AE3AE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284982" cy="5143500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dirty="0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AA56CA67-4476-4A99-895F-11590ADEAF0B}"/>
              </a:ext>
            </a:extLst>
          </p:cNvPr>
          <p:cNvSpPr>
            <a:spLocks/>
          </p:cNvSpPr>
          <p:nvPr/>
        </p:nvSpPr>
        <p:spPr bwMode="auto">
          <a:xfrm>
            <a:off x="1414676" y="1658822"/>
            <a:ext cx="2768525" cy="1825859"/>
          </a:xfrm>
          <a:custGeom>
            <a:avLst/>
            <a:gdLst>
              <a:gd name="connsiteX0" fmla="*/ 992188 w 1477963"/>
              <a:gd name="connsiteY0" fmla="*/ 96837 h 974725"/>
              <a:gd name="connsiteX1" fmla="*/ 603250 w 1477963"/>
              <a:gd name="connsiteY1" fmla="*/ 487362 h 974725"/>
              <a:gd name="connsiteX2" fmla="*/ 992188 w 1477963"/>
              <a:gd name="connsiteY2" fmla="*/ 877887 h 974725"/>
              <a:gd name="connsiteX3" fmla="*/ 1381126 w 1477963"/>
              <a:gd name="connsiteY3" fmla="*/ 487362 h 974725"/>
              <a:gd name="connsiteX4" fmla="*/ 992188 w 1477963"/>
              <a:gd name="connsiteY4" fmla="*/ 96837 h 974725"/>
              <a:gd name="connsiteX5" fmla="*/ 486943 w 1477963"/>
              <a:gd name="connsiteY5" fmla="*/ 96837 h 974725"/>
              <a:gd name="connsiteX6" fmla="*/ 96837 w 1477963"/>
              <a:gd name="connsiteY6" fmla="*/ 488244 h 974725"/>
              <a:gd name="connsiteX7" fmla="*/ 486943 w 1477963"/>
              <a:gd name="connsiteY7" fmla="*/ 877887 h 974725"/>
              <a:gd name="connsiteX8" fmla="*/ 655637 w 1477963"/>
              <a:gd name="connsiteY8" fmla="*/ 839099 h 974725"/>
              <a:gd name="connsiteX9" fmla="*/ 504515 w 1477963"/>
              <a:gd name="connsiteY9" fmla="*/ 488244 h 974725"/>
              <a:gd name="connsiteX10" fmla="*/ 655637 w 1477963"/>
              <a:gd name="connsiteY10" fmla="*/ 135625 h 974725"/>
              <a:gd name="connsiteX11" fmla="*/ 486943 w 1477963"/>
              <a:gd name="connsiteY11" fmla="*/ 96837 h 974725"/>
              <a:gd name="connsiteX12" fmla="*/ 486796 w 1477963"/>
              <a:gd name="connsiteY12" fmla="*/ 0 h 974725"/>
              <a:gd name="connsiteX13" fmla="*/ 739860 w 1477963"/>
              <a:gd name="connsiteY13" fmla="*/ 70505 h 974725"/>
              <a:gd name="connsiteX14" fmla="*/ 991167 w 1477963"/>
              <a:gd name="connsiteY14" fmla="*/ 0 h 974725"/>
              <a:gd name="connsiteX15" fmla="*/ 1477963 w 1477963"/>
              <a:gd name="connsiteY15" fmla="*/ 488244 h 974725"/>
              <a:gd name="connsiteX16" fmla="*/ 991167 w 1477963"/>
              <a:gd name="connsiteY16" fmla="*/ 974725 h 974725"/>
              <a:gd name="connsiteX17" fmla="*/ 739860 w 1477963"/>
              <a:gd name="connsiteY17" fmla="*/ 904221 h 974725"/>
              <a:gd name="connsiteX18" fmla="*/ 486796 w 1477963"/>
              <a:gd name="connsiteY18" fmla="*/ 974725 h 974725"/>
              <a:gd name="connsiteX19" fmla="*/ 0 w 1477963"/>
              <a:gd name="connsiteY19" fmla="*/ 488244 h 974725"/>
              <a:gd name="connsiteX20" fmla="*/ 486796 w 1477963"/>
              <a:gd name="connsiteY20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7963" h="974725">
                <a:moveTo>
                  <a:pt x="992188" y="96837"/>
                </a:moveTo>
                <a:cubicBezTo>
                  <a:pt x="777383" y="96837"/>
                  <a:pt x="603250" y="271681"/>
                  <a:pt x="603250" y="487362"/>
                </a:cubicBezTo>
                <a:cubicBezTo>
                  <a:pt x="603250" y="703043"/>
                  <a:pt x="777383" y="877887"/>
                  <a:pt x="992188" y="877887"/>
                </a:cubicBezTo>
                <a:cubicBezTo>
                  <a:pt x="1206993" y="877887"/>
                  <a:pt x="1381126" y="703043"/>
                  <a:pt x="1381126" y="487362"/>
                </a:cubicBezTo>
                <a:cubicBezTo>
                  <a:pt x="1381126" y="271681"/>
                  <a:pt x="1206993" y="96837"/>
                  <a:pt x="992188" y="96837"/>
                </a:cubicBezTo>
                <a:close/>
                <a:moveTo>
                  <a:pt x="486943" y="96837"/>
                </a:moveTo>
                <a:cubicBezTo>
                  <a:pt x="270803" y="96837"/>
                  <a:pt x="96837" y="271383"/>
                  <a:pt x="96837" y="488244"/>
                </a:cubicBezTo>
                <a:cubicBezTo>
                  <a:pt x="96837" y="703341"/>
                  <a:pt x="270803" y="877887"/>
                  <a:pt x="486943" y="877887"/>
                </a:cubicBezTo>
                <a:cubicBezTo>
                  <a:pt x="546689" y="877887"/>
                  <a:pt x="604677" y="863782"/>
                  <a:pt x="655637" y="839099"/>
                </a:cubicBezTo>
                <a:cubicBezTo>
                  <a:pt x="562504" y="750944"/>
                  <a:pt x="504515" y="625765"/>
                  <a:pt x="504515" y="488244"/>
                </a:cubicBezTo>
                <a:cubicBezTo>
                  <a:pt x="504515" y="348959"/>
                  <a:pt x="562504" y="223780"/>
                  <a:pt x="655637" y="135625"/>
                </a:cubicBezTo>
                <a:cubicBezTo>
                  <a:pt x="604677" y="110942"/>
                  <a:pt x="546689" y="96837"/>
                  <a:pt x="486943" y="96837"/>
                </a:cubicBezTo>
                <a:close/>
                <a:moveTo>
                  <a:pt x="486796" y="0"/>
                </a:moveTo>
                <a:cubicBezTo>
                  <a:pt x="579938" y="0"/>
                  <a:pt x="666050" y="26439"/>
                  <a:pt x="739860" y="70505"/>
                </a:cubicBezTo>
                <a:cubicBezTo>
                  <a:pt x="813671" y="26439"/>
                  <a:pt x="899782" y="0"/>
                  <a:pt x="991167" y="0"/>
                </a:cubicBezTo>
                <a:cubicBezTo>
                  <a:pt x="1260047" y="0"/>
                  <a:pt x="1477963" y="218564"/>
                  <a:pt x="1477963" y="488244"/>
                </a:cubicBezTo>
                <a:cubicBezTo>
                  <a:pt x="1477963" y="757924"/>
                  <a:pt x="1260047" y="974725"/>
                  <a:pt x="991167" y="974725"/>
                </a:cubicBezTo>
                <a:cubicBezTo>
                  <a:pt x="899782" y="974725"/>
                  <a:pt x="813671" y="950049"/>
                  <a:pt x="739860" y="904221"/>
                </a:cubicBezTo>
                <a:cubicBezTo>
                  <a:pt x="666050" y="950049"/>
                  <a:pt x="579938" y="974725"/>
                  <a:pt x="486796" y="974725"/>
                </a:cubicBezTo>
                <a:cubicBezTo>
                  <a:pt x="217916" y="974725"/>
                  <a:pt x="0" y="757924"/>
                  <a:pt x="0" y="488244"/>
                </a:cubicBezTo>
                <a:cubicBezTo>
                  <a:pt x="0" y="218564"/>
                  <a:pt x="217916" y="0"/>
                  <a:pt x="4867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6350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1800" dirty="0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ACE07426-C8ED-4529-8437-6553F28B5BE2}"/>
              </a:ext>
            </a:extLst>
          </p:cNvPr>
          <p:cNvGrpSpPr/>
          <p:nvPr userDrawn="1"/>
        </p:nvGrpSpPr>
        <p:grpSpPr>
          <a:xfrm>
            <a:off x="6283253" y="364259"/>
            <a:ext cx="2320203" cy="364137"/>
            <a:chOff x="8377671" y="485679"/>
            <a:chExt cx="3093604" cy="485516"/>
          </a:xfrm>
        </p:grpSpPr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D14A5BF4-DE9E-4BD4-AD9D-C18F535D7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671" y="485679"/>
              <a:ext cx="375117" cy="247392"/>
            </a:xfrm>
            <a:custGeom>
              <a:avLst/>
              <a:gdLst>
                <a:gd name="connsiteX0" fmla="*/ 992188 w 1477963"/>
                <a:gd name="connsiteY0" fmla="*/ 96837 h 974725"/>
                <a:gd name="connsiteX1" fmla="*/ 603250 w 1477963"/>
                <a:gd name="connsiteY1" fmla="*/ 487362 h 974725"/>
                <a:gd name="connsiteX2" fmla="*/ 992188 w 1477963"/>
                <a:gd name="connsiteY2" fmla="*/ 877887 h 974725"/>
                <a:gd name="connsiteX3" fmla="*/ 1381126 w 1477963"/>
                <a:gd name="connsiteY3" fmla="*/ 487362 h 974725"/>
                <a:gd name="connsiteX4" fmla="*/ 992188 w 1477963"/>
                <a:gd name="connsiteY4" fmla="*/ 96837 h 974725"/>
                <a:gd name="connsiteX5" fmla="*/ 486943 w 1477963"/>
                <a:gd name="connsiteY5" fmla="*/ 96837 h 974725"/>
                <a:gd name="connsiteX6" fmla="*/ 96837 w 1477963"/>
                <a:gd name="connsiteY6" fmla="*/ 488244 h 974725"/>
                <a:gd name="connsiteX7" fmla="*/ 486943 w 1477963"/>
                <a:gd name="connsiteY7" fmla="*/ 877887 h 974725"/>
                <a:gd name="connsiteX8" fmla="*/ 655637 w 1477963"/>
                <a:gd name="connsiteY8" fmla="*/ 839099 h 974725"/>
                <a:gd name="connsiteX9" fmla="*/ 504515 w 1477963"/>
                <a:gd name="connsiteY9" fmla="*/ 488244 h 974725"/>
                <a:gd name="connsiteX10" fmla="*/ 655637 w 1477963"/>
                <a:gd name="connsiteY10" fmla="*/ 135625 h 974725"/>
                <a:gd name="connsiteX11" fmla="*/ 486943 w 1477963"/>
                <a:gd name="connsiteY11" fmla="*/ 96837 h 974725"/>
                <a:gd name="connsiteX12" fmla="*/ 486796 w 1477963"/>
                <a:gd name="connsiteY12" fmla="*/ 0 h 974725"/>
                <a:gd name="connsiteX13" fmla="*/ 739860 w 1477963"/>
                <a:gd name="connsiteY13" fmla="*/ 70505 h 974725"/>
                <a:gd name="connsiteX14" fmla="*/ 991167 w 1477963"/>
                <a:gd name="connsiteY14" fmla="*/ 0 h 974725"/>
                <a:gd name="connsiteX15" fmla="*/ 1477963 w 1477963"/>
                <a:gd name="connsiteY15" fmla="*/ 488244 h 974725"/>
                <a:gd name="connsiteX16" fmla="*/ 991167 w 1477963"/>
                <a:gd name="connsiteY16" fmla="*/ 974725 h 974725"/>
                <a:gd name="connsiteX17" fmla="*/ 739860 w 1477963"/>
                <a:gd name="connsiteY17" fmla="*/ 904221 h 974725"/>
                <a:gd name="connsiteX18" fmla="*/ 486796 w 1477963"/>
                <a:gd name="connsiteY18" fmla="*/ 974725 h 974725"/>
                <a:gd name="connsiteX19" fmla="*/ 0 w 1477963"/>
                <a:gd name="connsiteY19" fmla="*/ 488244 h 974725"/>
                <a:gd name="connsiteX20" fmla="*/ 486796 w 1477963"/>
                <a:gd name="connsiteY20" fmla="*/ 0 h 9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7963" h="974725">
                  <a:moveTo>
                    <a:pt x="992188" y="96837"/>
                  </a:moveTo>
                  <a:cubicBezTo>
                    <a:pt x="777383" y="96837"/>
                    <a:pt x="603250" y="271681"/>
                    <a:pt x="603250" y="487362"/>
                  </a:cubicBezTo>
                  <a:cubicBezTo>
                    <a:pt x="603250" y="703043"/>
                    <a:pt x="777383" y="877887"/>
                    <a:pt x="992188" y="877887"/>
                  </a:cubicBezTo>
                  <a:cubicBezTo>
                    <a:pt x="1206993" y="877887"/>
                    <a:pt x="1381126" y="703043"/>
                    <a:pt x="1381126" y="487362"/>
                  </a:cubicBezTo>
                  <a:cubicBezTo>
                    <a:pt x="1381126" y="271681"/>
                    <a:pt x="1206993" y="96837"/>
                    <a:pt x="992188" y="96837"/>
                  </a:cubicBezTo>
                  <a:close/>
                  <a:moveTo>
                    <a:pt x="486943" y="96837"/>
                  </a:moveTo>
                  <a:cubicBezTo>
                    <a:pt x="270803" y="96837"/>
                    <a:pt x="96837" y="271383"/>
                    <a:pt x="96837" y="488244"/>
                  </a:cubicBezTo>
                  <a:cubicBezTo>
                    <a:pt x="96837" y="703341"/>
                    <a:pt x="270803" y="877887"/>
                    <a:pt x="486943" y="877887"/>
                  </a:cubicBezTo>
                  <a:cubicBezTo>
                    <a:pt x="546689" y="877887"/>
                    <a:pt x="604677" y="863782"/>
                    <a:pt x="655637" y="839099"/>
                  </a:cubicBezTo>
                  <a:cubicBezTo>
                    <a:pt x="562504" y="750944"/>
                    <a:pt x="504515" y="625765"/>
                    <a:pt x="504515" y="488244"/>
                  </a:cubicBezTo>
                  <a:cubicBezTo>
                    <a:pt x="504515" y="348959"/>
                    <a:pt x="562504" y="223780"/>
                    <a:pt x="655637" y="135625"/>
                  </a:cubicBezTo>
                  <a:cubicBezTo>
                    <a:pt x="604677" y="110942"/>
                    <a:pt x="546689" y="96837"/>
                    <a:pt x="486943" y="96837"/>
                  </a:cubicBezTo>
                  <a:close/>
                  <a:moveTo>
                    <a:pt x="486796" y="0"/>
                  </a:moveTo>
                  <a:cubicBezTo>
                    <a:pt x="579938" y="0"/>
                    <a:pt x="666050" y="26439"/>
                    <a:pt x="739860" y="70505"/>
                  </a:cubicBezTo>
                  <a:cubicBezTo>
                    <a:pt x="813671" y="26439"/>
                    <a:pt x="899782" y="0"/>
                    <a:pt x="991167" y="0"/>
                  </a:cubicBezTo>
                  <a:cubicBezTo>
                    <a:pt x="1260047" y="0"/>
                    <a:pt x="1477963" y="218564"/>
                    <a:pt x="1477963" y="488244"/>
                  </a:cubicBezTo>
                  <a:cubicBezTo>
                    <a:pt x="1477963" y="757924"/>
                    <a:pt x="1260047" y="974725"/>
                    <a:pt x="991167" y="974725"/>
                  </a:cubicBezTo>
                  <a:cubicBezTo>
                    <a:pt x="899782" y="974725"/>
                    <a:pt x="813671" y="950049"/>
                    <a:pt x="739860" y="904221"/>
                  </a:cubicBezTo>
                  <a:cubicBezTo>
                    <a:pt x="666050" y="950049"/>
                    <a:pt x="579938" y="974725"/>
                    <a:pt x="486796" y="974725"/>
                  </a:cubicBezTo>
                  <a:cubicBezTo>
                    <a:pt x="217916" y="974725"/>
                    <a:pt x="0" y="757924"/>
                    <a:pt x="0" y="488244"/>
                  </a:cubicBezTo>
                  <a:cubicBezTo>
                    <a:pt x="0" y="218564"/>
                    <a:pt x="217916" y="0"/>
                    <a:pt x="486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60B57C8-E758-4AE2-9C9C-86877F806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712" y="500990"/>
              <a:ext cx="181313" cy="265523"/>
            </a:xfrm>
            <a:custGeom>
              <a:avLst/>
              <a:gdLst>
                <a:gd name="connsiteX0" fmla="*/ 361653 w 714375"/>
                <a:gd name="connsiteY0" fmla="*/ 107950 h 1046162"/>
                <a:gd name="connsiteX1" fmla="*/ 146050 w 714375"/>
                <a:gd name="connsiteY1" fmla="*/ 443621 h 1046162"/>
                <a:gd name="connsiteX2" fmla="*/ 358147 w 714375"/>
                <a:gd name="connsiteY2" fmla="*/ 781050 h 1046162"/>
                <a:gd name="connsiteX3" fmla="*/ 566738 w 714375"/>
                <a:gd name="connsiteY3" fmla="*/ 438349 h 1046162"/>
                <a:gd name="connsiteX4" fmla="*/ 361653 w 714375"/>
                <a:gd name="connsiteY4" fmla="*/ 107950 h 1046162"/>
                <a:gd name="connsiteX5" fmla="*/ 368597 w 714375"/>
                <a:gd name="connsiteY5" fmla="*/ 0 h 1046162"/>
                <a:gd name="connsiteX6" fmla="*/ 714375 w 714375"/>
                <a:gd name="connsiteY6" fmla="*/ 442065 h 1046162"/>
                <a:gd name="connsiteX7" fmla="*/ 449337 w 714375"/>
                <a:gd name="connsiteY7" fmla="*/ 854190 h 1046162"/>
                <a:gd name="connsiteX8" fmla="*/ 591510 w 714375"/>
                <a:gd name="connsiteY8" fmla="*/ 894698 h 1046162"/>
                <a:gd name="connsiteX9" fmla="*/ 700333 w 714375"/>
                <a:gd name="connsiteY9" fmla="*/ 921116 h 1046162"/>
                <a:gd name="connsiteX10" fmla="*/ 654698 w 714375"/>
                <a:gd name="connsiteY10" fmla="*/ 1046162 h 1046162"/>
                <a:gd name="connsiteX11" fmla="*/ 528322 w 714375"/>
                <a:gd name="connsiteY11" fmla="*/ 993326 h 1046162"/>
                <a:gd name="connsiteX12" fmla="*/ 310674 w 714375"/>
                <a:gd name="connsiteY12" fmla="*/ 910549 h 1046162"/>
                <a:gd name="connsiteX13" fmla="*/ 93027 w 714375"/>
                <a:gd name="connsiteY13" fmla="*/ 774935 h 1046162"/>
                <a:gd name="connsiteX14" fmla="*/ 0 w 714375"/>
                <a:gd name="connsiteY14" fmla="*/ 450871 h 1046162"/>
                <a:gd name="connsiteX15" fmla="*/ 368597 w 714375"/>
                <a:gd name="connsiteY1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75" h="1046162">
                  <a:moveTo>
                    <a:pt x="361653" y="107950"/>
                  </a:moveTo>
                  <a:cubicBezTo>
                    <a:pt x="230188" y="107950"/>
                    <a:pt x="146050" y="238001"/>
                    <a:pt x="146050" y="443621"/>
                  </a:cubicBezTo>
                  <a:cubicBezTo>
                    <a:pt x="146050" y="659787"/>
                    <a:pt x="223176" y="781050"/>
                    <a:pt x="358147" y="781050"/>
                  </a:cubicBezTo>
                  <a:cubicBezTo>
                    <a:pt x="484353" y="781050"/>
                    <a:pt x="566738" y="643970"/>
                    <a:pt x="566738" y="438349"/>
                  </a:cubicBezTo>
                  <a:cubicBezTo>
                    <a:pt x="566738" y="229213"/>
                    <a:pt x="491365" y="107950"/>
                    <a:pt x="361653" y="107950"/>
                  </a:cubicBezTo>
                  <a:close/>
                  <a:moveTo>
                    <a:pt x="368597" y="0"/>
                  </a:moveTo>
                  <a:cubicBezTo>
                    <a:pt x="586244" y="0"/>
                    <a:pt x="714375" y="162032"/>
                    <a:pt x="714375" y="442065"/>
                  </a:cubicBezTo>
                  <a:cubicBezTo>
                    <a:pt x="714375" y="651650"/>
                    <a:pt x="607307" y="815443"/>
                    <a:pt x="449337" y="854190"/>
                  </a:cubicBezTo>
                  <a:cubicBezTo>
                    <a:pt x="591510" y="894698"/>
                    <a:pt x="591510" y="894698"/>
                    <a:pt x="591510" y="894698"/>
                  </a:cubicBezTo>
                  <a:cubicBezTo>
                    <a:pt x="658208" y="914071"/>
                    <a:pt x="674005" y="917593"/>
                    <a:pt x="700333" y="921116"/>
                  </a:cubicBezTo>
                  <a:lnTo>
                    <a:pt x="654698" y="1046162"/>
                  </a:lnTo>
                  <a:cubicBezTo>
                    <a:pt x="633635" y="1033834"/>
                    <a:pt x="626614" y="1032072"/>
                    <a:pt x="528322" y="993326"/>
                  </a:cubicBezTo>
                  <a:cubicBezTo>
                    <a:pt x="310674" y="910549"/>
                    <a:pt x="310674" y="910549"/>
                    <a:pt x="310674" y="910549"/>
                  </a:cubicBezTo>
                  <a:cubicBezTo>
                    <a:pt x="203606" y="868279"/>
                    <a:pt x="136907" y="827771"/>
                    <a:pt x="93027" y="774935"/>
                  </a:cubicBezTo>
                  <a:cubicBezTo>
                    <a:pt x="35105" y="704486"/>
                    <a:pt x="0" y="582962"/>
                    <a:pt x="0" y="450871"/>
                  </a:cubicBezTo>
                  <a:cubicBezTo>
                    <a:pt x="0" y="183166"/>
                    <a:pt x="149194" y="0"/>
                    <a:pt x="368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B50195AE-76CB-456F-A446-0D71D04BF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3761" y="506631"/>
              <a:ext cx="168017" cy="222411"/>
            </a:xfrm>
            <a:custGeom>
              <a:avLst/>
              <a:gdLst>
                <a:gd name="T0" fmla="*/ 89 w 377"/>
                <a:gd name="T1" fmla="*/ 0 h 497"/>
                <a:gd name="T2" fmla="*/ 85 w 377"/>
                <a:gd name="T3" fmla="*/ 74 h 497"/>
                <a:gd name="T4" fmla="*/ 85 w 377"/>
                <a:gd name="T5" fmla="*/ 303 h 497"/>
                <a:gd name="T6" fmla="*/ 110 w 377"/>
                <a:gd name="T7" fmla="*/ 407 h 497"/>
                <a:gd name="T8" fmla="*/ 184 w 377"/>
                <a:gd name="T9" fmla="*/ 439 h 497"/>
                <a:gd name="T10" fmla="*/ 272 w 377"/>
                <a:gd name="T11" fmla="*/ 398 h 497"/>
                <a:gd name="T12" fmla="*/ 296 w 377"/>
                <a:gd name="T13" fmla="*/ 291 h 497"/>
                <a:gd name="T14" fmla="*/ 296 w 377"/>
                <a:gd name="T15" fmla="*/ 74 h 497"/>
                <a:gd name="T16" fmla="*/ 292 w 377"/>
                <a:gd name="T17" fmla="*/ 0 h 497"/>
                <a:gd name="T18" fmla="*/ 377 w 377"/>
                <a:gd name="T19" fmla="*/ 0 h 497"/>
                <a:gd name="T20" fmla="*/ 373 w 377"/>
                <a:gd name="T21" fmla="*/ 75 h 497"/>
                <a:gd name="T22" fmla="*/ 373 w 377"/>
                <a:gd name="T23" fmla="*/ 292 h 497"/>
                <a:gd name="T24" fmla="*/ 325 w 377"/>
                <a:gd name="T25" fmla="*/ 444 h 497"/>
                <a:gd name="T26" fmla="*/ 180 w 377"/>
                <a:gd name="T27" fmla="*/ 497 h 497"/>
                <a:gd name="T28" fmla="*/ 45 w 377"/>
                <a:gd name="T29" fmla="*/ 450 h 497"/>
                <a:gd name="T30" fmla="*/ 4 w 377"/>
                <a:gd name="T31" fmla="*/ 308 h 497"/>
                <a:gd name="T32" fmla="*/ 4 w 377"/>
                <a:gd name="T33" fmla="*/ 74 h 497"/>
                <a:gd name="T34" fmla="*/ 0 w 377"/>
                <a:gd name="T35" fmla="*/ 0 h 497"/>
                <a:gd name="T36" fmla="*/ 89 w 377"/>
                <a:gd name="T3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" h="497">
                  <a:moveTo>
                    <a:pt x="89" y="0"/>
                  </a:moveTo>
                  <a:cubicBezTo>
                    <a:pt x="86" y="16"/>
                    <a:pt x="85" y="44"/>
                    <a:pt x="85" y="74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5" y="356"/>
                    <a:pt x="92" y="386"/>
                    <a:pt x="110" y="407"/>
                  </a:cubicBezTo>
                  <a:cubicBezTo>
                    <a:pt x="126" y="426"/>
                    <a:pt x="155" y="439"/>
                    <a:pt x="184" y="439"/>
                  </a:cubicBezTo>
                  <a:cubicBezTo>
                    <a:pt x="221" y="439"/>
                    <a:pt x="253" y="424"/>
                    <a:pt x="272" y="398"/>
                  </a:cubicBezTo>
                  <a:cubicBezTo>
                    <a:pt x="290" y="373"/>
                    <a:pt x="296" y="346"/>
                    <a:pt x="296" y="291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44"/>
                    <a:pt x="295" y="16"/>
                    <a:pt x="292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5" y="19"/>
                    <a:pt x="373" y="46"/>
                    <a:pt x="373" y="75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369"/>
                    <a:pt x="361" y="408"/>
                    <a:pt x="325" y="444"/>
                  </a:cubicBezTo>
                  <a:cubicBezTo>
                    <a:pt x="289" y="480"/>
                    <a:pt x="241" y="497"/>
                    <a:pt x="180" y="497"/>
                  </a:cubicBezTo>
                  <a:cubicBezTo>
                    <a:pt x="123" y="497"/>
                    <a:pt x="75" y="480"/>
                    <a:pt x="45" y="450"/>
                  </a:cubicBezTo>
                  <a:cubicBezTo>
                    <a:pt x="14" y="419"/>
                    <a:pt x="4" y="384"/>
                    <a:pt x="4" y="308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2" y="20"/>
                    <a:pt x="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BF3AC340-A4B0-4D27-8C8F-E526140F1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323" y="506631"/>
              <a:ext cx="203876" cy="217978"/>
            </a:xfrm>
            <a:custGeom>
              <a:avLst/>
              <a:gdLst>
                <a:gd name="connsiteX0" fmla="*/ 402678 w 803275"/>
                <a:gd name="connsiteY0" fmla="*/ 146050 h 858837"/>
                <a:gd name="connsiteX1" fmla="*/ 273050 w 803275"/>
                <a:gd name="connsiteY1" fmla="*/ 517525 h 858837"/>
                <a:gd name="connsiteX2" fmla="*/ 325602 w 803275"/>
                <a:gd name="connsiteY2" fmla="*/ 514004 h 858837"/>
                <a:gd name="connsiteX3" fmla="*/ 399174 w 803275"/>
                <a:gd name="connsiteY3" fmla="*/ 512243 h 858837"/>
                <a:gd name="connsiteX4" fmla="*/ 456981 w 803275"/>
                <a:gd name="connsiteY4" fmla="*/ 514004 h 858837"/>
                <a:gd name="connsiteX5" fmla="*/ 527050 w 803275"/>
                <a:gd name="connsiteY5" fmla="*/ 517525 h 858837"/>
                <a:gd name="connsiteX6" fmla="*/ 333966 w 803275"/>
                <a:gd name="connsiteY6" fmla="*/ 0 h 858837"/>
                <a:gd name="connsiteX7" fmla="*/ 471067 w 803275"/>
                <a:gd name="connsiteY7" fmla="*/ 0 h 858837"/>
                <a:gd name="connsiteX8" fmla="*/ 727694 w 803275"/>
                <a:gd name="connsiteY8" fmla="*/ 686012 h 858837"/>
                <a:gd name="connsiteX9" fmla="*/ 803275 w 803275"/>
                <a:gd name="connsiteY9" fmla="*/ 858837 h 858837"/>
                <a:gd name="connsiteX10" fmla="*/ 629262 w 803275"/>
                <a:gd name="connsiteY10" fmla="*/ 858837 h 858837"/>
                <a:gd name="connsiteX11" fmla="*/ 620473 w 803275"/>
                <a:gd name="connsiteY11" fmla="*/ 812985 h 858837"/>
                <a:gd name="connsiteX12" fmla="*/ 616958 w 803275"/>
                <a:gd name="connsiteY12" fmla="*/ 798877 h 858837"/>
                <a:gd name="connsiteX13" fmla="*/ 597623 w 803275"/>
                <a:gd name="connsiteY13" fmla="*/ 735390 h 858837"/>
                <a:gd name="connsiteX14" fmla="*/ 560711 w 803275"/>
                <a:gd name="connsiteY14" fmla="*/ 624288 h 858837"/>
                <a:gd name="connsiteX15" fmla="*/ 555438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3111 w 803275"/>
                <a:gd name="connsiteY18" fmla="*/ 624288 h 858837"/>
                <a:gd name="connsiteX19" fmla="*/ 237292 w 803275"/>
                <a:gd name="connsiteY19" fmla="*/ 624288 h 858837"/>
                <a:gd name="connsiteX20" fmla="*/ 193349 w 803275"/>
                <a:gd name="connsiteY20" fmla="*/ 745971 h 858837"/>
                <a:gd name="connsiteX21" fmla="*/ 161710 w 803275"/>
                <a:gd name="connsiteY21" fmla="*/ 858837 h 858837"/>
                <a:gd name="connsiteX22" fmla="*/ 0 w 803275"/>
                <a:gd name="connsiteY22" fmla="*/ 858837 h 858837"/>
                <a:gd name="connsiteX23" fmla="*/ 72066 w 803275"/>
                <a:gd name="connsiteY23" fmla="*/ 701883 h 858837"/>
                <a:gd name="connsiteX24" fmla="*/ 281234 w 803275"/>
                <a:gd name="connsiteY24" fmla="*/ 160481 h 858837"/>
                <a:gd name="connsiteX25" fmla="*/ 333966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678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19" y="515765"/>
                    <a:pt x="292319" y="515765"/>
                    <a:pt x="325602" y="514004"/>
                  </a:cubicBezTo>
                  <a:cubicBezTo>
                    <a:pt x="360636" y="514004"/>
                    <a:pt x="390416" y="512243"/>
                    <a:pt x="399174" y="512243"/>
                  </a:cubicBezTo>
                  <a:cubicBezTo>
                    <a:pt x="402678" y="512243"/>
                    <a:pt x="427202" y="512243"/>
                    <a:pt x="456981" y="514004"/>
                  </a:cubicBezTo>
                  <a:cubicBezTo>
                    <a:pt x="500774" y="515765"/>
                    <a:pt x="509533" y="515765"/>
                    <a:pt x="527050" y="517525"/>
                  </a:cubicBezTo>
                  <a:close/>
                  <a:moveTo>
                    <a:pt x="333966" y="0"/>
                  </a:moveTo>
                  <a:lnTo>
                    <a:pt x="471067" y="0"/>
                  </a:lnTo>
                  <a:cubicBezTo>
                    <a:pt x="727694" y="686012"/>
                    <a:pt x="727694" y="686012"/>
                    <a:pt x="727694" y="686012"/>
                  </a:cubicBezTo>
                  <a:cubicBezTo>
                    <a:pt x="757575" y="765370"/>
                    <a:pt x="769879" y="793587"/>
                    <a:pt x="803275" y="858837"/>
                  </a:cubicBezTo>
                  <a:cubicBezTo>
                    <a:pt x="629262" y="858837"/>
                    <a:pt x="629262" y="858837"/>
                    <a:pt x="629262" y="858837"/>
                  </a:cubicBezTo>
                  <a:cubicBezTo>
                    <a:pt x="627504" y="837675"/>
                    <a:pt x="623988" y="825330"/>
                    <a:pt x="620473" y="812985"/>
                  </a:cubicBezTo>
                  <a:cubicBezTo>
                    <a:pt x="616958" y="798877"/>
                    <a:pt x="616958" y="798877"/>
                    <a:pt x="616958" y="798877"/>
                  </a:cubicBezTo>
                  <a:cubicBezTo>
                    <a:pt x="601138" y="747735"/>
                    <a:pt x="599380" y="740681"/>
                    <a:pt x="597623" y="735390"/>
                  </a:cubicBezTo>
                  <a:cubicBezTo>
                    <a:pt x="560711" y="624288"/>
                    <a:pt x="560711" y="624288"/>
                    <a:pt x="560711" y="624288"/>
                  </a:cubicBezTo>
                  <a:cubicBezTo>
                    <a:pt x="555438" y="624288"/>
                    <a:pt x="555438" y="624288"/>
                    <a:pt x="555438" y="624288"/>
                  </a:cubicBezTo>
                  <a:cubicBezTo>
                    <a:pt x="544891" y="624288"/>
                    <a:pt x="555438" y="624288"/>
                    <a:pt x="523799" y="622525"/>
                  </a:cubicBezTo>
                  <a:cubicBezTo>
                    <a:pt x="451733" y="618998"/>
                    <a:pt x="442944" y="618998"/>
                    <a:pt x="400759" y="618998"/>
                  </a:cubicBezTo>
                  <a:cubicBezTo>
                    <a:pt x="348027" y="618998"/>
                    <a:pt x="360331" y="618998"/>
                    <a:pt x="253111" y="624288"/>
                  </a:cubicBezTo>
                  <a:cubicBezTo>
                    <a:pt x="237292" y="624288"/>
                    <a:pt x="237292" y="624288"/>
                    <a:pt x="237292" y="624288"/>
                  </a:cubicBezTo>
                  <a:cubicBezTo>
                    <a:pt x="193349" y="745971"/>
                    <a:pt x="193349" y="745971"/>
                    <a:pt x="193349" y="745971"/>
                  </a:cubicBezTo>
                  <a:cubicBezTo>
                    <a:pt x="181045" y="781242"/>
                    <a:pt x="170498" y="820040"/>
                    <a:pt x="161710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8" y="779478"/>
                    <a:pt x="72066" y="701883"/>
                  </a:cubicBezTo>
                  <a:cubicBezTo>
                    <a:pt x="281234" y="160481"/>
                    <a:pt x="281234" y="160481"/>
                    <a:pt x="281234" y="160481"/>
                  </a:cubicBezTo>
                  <a:cubicBezTo>
                    <a:pt x="309358" y="84649"/>
                    <a:pt x="321662" y="47615"/>
                    <a:pt x="333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EEF8A4F9-E3A2-4807-A34D-8FBBC9C7E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235" y="506631"/>
              <a:ext cx="114429" cy="217978"/>
            </a:xfrm>
            <a:custGeom>
              <a:avLst/>
              <a:gdLst>
                <a:gd name="T0" fmla="*/ 90 w 256"/>
                <a:gd name="T1" fmla="*/ 0 h 487"/>
                <a:gd name="T2" fmla="*/ 86 w 256"/>
                <a:gd name="T3" fmla="*/ 73 h 487"/>
                <a:gd name="T4" fmla="*/ 86 w 256"/>
                <a:gd name="T5" fmla="*/ 426 h 487"/>
                <a:gd name="T6" fmla="*/ 190 w 256"/>
                <a:gd name="T7" fmla="*/ 426 h 487"/>
                <a:gd name="T8" fmla="*/ 256 w 256"/>
                <a:gd name="T9" fmla="*/ 423 h 487"/>
                <a:gd name="T10" fmla="*/ 256 w 256"/>
                <a:gd name="T11" fmla="*/ 487 h 487"/>
                <a:gd name="T12" fmla="*/ 0 w 256"/>
                <a:gd name="T13" fmla="*/ 487 h 487"/>
                <a:gd name="T14" fmla="*/ 5 w 256"/>
                <a:gd name="T15" fmla="*/ 414 h 487"/>
                <a:gd name="T16" fmla="*/ 5 w 256"/>
                <a:gd name="T17" fmla="*/ 73 h 487"/>
                <a:gd name="T18" fmla="*/ 0 w 256"/>
                <a:gd name="T19" fmla="*/ 0 h 487"/>
                <a:gd name="T20" fmla="*/ 90 w 256"/>
                <a:gd name="T2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487">
                  <a:moveTo>
                    <a:pt x="90" y="0"/>
                  </a:moveTo>
                  <a:cubicBezTo>
                    <a:pt x="87" y="16"/>
                    <a:pt x="86" y="44"/>
                    <a:pt x="86" y="73"/>
                  </a:cubicBezTo>
                  <a:cubicBezTo>
                    <a:pt x="86" y="426"/>
                    <a:pt x="86" y="426"/>
                    <a:pt x="86" y="426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227" y="426"/>
                    <a:pt x="245" y="426"/>
                    <a:pt x="256" y="423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5" y="444"/>
                    <a:pt x="5" y="41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5EDF629E-04E6-466A-B80E-0F22A9968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714" y="506631"/>
              <a:ext cx="40292" cy="217978"/>
            </a:xfrm>
            <a:custGeom>
              <a:avLst/>
              <a:gdLst>
                <a:gd name="T0" fmla="*/ 90 w 90"/>
                <a:gd name="T1" fmla="*/ 0 h 487"/>
                <a:gd name="T2" fmla="*/ 85 w 90"/>
                <a:gd name="T3" fmla="*/ 74 h 487"/>
                <a:gd name="T4" fmla="*/ 85 w 90"/>
                <a:gd name="T5" fmla="*/ 414 h 487"/>
                <a:gd name="T6" fmla="*/ 90 w 90"/>
                <a:gd name="T7" fmla="*/ 487 h 487"/>
                <a:gd name="T8" fmla="*/ 0 w 90"/>
                <a:gd name="T9" fmla="*/ 487 h 487"/>
                <a:gd name="T10" fmla="*/ 4 w 90"/>
                <a:gd name="T11" fmla="*/ 414 h 487"/>
                <a:gd name="T12" fmla="*/ 4 w 90"/>
                <a:gd name="T13" fmla="*/ 74 h 487"/>
                <a:gd name="T14" fmla="*/ 0 w 90"/>
                <a:gd name="T15" fmla="*/ 0 h 487"/>
                <a:gd name="T16" fmla="*/ 90 w 90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87">
                  <a:moveTo>
                    <a:pt x="90" y="0"/>
                  </a:moveTo>
                  <a:cubicBezTo>
                    <a:pt x="87" y="16"/>
                    <a:pt x="85" y="44"/>
                    <a:pt x="85" y="74"/>
                  </a:cubicBezTo>
                  <a:cubicBezTo>
                    <a:pt x="85" y="414"/>
                    <a:pt x="85" y="414"/>
                    <a:pt x="85" y="414"/>
                  </a:cubicBezTo>
                  <a:cubicBezTo>
                    <a:pt x="85" y="444"/>
                    <a:pt x="87" y="472"/>
                    <a:pt x="90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E0296F0-B4DD-4CE6-855E-E60DAB737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052" y="506631"/>
              <a:ext cx="163182" cy="217978"/>
            </a:xfrm>
            <a:custGeom>
              <a:avLst/>
              <a:gdLst>
                <a:gd name="T0" fmla="*/ 96 w 366"/>
                <a:gd name="T1" fmla="*/ 0 h 487"/>
                <a:gd name="T2" fmla="*/ 294 w 366"/>
                <a:gd name="T3" fmla="*/ 381 h 487"/>
                <a:gd name="T4" fmla="*/ 294 w 366"/>
                <a:gd name="T5" fmla="*/ 74 h 487"/>
                <a:gd name="T6" fmla="*/ 288 w 366"/>
                <a:gd name="T7" fmla="*/ 0 h 487"/>
                <a:gd name="T8" fmla="*/ 366 w 366"/>
                <a:gd name="T9" fmla="*/ 0 h 487"/>
                <a:gd name="T10" fmla="*/ 361 w 366"/>
                <a:gd name="T11" fmla="*/ 74 h 487"/>
                <a:gd name="T12" fmla="*/ 361 w 366"/>
                <a:gd name="T13" fmla="*/ 487 h 487"/>
                <a:gd name="T14" fmla="*/ 274 w 366"/>
                <a:gd name="T15" fmla="*/ 487 h 487"/>
                <a:gd name="T16" fmla="*/ 72 w 366"/>
                <a:gd name="T17" fmla="*/ 100 h 487"/>
                <a:gd name="T18" fmla="*/ 72 w 366"/>
                <a:gd name="T19" fmla="*/ 414 h 487"/>
                <a:gd name="T20" fmla="*/ 77 w 366"/>
                <a:gd name="T21" fmla="*/ 487 h 487"/>
                <a:gd name="T22" fmla="*/ 0 w 366"/>
                <a:gd name="T23" fmla="*/ 487 h 487"/>
                <a:gd name="T24" fmla="*/ 4 w 366"/>
                <a:gd name="T25" fmla="*/ 414 h 487"/>
                <a:gd name="T26" fmla="*/ 4 w 366"/>
                <a:gd name="T27" fmla="*/ 74 h 487"/>
                <a:gd name="T28" fmla="*/ 0 w 366"/>
                <a:gd name="T29" fmla="*/ 0 h 487"/>
                <a:gd name="T30" fmla="*/ 96 w 366"/>
                <a:gd name="T3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487">
                  <a:moveTo>
                    <a:pt x="96" y="0"/>
                  </a:moveTo>
                  <a:cubicBezTo>
                    <a:pt x="294" y="381"/>
                    <a:pt x="294" y="381"/>
                    <a:pt x="294" y="381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4" y="48"/>
                    <a:pt x="292" y="23"/>
                    <a:pt x="288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3" y="16"/>
                    <a:pt x="361" y="43"/>
                    <a:pt x="361" y="74"/>
                  </a:cubicBezTo>
                  <a:cubicBezTo>
                    <a:pt x="361" y="487"/>
                    <a:pt x="361" y="487"/>
                    <a:pt x="361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414"/>
                    <a:pt x="72" y="414"/>
                    <a:pt x="72" y="414"/>
                  </a:cubicBezTo>
                  <a:cubicBezTo>
                    <a:pt x="72" y="439"/>
                    <a:pt x="73" y="464"/>
                    <a:pt x="77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B0682E28-6841-4EAC-9DC6-B815D3E23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464" y="506631"/>
              <a:ext cx="158347" cy="217978"/>
            </a:xfrm>
            <a:custGeom>
              <a:avLst/>
              <a:gdLst>
                <a:gd name="T0" fmla="*/ 63 w 355"/>
                <a:gd name="T1" fmla="*/ 59 h 487"/>
                <a:gd name="T2" fmla="*/ 0 w 355"/>
                <a:gd name="T3" fmla="*/ 61 h 487"/>
                <a:gd name="T4" fmla="*/ 0 w 355"/>
                <a:gd name="T5" fmla="*/ 0 h 487"/>
                <a:gd name="T6" fmla="*/ 355 w 355"/>
                <a:gd name="T7" fmla="*/ 0 h 487"/>
                <a:gd name="T8" fmla="*/ 355 w 355"/>
                <a:gd name="T9" fmla="*/ 61 h 487"/>
                <a:gd name="T10" fmla="*/ 291 w 355"/>
                <a:gd name="T11" fmla="*/ 59 h 487"/>
                <a:gd name="T12" fmla="*/ 218 w 355"/>
                <a:gd name="T13" fmla="*/ 59 h 487"/>
                <a:gd name="T14" fmla="*/ 218 w 355"/>
                <a:gd name="T15" fmla="*/ 414 h 487"/>
                <a:gd name="T16" fmla="*/ 222 w 355"/>
                <a:gd name="T17" fmla="*/ 487 h 487"/>
                <a:gd name="T18" fmla="*/ 132 w 355"/>
                <a:gd name="T19" fmla="*/ 487 h 487"/>
                <a:gd name="T20" fmla="*/ 137 w 355"/>
                <a:gd name="T21" fmla="*/ 414 h 487"/>
                <a:gd name="T22" fmla="*/ 137 w 355"/>
                <a:gd name="T23" fmla="*/ 59 h 487"/>
                <a:gd name="T24" fmla="*/ 63 w 355"/>
                <a:gd name="T25" fmla="*/ 5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487">
                  <a:moveTo>
                    <a:pt x="63" y="59"/>
                  </a:moveTo>
                  <a:cubicBezTo>
                    <a:pt x="31" y="59"/>
                    <a:pt x="12" y="59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33" y="59"/>
                    <a:pt x="316" y="59"/>
                    <a:pt x="291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414"/>
                    <a:pt x="218" y="414"/>
                    <a:pt x="218" y="414"/>
                  </a:cubicBezTo>
                  <a:cubicBezTo>
                    <a:pt x="218" y="445"/>
                    <a:pt x="219" y="470"/>
                    <a:pt x="222" y="487"/>
                  </a:cubicBezTo>
                  <a:cubicBezTo>
                    <a:pt x="132" y="487"/>
                    <a:pt x="132" y="487"/>
                    <a:pt x="132" y="487"/>
                  </a:cubicBezTo>
                  <a:cubicBezTo>
                    <a:pt x="135" y="471"/>
                    <a:pt x="137" y="445"/>
                    <a:pt x="137" y="414"/>
                  </a:cubicBezTo>
                  <a:cubicBezTo>
                    <a:pt x="137" y="59"/>
                    <a:pt x="137" y="59"/>
                    <a:pt x="137" y="59"/>
                  </a:cubicBezTo>
                  <a:lnTo>
                    <a:pt x="63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6E6DB6A-1B90-4C63-8EBF-B6142786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7443" y="506631"/>
              <a:ext cx="149080" cy="217978"/>
            </a:xfrm>
            <a:custGeom>
              <a:avLst/>
              <a:gdLst>
                <a:gd name="connsiteX0" fmla="*/ 150812 w 587375"/>
                <a:gd name="connsiteY0" fmla="*/ 98425 h 858837"/>
                <a:gd name="connsiteX1" fmla="*/ 150812 w 587375"/>
                <a:gd name="connsiteY1" fmla="*/ 363537 h 858837"/>
                <a:gd name="connsiteX2" fmla="*/ 219242 w 587375"/>
                <a:gd name="connsiteY2" fmla="*/ 363537 h 858837"/>
                <a:gd name="connsiteX3" fmla="*/ 384175 w 587375"/>
                <a:gd name="connsiteY3" fmla="*/ 222144 h 858837"/>
                <a:gd name="connsiteX4" fmla="*/ 205205 w 587375"/>
                <a:gd name="connsiteY4" fmla="*/ 98425 h 858837"/>
                <a:gd name="connsiteX5" fmla="*/ 150812 w 587375"/>
                <a:gd name="connsiteY5" fmla="*/ 98425 h 858837"/>
                <a:gd name="connsiteX6" fmla="*/ 0 w 587375"/>
                <a:gd name="connsiteY6" fmla="*/ 0 h 858837"/>
                <a:gd name="connsiteX7" fmla="*/ 235653 w 587375"/>
                <a:gd name="connsiteY7" fmla="*/ 0 h 858837"/>
                <a:gd name="connsiteX8" fmla="*/ 522307 w 587375"/>
                <a:gd name="connsiteY8" fmla="*/ 208096 h 858837"/>
                <a:gd name="connsiteX9" fmla="*/ 348204 w 587375"/>
                <a:gd name="connsiteY9" fmla="*/ 412665 h 858837"/>
                <a:gd name="connsiteX10" fmla="*/ 494169 w 587375"/>
                <a:gd name="connsiteY10" fmla="*/ 574909 h 858837"/>
                <a:gd name="connsiteX11" fmla="*/ 543410 w 587375"/>
                <a:gd name="connsiteY11" fmla="*/ 731863 h 858837"/>
                <a:gd name="connsiteX12" fmla="*/ 559237 w 587375"/>
                <a:gd name="connsiteY12" fmla="*/ 779478 h 858837"/>
                <a:gd name="connsiteX13" fmla="*/ 587375 w 587375"/>
                <a:gd name="connsiteY13" fmla="*/ 858837 h 858837"/>
                <a:gd name="connsiteX14" fmla="*/ 430859 w 587375"/>
                <a:gd name="connsiteY14" fmla="*/ 858837 h 858837"/>
                <a:gd name="connsiteX15" fmla="*/ 423824 w 587375"/>
                <a:gd name="connsiteY15" fmla="*/ 820040 h 858837"/>
                <a:gd name="connsiteX16" fmla="*/ 406238 w 587375"/>
                <a:gd name="connsiteY16" fmla="*/ 758316 h 858837"/>
                <a:gd name="connsiteX17" fmla="*/ 364032 w 587375"/>
                <a:gd name="connsiteY17" fmla="*/ 618998 h 858837"/>
                <a:gd name="connsiteX18" fmla="*/ 205757 w 587375"/>
                <a:gd name="connsiteY18" fmla="*/ 465571 h 858837"/>
                <a:gd name="connsiteX19" fmla="*/ 149482 w 587375"/>
                <a:gd name="connsiteY19" fmla="*/ 465571 h 858837"/>
                <a:gd name="connsiteX20" fmla="*/ 149482 w 587375"/>
                <a:gd name="connsiteY20" fmla="*/ 728336 h 858837"/>
                <a:gd name="connsiteX21" fmla="*/ 156516 w 587375"/>
                <a:gd name="connsiteY21" fmla="*/ 858837 h 858837"/>
                <a:gd name="connsiteX22" fmla="*/ 0 w 587375"/>
                <a:gd name="connsiteY22" fmla="*/ 858837 h 858837"/>
                <a:gd name="connsiteX23" fmla="*/ 8793 w 587375"/>
                <a:gd name="connsiteY23" fmla="*/ 728336 h 858837"/>
                <a:gd name="connsiteX24" fmla="*/ 8793 w 587375"/>
                <a:gd name="connsiteY24" fmla="*/ 128737 h 858837"/>
                <a:gd name="connsiteX25" fmla="*/ 0 w 5873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7375" h="858837">
                  <a:moveTo>
                    <a:pt x="150812" y="98425"/>
                  </a:moveTo>
                  <a:cubicBezTo>
                    <a:pt x="150812" y="363537"/>
                    <a:pt x="150812" y="363537"/>
                    <a:pt x="150812" y="363537"/>
                  </a:cubicBezTo>
                  <a:lnTo>
                    <a:pt x="219242" y="363537"/>
                  </a:lnTo>
                  <a:cubicBezTo>
                    <a:pt x="328028" y="363537"/>
                    <a:pt x="384175" y="314049"/>
                    <a:pt x="384175" y="222144"/>
                  </a:cubicBezTo>
                  <a:cubicBezTo>
                    <a:pt x="384175" y="132006"/>
                    <a:pt x="335046" y="98425"/>
                    <a:pt x="205205" y="98425"/>
                  </a:cubicBezTo>
                  <a:cubicBezTo>
                    <a:pt x="150812" y="98425"/>
                    <a:pt x="150812" y="98425"/>
                    <a:pt x="150812" y="98425"/>
                  </a:cubicBezTo>
                  <a:close/>
                  <a:moveTo>
                    <a:pt x="0" y="0"/>
                  </a:moveTo>
                  <a:lnTo>
                    <a:pt x="235653" y="0"/>
                  </a:lnTo>
                  <a:cubicBezTo>
                    <a:pt x="425583" y="0"/>
                    <a:pt x="522307" y="70541"/>
                    <a:pt x="522307" y="208096"/>
                  </a:cubicBezTo>
                  <a:cubicBezTo>
                    <a:pt x="522307" y="312144"/>
                    <a:pt x="464272" y="380922"/>
                    <a:pt x="348204" y="412665"/>
                  </a:cubicBezTo>
                  <a:cubicBezTo>
                    <a:pt x="425583" y="428537"/>
                    <a:pt x="458997" y="467334"/>
                    <a:pt x="494169" y="574909"/>
                  </a:cubicBezTo>
                  <a:cubicBezTo>
                    <a:pt x="543410" y="731863"/>
                    <a:pt x="543410" y="731863"/>
                    <a:pt x="543410" y="731863"/>
                  </a:cubicBezTo>
                  <a:cubicBezTo>
                    <a:pt x="559237" y="777715"/>
                    <a:pt x="553961" y="761843"/>
                    <a:pt x="559237" y="779478"/>
                  </a:cubicBezTo>
                  <a:cubicBezTo>
                    <a:pt x="575065" y="828857"/>
                    <a:pt x="576823" y="832384"/>
                    <a:pt x="587375" y="858837"/>
                  </a:cubicBezTo>
                  <a:cubicBezTo>
                    <a:pt x="430859" y="858837"/>
                    <a:pt x="430859" y="858837"/>
                    <a:pt x="430859" y="858837"/>
                  </a:cubicBezTo>
                  <a:cubicBezTo>
                    <a:pt x="429100" y="842965"/>
                    <a:pt x="427342" y="835911"/>
                    <a:pt x="423824" y="820040"/>
                  </a:cubicBezTo>
                  <a:cubicBezTo>
                    <a:pt x="416790" y="797114"/>
                    <a:pt x="409756" y="768897"/>
                    <a:pt x="406238" y="758316"/>
                  </a:cubicBezTo>
                  <a:cubicBezTo>
                    <a:pt x="364032" y="618998"/>
                    <a:pt x="364032" y="618998"/>
                    <a:pt x="364032" y="618998"/>
                  </a:cubicBezTo>
                  <a:cubicBezTo>
                    <a:pt x="325342" y="486733"/>
                    <a:pt x="302481" y="465571"/>
                    <a:pt x="205757" y="465571"/>
                  </a:cubicBezTo>
                  <a:cubicBezTo>
                    <a:pt x="149482" y="465571"/>
                    <a:pt x="149482" y="465571"/>
                    <a:pt x="149482" y="465571"/>
                  </a:cubicBezTo>
                  <a:cubicBezTo>
                    <a:pt x="149482" y="728336"/>
                    <a:pt x="149482" y="728336"/>
                    <a:pt x="149482" y="728336"/>
                  </a:cubicBezTo>
                  <a:cubicBezTo>
                    <a:pt x="149482" y="781242"/>
                    <a:pt x="151240" y="827094"/>
                    <a:pt x="156516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5276" y="823567"/>
                    <a:pt x="8793" y="783005"/>
                    <a:pt x="8793" y="728336"/>
                  </a:cubicBezTo>
                  <a:cubicBezTo>
                    <a:pt x="8793" y="128737"/>
                    <a:pt x="8793" y="128737"/>
                    <a:pt x="8793" y="128737"/>
                  </a:cubicBezTo>
                  <a:cubicBezTo>
                    <a:pt x="8793" y="75832"/>
                    <a:pt x="5276" y="3527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FA443F55-033E-4A55-9468-55B54033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399" y="506631"/>
              <a:ext cx="203876" cy="217978"/>
            </a:xfrm>
            <a:custGeom>
              <a:avLst/>
              <a:gdLst>
                <a:gd name="connsiteX0" fmla="*/ 402762 w 803275"/>
                <a:gd name="connsiteY0" fmla="*/ 146050 h 858837"/>
                <a:gd name="connsiteX1" fmla="*/ 273050 w 803275"/>
                <a:gd name="connsiteY1" fmla="*/ 517525 h 858837"/>
                <a:gd name="connsiteX2" fmla="*/ 325636 w 803275"/>
                <a:gd name="connsiteY2" fmla="*/ 514004 h 858837"/>
                <a:gd name="connsiteX3" fmla="*/ 397504 w 803275"/>
                <a:gd name="connsiteY3" fmla="*/ 512243 h 858837"/>
                <a:gd name="connsiteX4" fmla="*/ 457101 w 803275"/>
                <a:gd name="connsiteY4" fmla="*/ 514004 h 858837"/>
                <a:gd name="connsiteX5" fmla="*/ 525463 w 803275"/>
                <a:gd name="connsiteY5" fmla="*/ 517525 h 858837"/>
                <a:gd name="connsiteX6" fmla="*/ 332208 w 803275"/>
                <a:gd name="connsiteY6" fmla="*/ 0 h 858837"/>
                <a:gd name="connsiteX7" fmla="*/ 471067 w 803275"/>
                <a:gd name="connsiteY7" fmla="*/ 0 h 858837"/>
                <a:gd name="connsiteX8" fmla="*/ 727693 w 803275"/>
                <a:gd name="connsiteY8" fmla="*/ 686012 h 858837"/>
                <a:gd name="connsiteX9" fmla="*/ 803275 w 803275"/>
                <a:gd name="connsiteY9" fmla="*/ 858837 h 858837"/>
                <a:gd name="connsiteX10" fmla="*/ 629261 w 803275"/>
                <a:gd name="connsiteY10" fmla="*/ 858837 h 858837"/>
                <a:gd name="connsiteX11" fmla="*/ 618715 w 803275"/>
                <a:gd name="connsiteY11" fmla="*/ 812985 h 858837"/>
                <a:gd name="connsiteX12" fmla="*/ 615200 w 803275"/>
                <a:gd name="connsiteY12" fmla="*/ 798877 h 858837"/>
                <a:gd name="connsiteX13" fmla="*/ 595865 w 803275"/>
                <a:gd name="connsiteY13" fmla="*/ 735390 h 858837"/>
                <a:gd name="connsiteX14" fmla="*/ 558953 w 803275"/>
                <a:gd name="connsiteY14" fmla="*/ 624288 h 858837"/>
                <a:gd name="connsiteX15" fmla="*/ 555437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1353 w 803275"/>
                <a:gd name="connsiteY18" fmla="*/ 624288 h 858837"/>
                <a:gd name="connsiteX19" fmla="*/ 235534 w 803275"/>
                <a:gd name="connsiteY19" fmla="*/ 624288 h 858837"/>
                <a:gd name="connsiteX20" fmla="*/ 193348 w 803275"/>
                <a:gd name="connsiteY20" fmla="*/ 745971 h 858837"/>
                <a:gd name="connsiteX21" fmla="*/ 159952 w 803275"/>
                <a:gd name="connsiteY21" fmla="*/ 858837 h 858837"/>
                <a:gd name="connsiteX22" fmla="*/ 0 w 803275"/>
                <a:gd name="connsiteY22" fmla="*/ 858837 h 858837"/>
                <a:gd name="connsiteX23" fmla="*/ 70309 w 803275"/>
                <a:gd name="connsiteY23" fmla="*/ 701883 h 858837"/>
                <a:gd name="connsiteX24" fmla="*/ 279476 w 803275"/>
                <a:gd name="connsiteY24" fmla="*/ 160481 h 858837"/>
                <a:gd name="connsiteX25" fmla="*/ 332208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762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32" y="515765"/>
                    <a:pt x="292332" y="515765"/>
                    <a:pt x="325636" y="514004"/>
                  </a:cubicBezTo>
                  <a:cubicBezTo>
                    <a:pt x="358941" y="514004"/>
                    <a:pt x="390492" y="512243"/>
                    <a:pt x="397504" y="512243"/>
                  </a:cubicBezTo>
                  <a:cubicBezTo>
                    <a:pt x="402762" y="512243"/>
                    <a:pt x="425550" y="512243"/>
                    <a:pt x="457101" y="514004"/>
                  </a:cubicBezTo>
                  <a:cubicBezTo>
                    <a:pt x="500923" y="515765"/>
                    <a:pt x="507934" y="515765"/>
                    <a:pt x="525463" y="517525"/>
                  </a:cubicBezTo>
                  <a:close/>
                  <a:moveTo>
                    <a:pt x="332208" y="0"/>
                  </a:moveTo>
                  <a:lnTo>
                    <a:pt x="471067" y="0"/>
                  </a:lnTo>
                  <a:cubicBezTo>
                    <a:pt x="727693" y="686012"/>
                    <a:pt x="727693" y="686012"/>
                    <a:pt x="727693" y="686012"/>
                  </a:cubicBezTo>
                  <a:cubicBezTo>
                    <a:pt x="757574" y="765370"/>
                    <a:pt x="769878" y="793587"/>
                    <a:pt x="803275" y="858837"/>
                  </a:cubicBezTo>
                  <a:cubicBezTo>
                    <a:pt x="629261" y="858837"/>
                    <a:pt x="629261" y="858837"/>
                    <a:pt x="629261" y="858837"/>
                  </a:cubicBezTo>
                  <a:cubicBezTo>
                    <a:pt x="625746" y="837675"/>
                    <a:pt x="623988" y="825330"/>
                    <a:pt x="618715" y="812985"/>
                  </a:cubicBezTo>
                  <a:cubicBezTo>
                    <a:pt x="615200" y="798877"/>
                    <a:pt x="615200" y="798877"/>
                    <a:pt x="615200" y="798877"/>
                  </a:cubicBezTo>
                  <a:cubicBezTo>
                    <a:pt x="601138" y="747735"/>
                    <a:pt x="599380" y="740681"/>
                    <a:pt x="595865" y="735390"/>
                  </a:cubicBezTo>
                  <a:cubicBezTo>
                    <a:pt x="558953" y="624288"/>
                    <a:pt x="558953" y="624288"/>
                    <a:pt x="558953" y="624288"/>
                  </a:cubicBezTo>
                  <a:cubicBezTo>
                    <a:pt x="555437" y="624288"/>
                    <a:pt x="555437" y="624288"/>
                    <a:pt x="555437" y="624288"/>
                  </a:cubicBezTo>
                  <a:cubicBezTo>
                    <a:pt x="543133" y="624288"/>
                    <a:pt x="553680" y="624288"/>
                    <a:pt x="523799" y="622525"/>
                  </a:cubicBezTo>
                  <a:cubicBezTo>
                    <a:pt x="451732" y="618998"/>
                    <a:pt x="442944" y="618998"/>
                    <a:pt x="400759" y="618998"/>
                  </a:cubicBezTo>
                  <a:cubicBezTo>
                    <a:pt x="346270" y="618998"/>
                    <a:pt x="358574" y="618998"/>
                    <a:pt x="251353" y="624288"/>
                  </a:cubicBezTo>
                  <a:cubicBezTo>
                    <a:pt x="235534" y="624288"/>
                    <a:pt x="235534" y="624288"/>
                    <a:pt x="235534" y="624288"/>
                  </a:cubicBezTo>
                  <a:cubicBezTo>
                    <a:pt x="193348" y="745971"/>
                    <a:pt x="193348" y="745971"/>
                    <a:pt x="193348" y="745971"/>
                  </a:cubicBezTo>
                  <a:cubicBezTo>
                    <a:pt x="179287" y="781242"/>
                    <a:pt x="168740" y="820040"/>
                    <a:pt x="159952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7" y="779478"/>
                    <a:pt x="70309" y="701883"/>
                  </a:cubicBezTo>
                  <a:cubicBezTo>
                    <a:pt x="279476" y="160481"/>
                    <a:pt x="279476" y="160481"/>
                    <a:pt x="279476" y="160481"/>
                  </a:cubicBezTo>
                  <a:cubicBezTo>
                    <a:pt x="309358" y="84649"/>
                    <a:pt x="319904" y="47615"/>
                    <a:pt x="332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95B3781F-55E0-47E4-9003-5A1176A18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2522" y="853140"/>
              <a:ext cx="47544" cy="98715"/>
            </a:xfrm>
            <a:custGeom>
              <a:avLst/>
              <a:gdLst>
                <a:gd name="T0" fmla="*/ 98 w 106"/>
                <a:gd name="T1" fmla="*/ 183 h 221"/>
                <a:gd name="T2" fmla="*/ 81 w 106"/>
                <a:gd name="T3" fmla="*/ 189 h 221"/>
                <a:gd name="T4" fmla="*/ 65 w 106"/>
                <a:gd name="T5" fmla="*/ 169 h 221"/>
                <a:gd name="T6" fmla="*/ 65 w 106"/>
                <a:gd name="T7" fmla="*/ 79 h 221"/>
                <a:gd name="T8" fmla="*/ 99 w 106"/>
                <a:gd name="T9" fmla="*/ 79 h 221"/>
                <a:gd name="T10" fmla="*/ 99 w 106"/>
                <a:gd name="T11" fmla="*/ 47 h 221"/>
                <a:gd name="T12" fmla="*/ 65 w 106"/>
                <a:gd name="T13" fmla="*/ 47 h 221"/>
                <a:gd name="T14" fmla="*/ 65 w 106"/>
                <a:gd name="T15" fmla="*/ 0 h 221"/>
                <a:gd name="T16" fmla="*/ 28 w 106"/>
                <a:gd name="T17" fmla="*/ 0 h 221"/>
                <a:gd name="T18" fmla="*/ 28 w 106"/>
                <a:gd name="T19" fmla="*/ 47 h 221"/>
                <a:gd name="T20" fmla="*/ 0 w 106"/>
                <a:gd name="T21" fmla="*/ 47 h 221"/>
                <a:gd name="T22" fmla="*/ 0 w 106"/>
                <a:gd name="T23" fmla="*/ 79 h 221"/>
                <a:gd name="T24" fmla="*/ 28 w 106"/>
                <a:gd name="T25" fmla="*/ 79 h 221"/>
                <a:gd name="T26" fmla="*/ 28 w 106"/>
                <a:gd name="T27" fmla="*/ 178 h 221"/>
                <a:gd name="T28" fmla="*/ 71 w 106"/>
                <a:gd name="T29" fmla="*/ 221 h 221"/>
                <a:gd name="T30" fmla="*/ 106 w 106"/>
                <a:gd name="T31" fmla="*/ 211 h 221"/>
                <a:gd name="T32" fmla="*/ 98 w 106"/>
                <a:gd name="T33" fmla="*/ 18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221">
                  <a:moveTo>
                    <a:pt x="98" y="183"/>
                  </a:moveTo>
                  <a:cubicBezTo>
                    <a:pt x="95" y="186"/>
                    <a:pt x="88" y="189"/>
                    <a:pt x="81" y="189"/>
                  </a:cubicBezTo>
                  <a:cubicBezTo>
                    <a:pt x="70" y="189"/>
                    <a:pt x="65" y="180"/>
                    <a:pt x="65" y="16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8" y="206"/>
                    <a:pt x="43" y="221"/>
                    <a:pt x="71" y="221"/>
                  </a:cubicBezTo>
                  <a:cubicBezTo>
                    <a:pt x="89" y="221"/>
                    <a:pt x="100" y="217"/>
                    <a:pt x="106" y="211"/>
                  </a:cubicBezTo>
                  <a:lnTo>
                    <a:pt x="98" y="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B420D839-2966-4C38-AEA9-FC10DF205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9118" y="874092"/>
              <a:ext cx="76152" cy="76151"/>
            </a:xfrm>
            <a:custGeom>
              <a:avLst/>
              <a:gdLst>
                <a:gd name="T0" fmla="*/ 185 w 189"/>
                <a:gd name="T1" fmla="*/ 0 h 189"/>
                <a:gd name="T2" fmla="*/ 140 w 189"/>
                <a:gd name="T3" fmla="*/ 0 h 189"/>
                <a:gd name="T4" fmla="*/ 95 w 189"/>
                <a:gd name="T5" fmla="*/ 65 h 189"/>
                <a:gd name="T6" fmla="*/ 50 w 189"/>
                <a:gd name="T7" fmla="*/ 0 h 189"/>
                <a:gd name="T8" fmla="*/ 4 w 189"/>
                <a:gd name="T9" fmla="*/ 0 h 189"/>
                <a:gd name="T10" fmla="*/ 69 w 189"/>
                <a:gd name="T11" fmla="*/ 92 h 189"/>
                <a:gd name="T12" fmla="*/ 0 w 189"/>
                <a:gd name="T13" fmla="*/ 189 h 189"/>
                <a:gd name="T14" fmla="*/ 46 w 189"/>
                <a:gd name="T15" fmla="*/ 189 h 189"/>
                <a:gd name="T16" fmla="*/ 95 w 189"/>
                <a:gd name="T17" fmla="*/ 119 h 189"/>
                <a:gd name="T18" fmla="*/ 144 w 189"/>
                <a:gd name="T19" fmla="*/ 189 h 189"/>
                <a:gd name="T20" fmla="*/ 189 w 189"/>
                <a:gd name="T21" fmla="*/ 189 h 189"/>
                <a:gd name="T22" fmla="*/ 120 w 189"/>
                <a:gd name="T23" fmla="*/ 92 h 189"/>
                <a:gd name="T24" fmla="*/ 185 w 189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5" y="0"/>
                  </a:moveTo>
                  <a:lnTo>
                    <a:pt x="140" y="0"/>
                  </a:lnTo>
                  <a:lnTo>
                    <a:pt x="95" y="65"/>
                  </a:lnTo>
                  <a:lnTo>
                    <a:pt x="50" y="0"/>
                  </a:lnTo>
                  <a:lnTo>
                    <a:pt x="4" y="0"/>
                  </a:lnTo>
                  <a:lnTo>
                    <a:pt x="69" y="92"/>
                  </a:lnTo>
                  <a:lnTo>
                    <a:pt x="0" y="189"/>
                  </a:lnTo>
                  <a:lnTo>
                    <a:pt x="46" y="189"/>
                  </a:lnTo>
                  <a:lnTo>
                    <a:pt x="95" y="119"/>
                  </a:lnTo>
                  <a:lnTo>
                    <a:pt x="144" y="189"/>
                  </a:lnTo>
                  <a:lnTo>
                    <a:pt x="189" y="189"/>
                  </a:lnTo>
                  <a:lnTo>
                    <a:pt x="120" y="9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708DDE85-EF93-405A-A1B8-39A2120B1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2088" y="872480"/>
              <a:ext cx="76152" cy="79375"/>
            </a:xfrm>
            <a:custGeom>
              <a:avLst/>
              <a:gdLst>
                <a:gd name="connsiteX0" fmla="*/ 151607 w 300038"/>
                <a:gd name="connsiteY0" fmla="*/ 52387 h 312737"/>
                <a:gd name="connsiteX1" fmla="*/ 66675 w 300038"/>
                <a:gd name="connsiteY1" fmla="*/ 131762 h 312737"/>
                <a:gd name="connsiteX2" fmla="*/ 236538 w 300038"/>
                <a:gd name="connsiteY2" fmla="*/ 131762 h 312737"/>
                <a:gd name="connsiteX3" fmla="*/ 151607 w 300038"/>
                <a:gd name="connsiteY3" fmla="*/ 52387 h 312737"/>
                <a:gd name="connsiteX4" fmla="*/ 151784 w 300038"/>
                <a:gd name="connsiteY4" fmla="*/ 0 h 312737"/>
                <a:gd name="connsiteX5" fmla="*/ 300038 w 300038"/>
                <a:gd name="connsiteY5" fmla="*/ 161639 h 312737"/>
                <a:gd name="connsiteX6" fmla="*/ 300038 w 300038"/>
                <a:gd name="connsiteY6" fmla="*/ 177452 h 312737"/>
                <a:gd name="connsiteX7" fmla="*/ 68832 w 300038"/>
                <a:gd name="connsiteY7" fmla="*/ 177452 h 312737"/>
                <a:gd name="connsiteX8" fmla="*/ 164138 w 300038"/>
                <a:gd name="connsiteY8" fmla="*/ 260029 h 312737"/>
                <a:gd name="connsiteX9" fmla="*/ 248855 w 300038"/>
                <a:gd name="connsiteY9" fmla="*/ 226647 h 312737"/>
                <a:gd name="connsiteX10" fmla="*/ 278859 w 300038"/>
                <a:gd name="connsiteY10" fmla="*/ 270570 h 312737"/>
                <a:gd name="connsiteX11" fmla="*/ 157079 w 300038"/>
                <a:gd name="connsiteY11" fmla="*/ 312737 h 312737"/>
                <a:gd name="connsiteX12" fmla="*/ 0 w 300038"/>
                <a:gd name="connsiteY12" fmla="*/ 156369 h 312737"/>
                <a:gd name="connsiteX13" fmla="*/ 151784 w 300038"/>
                <a:gd name="connsiteY13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038" h="312737">
                  <a:moveTo>
                    <a:pt x="151607" y="52387"/>
                  </a:moveTo>
                  <a:cubicBezTo>
                    <a:pt x="94985" y="52387"/>
                    <a:pt x="70214" y="94720"/>
                    <a:pt x="66675" y="131762"/>
                  </a:cubicBezTo>
                  <a:lnTo>
                    <a:pt x="236538" y="131762"/>
                  </a:lnTo>
                  <a:cubicBezTo>
                    <a:pt x="234769" y="96484"/>
                    <a:pt x="211766" y="52387"/>
                    <a:pt x="151607" y="52387"/>
                  </a:cubicBezTo>
                  <a:close/>
                  <a:moveTo>
                    <a:pt x="151784" y="0"/>
                  </a:moveTo>
                  <a:cubicBezTo>
                    <a:pt x="241795" y="0"/>
                    <a:pt x="300038" y="68521"/>
                    <a:pt x="300038" y="161639"/>
                  </a:cubicBezTo>
                  <a:cubicBezTo>
                    <a:pt x="300038" y="161639"/>
                    <a:pt x="300038" y="161639"/>
                    <a:pt x="300038" y="177452"/>
                  </a:cubicBezTo>
                  <a:cubicBezTo>
                    <a:pt x="300038" y="177452"/>
                    <a:pt x="300038" y="177452"/>
                    <a:pt x="68832" y="177452"/>
                  </a:cubicBezTo>
                  <a:cubicBezTo>
                    <a:pt x="72362" y="223133"/>
                    <a:pt x="107661" y="260029"/>
                    <a:pt x="164138" y="260029"/>
                  </a:cubicBezTo>
                  <a:cubicBezTo>
                    <a:pt x="192377" y="260029"/>
                    <a:pt x="227676" y="247730"/>
                    <a:pt x="248855" y="226647"/>
                  </a:cubicBezTo>
                  <a:cubicBezTo>
                    <a:pt x="248855" y="226647"/>
                    <a:pt x="248855" y="226647"/>
                    <a:pt x="278859" y="270570"/>
                  </a:cubicBezTo>
                  <a:cubicBezTo>
                    <a:pt x="248855" y="298682"/>
                    <a:pt x="204732" y="312737"/>
                    <a:pt x="157079" y="312737"/>
                  </a:cubicBezTo>
                  <a:cubicBezTo>
                    <a:pt x="67067" y="312737"/>
                    <a:pt x="0" y="251244"/>
                    <a:pt x="0" y="156369"/>
                  </a:cubicBezTo>
                  <a:cubicBezTo>
                    <a:pt x="0" y="68521"/>
                    <a:pt x="63537" y="0"/>
                    <a:pt x="15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4C0CC431-D9EA-4298-A303-C638599DD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043" y="872480"/>
              <a:ext cx="67690" cy="77763"/>
            </a:xfrm>
            <a:custGeom>
              <a:avLst/>
              <a:gdLst>
                <a:gd name="T0" fmla="*/ 97 w 152"/>
                <a:gd name="T1" fmla="*/ 0 h 174"/>
                <a:gd name="T2" fmla="*/ 37 w 152"/>
                <a:gd name="T3" fmla="*/ 27 h 174"/>
                <a:gd name="T4" fmla="*/ 37 w 152"/>
                <a:gd name="T5" fmla="*/ 4 h 174"/>
                <a:gd name="T6" fmla="*/ 0 w 152"/>
                <a:gd name="T7" fmla="*/ 4 h 174"/>
                <a:gd name="T8" fmla="*/ 0 w 152"/>
                <a:gd name="T9" fmla="*/ 174 h 174"/>
                <a:gd name="T10" fmla="*/ 37 w 152"/>
                <a:gd name="T11" fmla="*/ 174 h 174"/>
                <a:gd name="T12" fmla="*/ 37 w 152"/>
                <a:gd name="T13" fmla="*/ 55 h 174"/>
                <a:gd name="T14" fmla="*/ 81 w 152"/>
                <a:gd name="T15" fmla="*/ 32 h 174"/>
                <a:gd name="T16" fmla="*/ 115 w 152"/>
                <a:gd name="T17" fmla="*/ 68 h 174"/>
                <a:gd name="T18" fmla="*/ 115 w 152"/>
                <a:gd name="T19" fmla="*/ 174 h 174"/>
                <a:gd name="T20" fmla="*/ 152 w 152"/>
                <a:gd name="T21" fmla="*/ 174 h 174"/>
                <a:gd name="T22" fmla="*/ 152 w 152"/>
                <a:gd name="T23" fmla="*/ 54 h 174"/>
                <a:gd name="T24" fmla="*/ 97 w 152"/>
                <a:gd name="T2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74">
                  <a:moveTo>
                    <a:pt x="97" y="0"/>
                  </a:moveTo>
                  <a:cubicBezTo>
                    <a:pt x="70" y="0"/>
                    <a:pt x="48" y="14"/>
                    <a:pt x="37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6" y="44"/>
                    <a:pt x="62" y="32"/>
                    <a:pt x="81" y="32"/>
                  </a:cubicBezTo>
                  <a:cubicBezTo>
                    <a:pt x="101" y="32"/>
                    <a:pt x="115" y="41"/>
                    <a:pt x="115" y="68"/>
                  </a:cubicBezTo>
                  <a:cubicBezTo>
                    <a:pt x="115" y="174"/>
                    <a:pt x="115" y="174"/>
                    <a:pt x="115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19"/>
                    <a:pt x="134" y="0"/>
                    <a:pt x="9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BEBEFC1A-8ABF-404F-925A-3A941F873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2497" y="872480"/>
              <a:ext cx="64064" cy="79375"/>
            </a:xfrm>
            <a:custGeom>
              <a:avLst/>
              <a:gdLst>
                <a:gd name="T0" fmla="*/ 41 w 144"/>
                <a:gd name="T1" fmla="*/ 50 h 178"/>
                <a:gd name="T2" fmla="*/ 73 w 144"/>
                <a:gd name="T3" fmla="*/ 29 h 178"/>
                <a:gd name="T4" fmla="*/ 123 w 144"/>
                <a:gd name="T5" fmla="*/ 50 h 178"/>
                <a:gd name="T6" fmla="*/ 139 w 144"/>
                <a:gd name="T7" fmla="*/ 24 h 178"/>
                <a:gd name="T8" fmla="*/ 73 w 144"/>
                <a:gd name="T9" fmla="*/ 0 h 178"/>
                <a:gd name="T10" fmla="*/ 6 w 144"/>
                <a:gd name="T11" fmla="*/ 52 h 178"/>
                <a:gd name="T12" fmla="*/ 109 w 144"/>
                <a:gd name="T13" fmla="*/ 126 h 178"/>
                <a:gd name="T14" fmla="*/ 75 w 144"/>
                <a:gd name="T15" fmla="*/ 149 h 178"/>
                <a:gd name="T16" fmla="*/ 17 w 144"/>
                <a:gd name="T17" fmla="*/ 125 h 178"/>
                <a:gd name="T18" fmla="*/ 0 w 144"/>
                <a:gd name="T19" fmla="*/ 152 h 178"/>
                <a:gd name="T20" fmla="*/ 73 w 144"/>
                <a:gd name="T21" fmla="*/ 178 h 178"/>
                <a:gd name="T22" fmla="*/ 144 w 144"/>
                <a:gd name="T23" fmla="*/ 126 h 178"/>
                <a:gd name="T24" fmla="*/ 41 w 144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8">
                  <a:moveTo>
                    <a:pt x="41" y="50"/>
                  </a:moveTo>
                  <a:cubicBezTo>
                    <a:pt x="41" y="38"/>
                    <a:pt x="54" y="29"/>
                    <a:pt x="73" y="29"/>
                  </a:cubicBezTo>
                  <a:cubicBezTo>
                    <a:pt x="94" y="29"/>
                    <a:pt x="113" y="38"/>
                    <a:pt x="123" y="5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23" y="10"/>
                    <a:pt x="102" y="0"/>
                    <a:pt x="73" y="0"/>
                  </a:cubicBezTo>
                  <a:cubicBezTo>
                    <a:pt x="30" y="0"/>
                    <a:pt x="6" y="24"/>
                    <a:pt x="6" y="52"/>
                  </a:cubicBezTo>
                  <a:cubicBezTo>
                    <a:pt x="6" y="117"/>
                    <a:pt x="109" y="93"/>
                    <a:pt x="109" y="126"/>
                  </a:cubicBezTo>
                  <a:cubicBezTo>
                    <a:pt x="109" y="140"/>
                    <a:pt x="97" y="149"/>
                    <a:pt x="75" y="149"/>
                  </a:cubicBezTo>
                  <a:cubicBezTo>
                    <a:pt x="53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" y="169"/>
                    <a:pt x="45" y="178"/>
                    <a:pt x="73" y="178"/>
                  </a:cubicBezTo>
                  <a:cubicBezTo>
                    <a:pt x="119" y="178"/>
                    <a:pt x="144" y="156"/>
                    <a:pt x="144" y="126"/>
                  </a:cubicBezTo>
                  <a:cubicBezTo>
                    <a:pt x="144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EEA41CB2-2437-4B0D-B6A9-C05A3CF05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652" y="843470"/>
              <a:ext cx="22563" cy="41500"/>
            </a:xfrm>
            <a:custGeom>
              <a:avLst/>
              <a:gdLst>
                <a:gd name="T0" fmla="*/ 24 w 51"/>
                <a:gd name="T1" fmla="*/ 0 h 93"/>
                <a:gd name="T2" fmla="*/ 0 w 51"/>
                <a:gd name="T3" fmla="*/ 25 h 93"/>
                <a:gd name="T4" fmla="*/ 21 w 51"/>
                <a:gd name="T5" fmla="*/ 47 h 93"/>
                <a:gd name="T6" fmla="*/ 27 w 51"/>
                <a:gd name="T7" fmla="*/ 46 h 93"/>
                <a:gd name="T8" fmla="*/ 1 w 51"/>
                <a:gd name="T9" fmla="*/ 79 h 93"/>
                <a:gd name="T10" fmla="*/ 18 w 51"/>
                <a:gd name="T11" fmla="*/ 93 h 93"/>
                <a:gd name="T12" fmla="*/ 51 w 51"/>
                <a:gd name="T13" fmla="*/ 33 h 93"/>
                <a:gd name="T14" fmla="*/ 24 w 51"/>
                <a:gd name="T1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93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9" y="47"/>
                    <a:pt x="21" y="47"/>
                  </a:cubicBezTo>
                  <a:cubicBezTo>
                    <a:pt x="23" y="47"/>
                    <a:pt x="26" y="46"/>
                    <a:pt x="27" y="46"/>
                  </a:cubicBezTo>
                  <a:cubicBezTo>
                    <a:pt x="24" y="58"/>
                    <a:pt x="13" y="72"/>
                    <a:pt x="1" y="7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37" y="79"/>
                    <a:pt x="51" y="57"/>
                    <a:pt x="51" y="33"/>
                  </a:cubicBezTo>
                  <a:cubicBezTo>
                    <a:pt x="51" y="12"/>
                    <a:pt x="38" y="0"/>
                    <a:pt x="2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8775C675-A5F1-4653-9461-21EA2548C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006" y="853140"/>
              <a:ext cx="47142" cy="98715"/>
            </a:xfrm>
            <a:custGeom>
              <a:avLst/>
              <a:gdLst>
                <a:gd name="T0" fmla="*/ 81 w 106"/>
                <a:gd name="T1" fmla="*/ 189 h 221"/>
                <a:gd name="T2" fmla="*/ 65 w 106"/>
                <a:gd name="T3" fmla="*/ 169 h 221"/>
                <a:gd name="T4" fmla="*/ 65 w 106"/>
                <a:gd name="T5" fmla="*/ 79 h 221"/>
                <a:gd name="T6" fmla="*/ 99 w 106"/>
                <a:gd name="T7" fmla="*/ 79 h 221"/>
                <a:gd name="T8" fmla="*/ 99 w 106"/>
                <a:gd name="T9" fmla="*/ 47 h 221"/>
                <a:gd name="T10" fmla="*/ 65 w 106"/>
                <a:gd name="T11" fmla="*/ 47 h 221"/>
                <a:gd name="T12" fmla="*/ 65 w 106"/>
                <a:gd name="T13" fmla="*/ 0 h 221"/>
                <a:gd name="T14" fmla="*/ 28 w 106"/>
                <a:gd name="T15" fmla="*/ 0 h 221"/>
                <a:gd name="T16" fmla="*/ 28 w 106"/>
                <a:gd name="T17" fmla="*/ 47 h 221"/>
                <a:gd name="T18" fmla="*/ 0 w 106"/>
                <a:gd name="T19" fmla="*/ 47 h 221"/>
                <a:gd name="T20" fmla="*/ 0 w 106"/>
                <a:gd name="T21" fmla="*/ 79 h 221"/>
                <a:gd name="T22" fmla="*/ 28 w 106"/>
                <a:gd name="T23" fmla="*/ 79 h 221"/>
                <a:gd name="T24" fmla="*/ 28 w 106"/>
                <a:gd name="T25" fmla="*/ 178 h 221"/>
                <a:gd name="T26" fmla="*/ 71 w 106"/>
                <a:gd name="T27" fmla="*/ 221 h 221"/>
                <a:gd name="T28" fmla="*/ 106 w 106"/>
                <a:gd name="T29" fmla="*/ 211 h 221"/>
                <a:gd name="T30" fmla="*/ 97 w 106"/>
                <a:gd name="T31" fmla="*/ 183 h 221"/>
                <a:gd name="T32" fmla="*/ 81 w 106"/>
                <a:gd name="T33" fmla="*/ 18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221">
                  <a:moveTo>
                    <a:pt x="81" y="189"/>
                  </a:moveTo>
                  <a:cubicBezTo>
                    <a:pt x="70" y="189"/>
                    <a:pt x="65" y="180"/>
                    <a:pt x="65" y="16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8" y="206"/>
                    <a:pt x="43" y="221"/>
                    <a:pt x="71" y="221"/>
                  </a:cubicBezTo>
                  <a:cubicBezTo>
                    <a:pt x="89" y="221"/>
                    <a:pt x="100" y="217"/>
                    <a:pt x="106" y="211"/>
                  </a:cubicBezTo>
                  <a:cubicBezTo>
                    <a:pt x="97" y="183"/>
                    <a:pt x="97" y="183"/>
                    <a:pt x="97" y="183"/>
                  </a:cubicBezTo>
                  <a:cubicBezTo>
                    <a:pt x="95" y="186"/>
                    <a:pt x="88" y="189"/>
                    <a:pt x="81" y="1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8B09F400-8322-48D1-BD82-6676EA754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2796" y="872480"/>
              <a:ext cx="67287" cy="79375"/>
            </a:xfrm>
            <a:custGeom>
              <a:avLst/>
              <a:gdLst>
                <a:gd name="connsiteX0" fmla="*/ 128176 w 265113"/>
                <a:gd name="connsiteY0" fmla="*/ 161925 h 312737"/>
                <a:gd name="connsiteX1" fmla="*/ 65088 w 265113"/>
                <a:gd name="connsiteY1" fmla="*/ 216785 h 312737"/>
                <a:gd name="connsiteX2" fmla="*/ 128176 w 265113"/>
                <a:gd name="connsiteY2" fmla="*/ 269875 h 312737"/>
                <a:gd name="connsiteX3" fmla="*/ 200026 w 265113"/>
                <a:gd name="connsiteY3" fmla="*/ 238021 h 312737"/>
                <a:gd name="connsiteX4" fmla="*/ 200026 w 265113"/>
                <a:gd name="connsiteY4" fmla="*/ 193779 h 312737"/>
                <a:gd name="connsiteX5" fmla="*/ 128176 w 265113"/>
                <a:gd name="connsiteY5" fmla="*/ 161925 h 312737"/>
                <a:gd name="connsiteX6" fmla="*/ 140457 w 265113"/>
                <a:gd name="connsiteY6" fmla="*/ 0 h 312737"/>
                <a:gd name="connsiteX7" fmla="*/ 265113 w 265113"/>
                <a:gd name="connsiteY7" fmla="*/ 107174 h 312737"/>
                <a:gd name="connsiteX8" fmla="*/ 265113 w 265113"/>
                <a:gd name="connsiteY8" fmla="*/ 305709 h 312737"/>
                <a:gd name="connsiteX9" fmla="*/ 200152 w 265113"/>
                <a:gd name="connsiteY9" fmla="*/ 305709 h 312737"/>
                <a:gd name="connsiteX10" fmla="*/ 200152 w 265113"/>
                <a:gd name="connsiteY10" fmla="*/ 274084 h 312737"/>
                <a:gd name="connsiteX11" fmla="*/ 103587 w 265113"/>
                <a:gd name="connsiteY11" fmla="*/ 312737 h 312737"/>
                <a:gd name="connsiteX12" fmla="*/ 0 w 265113"/>
                <a:gd name="connsiteY12" fmla="*/ 214348 h 312737"/>
                <a:gd name="connsiteX13" fmla="*/ 103587 w 265113"/>
                <a:gd name="connsiteY13" fmla="*/ 117716 h 312737"/>
                <a:gd name="connsiteX14" fmla="*/ 200152 w 265113"/>
                <a:gd name="connsiteY14" fmla="*/ 156369 h 312737"/>
                <a:gd name="connsiteX15" fmla="*/ 200152 w 265113"/>
                <a:gd name="connsiteY15" fmla="*/ 110688 h 312737"/>
                <a:gd name="connsiteX16" fmla="*/ 129923 w 265113"/>
                <a:gd name="connsiteY16" fmla="*/ 54466 h 312737"/>
                <a:gd name="connsiteX17" fmla="*/ 42137 w 265113"/>
                <a:gd name="connsiteY17" fmla="*/ 93118 h 312737"/>
                <a:gd name="connsiteX18" fmla="*/ 15801 w 265113"/>
                <a:gd name="connsiteY18" fmla="*/ 47438 h 312737"/>
                <a:gd name="connsiteX19" fmla="*/ 140457 w 265113"/>
                <a:gd name="connsiteY19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5113" h="312737">
                  <a:moveTo>
                    <a:pt x="128176" y="161925"/>
                  </a:moveTo>
                  <a:cubicBezTo>
                    <a:pt x="93127" y="161925"/>
                    <a:pt x="65088" y="183161"/>
                    <a:pt x="65088" y="216785"/>
                  </a:cubicBezTo>
                  <a:cubicBezTo>
                    <a:pt x="65088" y="248639"/>
                    <a:pt x="93127" y="269875"/>
                    <a:pt x="128176" y="269875"/>
                  </a:cubicBezTo>
                  <a:cubicBezTo>
                    <a:pt x="157967" y="269875"/>
                    <a:pt x="184254" y="259257"/>
                    <a:pt x="200026" y="238021"/>
                  </a:cubicBezTo>
                  <a:lnTo>
                    <a:pt x="200026" y="193779"/>
                  </a:lnTo>
                  <a:cubicBezTo>
                    <a:pt x="184254" y="172543"/>
                    <a:pt x="157967" y="161925"/>
                    <a:pt x="128176" y="161925"/>
                  </a:cubicBezTo>
                  <a:close/>
                  <a:moveTo>
                    <a:pt x="140457" y="0"/>
                  </a:moveTo>
                  <a:cubicBezTo>
                    <a:pt x="207174" y="0"/>
                    <a:pt x="265113" y="28111"/>
                    <a:pt x="265113" y="107174"/>
                  </a:cubicBezTo>
                  <a:cubicBezTo>
                    <a:pt x="265113" y="107174"/>
                    <a:pt x="265113" y="107174"/>
                    <a:pt x="265113" y="305709"/>
                  </a:cubicBezTo>
                  <a:cubicBezTo>
                    <a:pt x="265113" y="305709"/>
                    <a:pt x="265113" y="305709"/>
                    <a:pt x="200152" y="305709"/>
                  </a:cubicBezTo>
                  <a:cubicBezTo>
                    <a:pt x="200152" y="305709"/>
                    <a:pt x="200152" y="305709"/>
                    <a:pt x="200152" y="274084"/>
                  </a:cubicBezTo>
                  <a:cubicBezTo>
                    <a:pt x="177327" y="298682"/>
                    <a:pt x="143969" y="312737"/>
                    <a:pt x="103587" y="312737"/>
                  </a:cubicBezTo>
                  <a:cubicBezTo>
                    <a:pt x="54427" y="312737"/>
                    <a:pt x="0" y="281112"/>
                    <a:pt x="0" y="214348"/>
                  </a:cubicBezTo>
                  <a:cubicBezTo>
                    <a:pt x="0" y="145827"/>
                    <a:pt x="54427" y="117716"/>
                    <a:pt x="103587" y="117716"/>
                  </a:cubicBezTo>
                  <a:cubicBezTo>
                    <a:pt x="143969" y="117716"/>
                    <a:pt x="179083" y="130014"/>
                    <a:pt x="200152" y="156369"/>
                  </a:cubicBezTo>
                  <a:cubicBezTo>
                    <a:pt x="200152" y="156369"/>
                    <a:pt x="200152" y="156369"/>
                    <a:pt x="200152" y="110688"/>
                  </a:cubicBezTo>
                  <a:cubicBezTo>
                    <a:pt x="200152" y="75549"/>
                    <a:pt x="172060" y="54466"/>
                    <a:pt x="129923" y="54466"/>
                  </a:cubicBezTo>
                  <a:cubicBezTo>
                    <a:pt x="96564" y="54466"/>
                    <a:pt x="68473" y="66764"/>
                    <a:pt x="42137" y="93118"/>
                  </a:cubicBezTo>
                  <a:cubicBezTo>
                    <a:pt x="42137" y="93118"/>
                    <a:pt x="42137" y="93118"/>
                    <a:pt x="15801" y="47438"/>
                  </a:cubicBezTo>
                  <a:cubicBezTo>
                    <a:pt x="49160" y="14056"/>
                    <a:pt x="93053" y="0"/>
                    <a:pt x="14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3D6F083B-0A9A-40B0-A454-D9BAA419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348" y="845082"/>
              <a:ext cx="68093" cy="105161"/>
            </a:xfrm>
            <a:custGeom>
              <a:avLst/>
              <a:gdLst>
                <a:gd name="T0" fmla="*/ 97 w 152"/>
                <a:gd name="T1" fmla="*/ 61 h 235"/>
                <a:gd name="T2" fmla="*/ 36 w 152"/>
                <a:gd name="T3" fmla="*/ 88 h 235"/>
                <a:gd name="T4" fmla="*/ 36 w 152"/>
                <a:gd name="T5" fmla="*/ 0 h 235"/>
                <a:gd name="T6" fmla="*/ 0 w 152"/>
                <a:gd name="T7" fmla="*/ 0 h 235"/>
                <a:gd name="T8" fmla="*/ 0 w 152"/>
                <a:gd name="T9" fmla="*/ 235 h 235"/>
                <a:gd name="T10" fmla="*/ 36 w 152"/>
                <a:gd name="T11" fmla="*/ 235 h 235"/>
                <a:gd name="T12" fmla="*/ 36 w 152"/>
                <a:gd name="T13" fmla="*/ 116 h 235"/>
                <a:gd name="T14" fmla="*/ 80 w 152"/>
                <a:gd name="T15" fmla="*/ 93 h 235"/>
                <a:gd name="T16" fmla="*/ 115 w 152"/>
                <a:gd name="T17" fmla="*/ 128 h 235"/>
                <a:gd name="T18" fmla="*/ 115 w 152"/>
                <a:gd name="T19" fmla="*/ 235 h 235"/>
                <a:gd name="T20" fmla="*/ 152 w 152"/>
                <a:gd name="T21" fmla="*/ 235 h 235"/>
                <a:gd name="T22" fmla="*/ 152 w 152"/>
                <a:gd name="T23" fmla="*/ 115 h 235"/>
                <a:gd name="T24" fmla="*/ 97 w 152"/>
                <a:gd name="T25" fmla="*/ 6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35">
                  <a:moveTo>
                    <a:pt x="97" y="61"/>
                  </a:moveTo>
                  <a:cubicBezTo>
                    <a:pt x="70" y="61"/>
                    <a:pt x="48" y="75"/>
                    <a:pt x="36" y="8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5" y="105"/>
                    <a:pt x="61" y="93"/>
                    <a:pt x="80" y="93"/>
                  </a:cubicBezTo>
                  <a:cubicBezTo>
                    <a:pt x="101" y="93"/>
                    <a:pt x="115" y="102"/>
                    <a:pt x="115" y="128"/>
                  </a:cubicBezTo>
                  <a:cubicBezTo>
                    <a:pt x="115" y="235"/>
                    <a:pt x="115" y="235"/>
                    <a:pt x="115" y="235"/>
                  </a:cubicBezTo>
                  <a:cubicBezTo>
                    <a:pt x="152" y="235"/>
                    <a:pt x="152" y="235"/>
                    <a:pt x="152" y="23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2" y="80"/>
                    <a:pt x="133" y="61"/>
                    <a:pt x="97" y="6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29FBEB1F-BD58-4089-9EA8-4B1E9ACF1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82" y="874092"/>
              <a:ext cx="116846" cy="76151"/>
            </a:xfrm>
            <a:custGeom>
              <a:avLst/>
              <a:gdLst>
                <a:gd name="T0" fmla="*/ 209 w 290"/>
                <a:gd name="T1" fmla="*/ 138 h 189"/>
                <a:gd name="T2" fmla="*/ 163 w 290"/>
                <a:gd name="T3" fmla="*/ 0 h 189"/>
                <a:gd name="T4" fmla="*/ 128 w 290"/>
                <a:gd name="T5" fmla="*/ 0 h 189"/>
                <a:gd name="T6" fmla="*/ 82 w 290"/>
                <a:gd name="T7" fmla="*/ 138 h 189"/>
                <a:gd name="T8" fmla="*/ 43 w 290"/>
                <a:gd name="T9" fmla="*/ 0 h 189"/>
                <a:gd name="T10" fmla="*/ 0 w 290"/>
                <a:gd name="T11" fmla="*/ 0 h 189"/>
                <a:gd name="T12" fmla="*/ 59 w 290"/>
                <a:gd name="T13" fmla="*/ 189 h 189"/>
                <a:gd name="T14" fmla="*/ 102 w 290"/>
                <a:gd name="T15" fmla="*/ 189 h 189"/>
                <a:gd name="T16" fmla="*/ 145 w 290"/>
                <a:gd name="T17" fmla="*/ 50 h 189"/>
                <a:gd name="T18" fmla="*/ 190 w 290"/>
                <a:gd name="T19" fmla="*/ 189 h 189"/>
                <a:gd name="T20" fmla="*/ 232 w 290"/>
                <a:gd name="T21" fmla="*/ 189 h 189"/>
                <a:gd name="T22" fmla="*/ 290 w 290"/>
                <a:gd name="T23" fmla="*/ 0 h 189"/>
                <a:gd name="T24" fmla="*/ 248 w 290"/>
                <a:gd name="T25" fmla="*/ 0 h 189"/>
                <a:gd name="T26" fmla="*/ 209 w 290"/>
                <a:gd name="T27" fmla="*/ 13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189">
                  <a:moveTo>
                    <a:pt x="209" y="138"/>
                  </a:moveTo>
                  <a:lnTo>
                    <a:pt x="163" y="0"/>
                  </a:lnTo>
                  <a:lnTo>
                    <a:pt x="128" y="0"/>
                  </a:lnTo>
                  <a:lnTo>
                    <a:pt x="82" y="138"/>
                  </a:lnTo>
                  <a:lnTo>
                    <a:pt x="43" y="0"/>
                  </a:lnTo>
                  <a:lnTo>
                    <a:pt x="0" y="0"/>
                  </a:lnTo>
                  <a:lnTo>
                    <a:pt x="59" y="189"/>
                  </a:lnTo>
                  <a:lnTo>
                    <a:pt x="102" y="189"/>
                  </a:lnTo>
                  <a:lnTo>
                    <a:pt x="145" y="50"/>
                  </a:lnTo>
                  <a:lnTo>
                    <a:pt x="190" y="189"/>
                  </a:lnTo>
                  <a:lnTo>
                    <a:pt x="232" y="189"/>
                  </a:lnTo>
                  <a:lnTo>
                    <a:pt x="290" y="0"/>
                  </a:lnTo>
                  <a:lnTo>
                    <a:pt x="248" y="0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D6DCDB5-4246-4EA6-B57A-BDCC0B9C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5960" y="872480"/>
              <a:ext cx="168017" cy="79375"/>
            </a:xfrm>
            <a:custGeom>
              <a:avLst/>
              <a:gdLst>
                <a:gd name="connsiteX0" fmla="*/ 514349 w 661987"/>
                <a:gd name="connsiteY0" fmla="*/ 52387 h 312737"/>
                <a:gd name="connsiteX1" fmla="*/ 430212 w 661987"/>
                <a:gd name="connsiteY1" fmla="*/ 131762 h 312737"/>
                <a:gd name="connsiteX2" fmla="*/ 598487 w 661987"/>
                <a:gd name="connsiteY2" fmla="*/ 131762 h 312737"/>
                <a:gd name="connsiteX3" fmla="*/ 514349 w 661987"/>
                <a:gd name="connsiteY3" fmla="*/ 52387 h 312737"/>
                <a:gd name="connsiteX4" fmla="*/ 150729 w 661987"/>
                <a:gd name="connsiteY4" fmla="*/ 52387 h 312737"/>
                <a:gd name="connsiteX5" fmla="*/ 68262 w 661987"/>
                <a:gd name="connsiteY5" fmla="*/ 131762 h 312737"/>
                <a:gd name="connsiteX6" fmla="*/ 234950 w 661987"/>
                <a:gd name="connsiteY6" fmla="*/ 131762 h 312737"/>
                <a:gd name="connsiteX7" fmla="*/ 150729 w 661987"/>
                <a:gd name="connsiteY7" fmla="*/ 52387 h 312737"/>
                <a:gd name="connsiteX8" fmla="*/ 514518 w 661987"/>
                <a:gd name="connsiteY8" fmla="*/ 0 h 312737"/>
                <a:gd name="connsiteX9" fmla="*/ 661987 w 661987"/>
                <a:gd name="connsiteY9" fmla="*/ 161639 h 312737"/>
                <a:gd name="connsiteX10" fmla="*/ 661987 w 661987"/>
                <a:gd name="connsiteY10" fmla="*/ 177452 h 312737"/>
                <a:gd name="connsiteX11" fmla="*/ 432005 w 661987"/>
                <a:gd name="connsiteY11" fmla="*/ 177452 h 312737"/>
                <a:gd name="connsiteX12" fmla="*/ 526807 w 661987"/>
                <a:gd name="connsiteY12" fmla="*/ 260029 h 312737"/>
                <a:gd name="connsiteX13" fmla="*/ 611075 w 661987"/>
                <a:gd name="connsiteY13" fmla="*/ 226647 h 312737"/>
                <a:gd name="connsiteX14" fmla="*/ 640920 w 661987"/>
                <a:gd name="connsiteY14" fmla="*/ 270570 h 312737"/>
                <a:gd name="connsiteX15" fmla="*/ 519784 w 661987"/>
                <a:gd name="connsiteY15" fmla="*/ 312737 h 312737"/>
                <a:gd name="connsiteX16" fmla="*/ 363537 w 661987"/>
                <a:gd name="connsiteY16" fmla="*/ 156369 h 312737"/>
                <a:gd name="connsiteX17" fmla="*/ 514518 w 661987"/>
                <a:gd name="connsiteY17" fmla="*/ 0 h 312737"/>
                <a:gd name="connsiteX18" fmla="*/ 150981 w 661987"/>
                <a:gd name="connsiteY18" fmla="*/ 0 h 312737"/>
                <a:gd name="connsiteX19" fmla="*/ 298450 w 661987"/>
                <a:gd name="connsiteY19" fmla="*/ 161639 h 312737"/>
                <a:gd name="connsiteX20" fmla="*/ 298450 w 661987"/>
                <a:gd name="connsiteY20" fmla="*/ 177452 h 312737"/>
                <a:gd name="connsiteX21" fmla="*/ 68468 w 661987"/>
                <a:gd name="connsiteY21" fmla="*/ 177452 h 312737"/>
                <a:gd name="connsiteX22" fmla="*/ 163270 w 661987"/>
                <a:gd name="connsiteY22" fmla="*/ 260029 h 312737"/>
                <a:gd name="connsiteX23" fmla="*/ 247538 w 661987"/>
                <a:gd name="connsiteY23" fmla="*/ 226647 h 312737"/>
                <a:gd name="connsiteX24" fmla="*/ 277383 w 661987"/>
                <a:gd name="connsiteY24" fmla="*/ 270570 h 312737"/>
                <a:gd name="connsiteX25" fmla="*/ 156248 w 661987"/>
                <a:gd name="connsiteY25" fmla="*/ 312737 h 312737"/>
                <a:gd name="connsiteX26" fmla="*/ 0 w 661987"/>
                <a:gd name="connsiteY26" fmla="*/ 156369 h 312737"/>
                <a:gd name="connsiteX27" fmla="*/ 150981 w 661987"/>
                <a:gd name="connsiteY27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1987" h="312737">
                  <a:moveTo>
                    <a:pt x="514349" y="52387"/>
                  </a:moveTo>
                  <a:cubicBezTo>
                    <a:pt x="458258" y="52387"/>
                    <a:pt x="433718" y="94720"/>
                    <a:pt x="430212" y="131762"/>
                  </a:cubicBezTo>
                  <a:lnTo>
                    <a:pt x="598487" y="131762"/>
                  </a:lnTo>
                  <a:cubicBezTo>
                    <a:pt x="596734" y="96484"/>
                    <a:pt x="573947" y="52387"/>
                    <a:pt x="514349" y="52387"/>
                  </a:cubicBezTo>
                  <a:close/>
                  <a:moveTo>
                    <a:pt x="150729" y="52387"/>
                  </a:moveTo>
                  <a:cubicBezTo>
                    <a:pt x="96336" y="52387"/>
                    <a:pt x="70017" y="94720"/>
                    <a:pt x="68262" y="131762"/>
                  </a:cubicBezTo>
                  <a:lnTo>
                    <a:pt x="234950" y="131762"/>
                  </a:lnTo>
                  <a:cubicBezTo>
                    <a:pt x="234950" y="96484"/>
                    <a:pt x="210386" y="52387"/>
                    <a:pt x="150729" y="52387"/>
                  </a:cubicBezTo>
                  <a:close/>
                  <a:moveTo>
                    <a:pt x="514518" y="0"/>
                  </a:moveTo>
                  <a:cubicBezTo>
                    <a:pt x="604053" y="0"/>
                    <a:pt x="661987" y="68521"/>
                    <a:pt x="661987" y="161639"/>
                  </a:cubicBezTo>
                  <a:cubicBezTo>
                    <a:pt x="661987" y="161639"/>
                    <a:pt x="661987" y="161639"/>
                    <a:pt x="661987" y="177452"/>
                  </a:cubicBezTo>
                  <a:cubicBezTo>
                    <a:pt x="661987" y="177452"/>
                    <a:pt x="661987" y="177452"/>
                    <a:pt x="432005" y="177452"/>
                  </a:cubicBezTo>
                  <a:cubicBezTo>
                    <a:pt x="435516" y="223133"/>
                    <a:pt x="470628" y="260029"/>
                    <a:pt x="526807" y="260029"/>
                  </a:cubicBezTo>
                  <a:cubicBezTo>
                    <a:pt x="554896" y="260029"/>
                    <a:pt x="590008" y="247730"/>
                    <a:pt x="611075" y="226647"/>
                  </a:cubicBezTo>
                  <a:cubicBezTo>
                    <a:pt x="611075" y="226647"/>
                    <a:pt x="611075" y="226647"/>
                    <a:pt x="640920" y="270570"/>
                  </a:cubicBezTo>
                  <a:cubicBezTo>
                    <a:pt x="611075" y="298682"/>
                    <a:pt x="567185" y="312737"/>
                    <a:pt x="519784" y="312737"/>
                  </a:cubicBezTo>
                  <a:cubicBezTo>
                    <a:pt x="430249" y="312737"/>
                    <a:pt x="363537" y="251244"/>
                    <a:pt x="363537" y="156369"/>
                  </a:cubicBezTo>
                  <a:cubicBezTo>
                    <a:pt x="363537" y="68521"/>
                    <a:pt x="426738" y="0"/>
                    <a:pt x="514518" y="0"/>
                  </a:cubicBezTo>
                  <a:close/>
                  <a:moveTo>
                    <a:pt x="150981" y="0"/>
                  </a:moveTo>
                  <a:cubicBezTo>
                    <a:pt x="240516" y="0"/>
                    <a:pt x="298450" y="68521"/>
                    <a:pt x="298450" y="161639"/>
                  </a:cubicBezTo>
                  <a:cubicBezTo>
                    <a:pt x="298450" y="161639"/>
                    <a:pt x="298450" y="161639"/>
                    <a:pt x="298450" y="177452"/>
                  </a:cubicBezTo>
                  <a:cubicBezTo>
                    <a:pt x="298450" y="177452"/>
                    <a:pt x="298450" y="177452"/>
                    <a:pt x="68468" y="177452"/>
                  </a:cubicBezTo>
                  <a:cubicBezTo>
                    <a:pt x="73735" y="223133"/>
                    <a:pt x="107091" y="260029"/>
                    <a:pt x="163270" y="260029"/>
                  </a:cubicBezTo>
                  <a:cubicBezTo>
                    <a:pt x="193115" y="260029"/>
                    <a:pt x="226471" y="247730"/>
                    <a:pt x="247538" y="226647"/>
                  </a:cubicBezTo>
                  <a:cubicBezTo>
                    <a:pt x="247538" y="226647"/>
                    <a:pt x="247538" y="226647"/>
                    <a:pt x="277383" y="270570"/>
                  </a:cubicBezTo>
                  <a:cubicBezTo>
                    <a:pt x="247538" y="298682"/>
                    <a:pt x="203648" y="312737"/>
                    <a:pt x="156248" y="312737"/>
                  </a:cubicBezTo>
                  <a:cubicBezTo>
                    <a:pt x="66713" y="312737"/>
                    <a:pt x="0" y="251244"/>
                    <a:pt x="0" y="156369"/>
                  </a:cubicBezTo>
                  <a:cubicBezTo>
                    <a:pt x="0" y="68521"/>
                    <a:pt x="63201" y="0"/>
                    <a:pt x="150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9EFAF8F1-5FD1-4391-BB63-7A9E5C56E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4973" y="872480"/>
              <a:ext cx="64467" cy="79375"/>
            </a:xfrm>
            <a:custGeom>
              <a:avLst/>
              <a:gdLst>
                <a:gd name="T0" fmla="*/ 41 w 144"/>
                <a:gd name="T1" fmla="*/ 50 h 178"/>
                <a:gd name="T2" fmla="*/ 73 w 144"/>
                <a:gd name="T3" fmla="*/ 29 h 178"/>
                <a:gd name="T4" fmla="*/ 123 w 144"/>
                <a:gd name="T5" fmla="*/ 50 h 178"/>
                <a:gd name="T6" fmla="*/ 138 w 144"/>
                <a:gd name="T7" fmla="*/ 24 h 178"/>
                <a:gd name="T8" fmla="*/ 72 w 144"/>
                <a:gd name="T9" fmla="*/ 0 h 178"/>
                <a:gd name="T10" fmla="*/ 5 w 144"/>
                <a:gd name="T11" fmla="*/ 52 h 178"/>
                <a:gd name="T12" fmla="*/ 108 w 144"/>
                <a:gd name="T13" fmla="*/ 126 h 178"/>
                <a:gd name="T14" fmla="*/ 75 w 144"/>
                <a:gd name="T15" fmla="*/ 149 h 178"/>
                <a:gd name="T16" fmla="*/ 17 w 144"/>
                <a:gd name="T17" fmla="*/ 125 h 178"/>
                <a:gd name="T18" fmla="*/ 0 w 144"/>
                <a:gd name="T19" fmla="*/ 152 h 178"/>
                <a:gd name="T20" fmla="*/ 73 w 144"/>
                <a:gd name="T21" fmla="*/ 178 h 178"/>
                <a:gd name="T22" fmla="*/ 144 w 144"/>
                <a:gd name="T23" fmla="*/ 126 h 178"/>
                <a:gd name="T24" fmla="*/ 41 w 144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8">
                  <a:moveTo>
                    <a:pt x="41" y="50"/>
                  </a:moveTo>
                  <a:cubicBezTo>
                    <a:pt x="41" y="38"/>
                    <a:pt x="53" y="29"/>
                    <a:pt x="73" y="29"/>
                  </a:cubicBezTo>
                  <a:cubicBezTo>
                    <a:pt x="94" y="29"/>
                    <a:pt x="113" y="38"/>
                    <a:pt x="123" y="50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23" y="10"/>
                    <a:pt x="101" y="0"/>
                    <a:pt x="72" y="0"/>
                  </a:cubicBezTo>
                  <a:cubicBezTo>
                    <a:pt x="29" y="0"/>
                    <a:pt x="5" y="24"/>
                    <a:pt x="5" y="52"/>
                  </a:cubicBezTo>
                  <a:cubicBezTo>
                    <a:pt x="5" y="117"/>
                    <a:pt x="108" y="93"/>
                    <a:pt x="108" y="126"/>
                  </a:cubicBezTo>
                  <a:cubicBezTo>
                    <a:pt x="108" y="140"/>
                    <a:pt x="97" y="149"/>
                    <a:pt x="75" y="149"/>
                  </a:cubicBezTo>
                  <a:cubicBezTo>
                    <a:pt x="53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" y="169"/>
                    <a:pt x="44" y="178"/>
                    <a:pt x="73" y="178"/>
                  </a:cubicBezTo>
                  <a:cubicBezTo>
                    <a:pt x="119" y="178"/>
                    <a:pt x="144" y="156"/>
                    <a:pt x="144" y="126"/>
                  </a:cubicBezTo>
                  <a:cubicBezTo>
                    <a:pt x="144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741A3A9E-4AF3-46BB-A7B0-1BC192D29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764" y="930097"/>
              <a:ext cx="23369" cy="41098"/>
            </a:xfrm>
            <a:custGeom>
              <a:avLst/>
              <a:gdLst>
                <a:gd name="T0" fmla="*/ 24 w 52"/>
                <a:gd name="T1" fmla="*/ 0 h 92"/>
                <a:gd name="T2" fmla="*/ 0 w 52"/>
                <a:gd name="T3" fmla="*/ 24 h 92"/>
                <a:gd name="T4" fmla="*/ 22 w 52"/>
                <a:gd name="T5" fmla="*/ 46 h 92"/>
                <a:gd name="T6" fmla="*/ 28 w 52"/>
                <a:gd name="T7" fmla="*/ 45 h 92"/>
                <a:gd name="T8" fmla="*/ 2 w 52"/>
                <a:gd name="T9" fmla="*/ 78 h 92"/>
                <a:gd name="T10" fmla="*/ 19 w 52"/>
                <a:gd name="T11" fmla="*/ 92 h 92"/>
                <a:gd name="T12" fmla="*/ 52 w 52"/>
                <a:gd name="T13" fmla="*/ 32 h 92"/>
                <a:gd name="T14" fmla="*/ 24 w 52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92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6"/>
                    <a:pt x="22" y="46"/>
                  </a:cubicBezTo>
                  <a:cubicBezTo>
                    <a:pt x="24" y="46"/>
                    <a:pt x="26" y="46"/>
                    <a:pt x="28" y="45"/>
                  </a:cubicBezTo>
                  <a:cubicBezTo>
                    <a:pt x="25" y="57"/>
                    <a:pt x="13" y="72"/>
                    <a:pt x="2" y="78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38" y="78"/>
                    <a:pt x="52" y="56"/>
                    <a:pt x="52" y="32"/>
                  </a:cubicBezTo>
                  <a:cubicBezTo>
                    <a:pt x="52" y="11"/>
                    <a:pt x="39" y="0"/>
                    <a:pt x="2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B55B8A79-7554-497A-83DF-86B660D51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392" y="845082"/>
              <a:ext cx="172046" cy="106773"/>
            </a:xfrm>
            <a:custGeom>
              <a:avLst/>
              <a:gdLst>
                <a:gd name="connsiteX0" fmla="*/ 152745 w 677863"/>
                <a:gd name="connsiteY0" fmla="*/ 163512 h 420687"/>
                <a:gd name="connsiteX1" fmla="*/ 68262 w 677863"/>
                <a:gd name="connsiteY1" fmla="*/ 264318 h 420687"/>
                <a:gd name="connsiteX2" fmla="*/ 152745 w 677863"/>
                <a:gd name="connsiteY2" fmla="*/ 365124 h 420687"/>
                <a:gd name="connsiteX3" fmla="*/ 230187 w 677863"/>
                <a:gd name="connsiteY3" fmla="*/ 324448 h 420687"/>
                <a:gd name="connsiteX4" fmla="*/ 230187 w 677863"/>
                <a:gd name="connsiteY4" fmla="*/ 204188 h 420687"/>
                <a:gd name="connsiteX5" fmla="*/ 152745 w 677863"/>
                <a:gd name="connsiteY5" fmla="*/ 163512 h 420687"/>
                <a:gd name="connsiteX6" fmla="*/ 530225 w 677863"/>
                <a:gd name="connsiteY6" fmla="*/ 160337 h 420687"/>
                <a:gd name="connsiteX7" fmla="*/ 446087 w 677863"/>
                <a:gd name="connsiteY7" fmla="*/ 239712 h 420687"/>
                <a:gd name="connsiteX8" fmla="*/ 614362 w 677863"/>
                <a:gd name="connsiteY8" fmla="*/ 239712 h 420687"/>
                <a:gd name="connsiteX9" fmla="*/ 530225 w 677863"/>
                <a:gd name="connsiteY9" fmla="*/ 160337 h 420687"/>
                <a:gd name="connsiteX10" fmla="*/ 530476 w 677863"/>
                <a:gd name="connsiteY10" fmla="*/ 107950 h 420687"/>
                <a:gd name="connsiteX11" fmla="*/ 677863 w 677863"/>
                <a:gd name="connsiteY11" fmla="*/ 269589 h 420687"/>
                <a:gd name="connsiteX12" fmla="*/ 677863 w 677863"/>
                <a:gd name="connsiteY12" fmla="*/ 285402 h 420687"/>
                <a:gd name="connsiteX13" fmla="*/ 446255 w 677863"/>
                <a:gd name="connsiteY13" fmla="*/ 285402 h 420687"/>
                <a:gd name="connsiteX14" fmla="*/ 541004 w 677863"/>
                <a:gd name="connsiteY14" fmla="*/ 367979 h 420687"/>
                <a:gd name="connsiteX15" fmla="*/ 626980 w 677863"/>
                <a:gd name="connsiteY15" fmla="*/ 334597 h 420687"/>
                <a:gd name="connsiteX16" fmla="*/ 655053 w 677863"/>
                <a:gd name="connsiteY16" fmla="*/ 378520 h 420687"/>
                <a:gd name="connsiteX17" fmla="*/ 535740 w 677863"/>
                <a:gd name="connsiteY17" fmla="*/ 420687 h 420687"/>
                <a:gd name="connsiteX18" fmla="*/ 377825 w 677863"/>
                <a:gd name="connsiteY18" fmla="*/ 264319 h 420687"/>
                <a:gd name="connsiteX19" fmla="*/ 530476 w 677863"/>
                <a:gd name="connsiteY19" fmla="*/ 107950 h 420687"/>
                <a:gd name="connsiteX20" fmla="*/ 230378 w 677863"/>
                <a:gd name="connsiteY20" fmla="*/ 0 h 420687"/>
                <a:gd name="connsiteX21" fmla="*/ 293688 w 677863"/>
                <a:gd name="connsiteY21" fmla="*/ 0 h 420687"/>
                <a:gd name="connsiteX22" fmla="*/ 293688 w 677863"/>
                <a:gd name="connsiteY22" fmla="*/ 413646 h 420687"/>
                <a:gd name="connsiteX23" fmla="*/ 230378 w 677863"/>
                <a:gd name="connsiteY23" fmla="*/ 413646 h 420687"/>
                <a:gd name="connsiteX24" fmla="*/ 230378 w 677863"/>
                <a:gd name="connsiteY24" fmla="*/ 373162 h 420687"/>
                <a:gd name="connsiteX25" fmla="*/ 133655 w 677863"/>
                <a:gd name="connsiteY25" fmla="*/ 420687 h 420687"/>
                <a:gd name="connsiteX26" fmla="*/ 0 w 677863"/>
                <a:gd name="connsiteY26" fmla="*/ 264030 h 420687"/>
                <a:gd name="connsiteX27" fmla="*/ 133655 w 677863"/>
                <a:gd name="connsiteY27" fmla="*/ 107372 h 420687"/>
                <a:gd name="connsiteX28" fmla="*/ 230378 w 677863"/>
                <a:gd name="connsiteY28" fmla="*/ 156658 h 4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7863" h="420687">
                  <a:moveTo>
                    <a:pt x="152745" y="163512"/>
                  </a:moveTo>
                  <a:cubicBezTo>
                    <a:pt x="99943" y="163512"/>
                    <a:pt x="68262" y="205957"/>
                    <a:pt x="68262" y="264318"/>
                  </a:cubicBezTo>
                  <a:cubicBezTo>
                    <a:pt x="68262" y="322680"/>
                    <a:pt x="99943" y="365124"/>
                    <a:pt x="152745" y="365124"/>
                  </a:cubicBezTo>
                  <a:cubicBezTo>
                    <a:pt x="182666" y="365124"/>
                    <a:pt x="214347" y="347439"/>
                    <a:pt x="230187" y="324448"/>
                  </a:cubicBezTo>
                  <a:lnTo>
                    <a:pt x="230187" y="204188"/>
                  </a:lnTo>
                  <a:cubicBezTo>
                    <a:pt x="214347" y="182966"/>
                    <a:pt x="182666" y="163512"/>
                    <a:pt x="152745" y="163512"/>
                  </a:cubicBezTo>
                  <a:close/>
                  <a:moveTo>
                    <a:pt x="530225" y="160337"/>
                  </a:moveTo>
                  <a:cubicBezTo>
                    <a:pt x="474133" y="160337"/>
                    <a:pt x="449593" y="202670"/>
                    <a:pt x="446087" y="239712"/>
                  </a:cubicBezTo>
                  <a:lnTo>
                    <a:pt x="614362" y="239712"/>
                  </a:lnTo>
                  <a:cubicBezTo>
                    <a:pt x="612609" y="204434"/>
                    <a:pt x="588069" y="160337"/>
                    <a:pt x="530225" y="160337"/>
                  </a:cubicBezTo>
                  <a:close/>
                  <a:moveTo>
                    <a:pt x="530476" y="107950"/>
                  </a:moveTo>
                  <a:cubicBezTo>
                    <a:pt x="619961" y="107950"/>
                    <a:pt x="677863" y="176471"/>
                    <a:pt x="677863" y="269589"/>
                  </a:cubicBezTo>
                  <a:cubicBezTo>
                    <a:pt x="677863" y="269589"/>
                    <a:pt x="677863" y="269589"/>
                    <a:pt x="677863" y="285402"/>
                  </a:cubicBezTo>
                  <a:cubicBezTo>
                    <a:pt x="677863" y="285402"/>
                    <a:pt x="677863" y="285402"/>
                    <a:pt x="446255" y="285402"/>
                  </a:cubicBezTo>
                  <a:cubicBezTo>
                    <a:pt x="451519" y="331083"/>
                    <a:pt x="484856" y="367979"/>
                    <a:pt x="541004" y="367979"/>
                  </a:cubicBezTo>
                  <a:cubicBezTo>
                    <a:pt x="570832" y="367979"/>
                    <a:pt x="605924" y="355680"/>
                    <a:pt x="626980" y="334597"/>
                  </a:cubicBezTo>
                  <a:cubicBezTo>
                    <a:pt x="626980" y="334597"/>
                    <a:pt x="626980" y="334597"/>
                    <a:pt x="655053" y="378520"/>
                  </a:cubicBezTo>
                  <a:cubicBezTo>
                    <a:pt x="626980" y="406632"/>
                    <a:pt x="583114" y="420687"/>
                    <a:pt x="535740" y="420687"/>
                  </a:cubicBezTo>
                  <a:cubicBezTo>
                    <a:pt x="444500" y="420687"/>
                    <a:pt x="377825" y="359194"/>
                    <a:pt x="377825" y="264319"/>
                  </a:cubicBezTo>
                  <a:cubicBezTo>
                    <a:pt x="377825" y="176471"/>
                    <a:pt x="440991" y="107950"/>
                    <a:pt x="530476" y="107950"/>
                  </a:cubicBezTo>
                  <a:close/>
                  <a:moveTo>
                    <a:pt x="230378" y="0"/>
                  </a:moveTo>
                  <a:cubicBezTo>
                    <a:pt x="230378" y="0"/>
                    <a:pt x="230378" y="0"/>
                    <a:pt x="293688" y="0"/>
                  </a:cubicBezTo>
                  <a:cubicBezTo>
                    <a:pt x="293688" y="0"/>
                    <a:pt x="293688" y="0"/>
                    <a:pt x="293688" y="413646"/>
                  </a:cubicBezTo>
                  <a:cubicBezTo>
                    <a:pt x="293688" y="413646"/>
                    <a:pt x="293688" y="413646"/>
                    <a:pt x="230378" y="413646"/>
                  </a:cubicBezTo>
                  <a:cubicBezTo>
                    <a:pt x="230378" y="413646"/>
                    <a:pt x="230378" y="413646"/>
                    <a:pt x="230378" y="373162"/>
                  </a:cubicBezTo>
                  <a:cubicBezTo>
                    <a:pt x="205758" y="403085"/>
                    <a:pt x="172344" y="420687"/>
                    <a:pt x="133655" y="420687"/>
                  </a:cubicBezTo>
                  <a:cubicBezTo>
                    <a:pt x="56276" y="420687"/>
                    <a:pt x="0" y="362601"/>
                    <a:pt x="0" y="264030"/>
                  </a:cubicBezTo>
                  <a:cubicBezTo>
                    <a:pt x="0" y="167219"/>
                    <a:pt x="56276" y="107372"/>
                    <a:pt x="133655" y="107372"/>
                  </a:cubicBezTo>
                  <a:cubicBezTo>
                    <a:pt x="170585" y="107372"/>
                    <a:pt x="205758" y="124974"/>
                    <a:pt x="230378" y="156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90" name="Rectangle 43">
              <a:extLst>
                <a:ext uri="{FF2B5EF4-FFF2-40B4-BE49-F238E27FC236}">
                  <a16:creationId xmlns:a16="http://schemas.microsoft.com/office/drawing/2014/main" id="{1EE217FC-C212-4766-95BB-AC068FBF1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3518" y="874092"/>
              <a:ext cx="16520" cy="761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1" name="Oval 44">
              <a:extLst>
                <a:ext uri="{FF2B5EF4-FFF2-40B4-BE49-F238E27FC236}">
                  <a16:creationId xmlns:a16="http://schemas.microsoft.com/office/drawing/2014/main" id="{752F9ECD-82F5-4DA2-AAAD-FB6DEE98A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1503" y="844276"/>
              <a:ext cx="20549" cy="20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3828862D-9FBD-4CE5-A825-26DE031F2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8099" y="872480"/>
              <a:ext cx="64064" cy="79375"/>
            </a:xfrm>
            <a:custGeom>
              <a:avLst/>
              <a:gdLst>
                <a:gd name="T0" fmla="*/ 41 w 143"/>
                <a:gd name="T1" fmla="*/ 50 h 178"/>
                <a:gd name="T2" fmla="*/ 72 w 143"/>
                <a:gd name="T3" fmla="*/ 29 h 178"/>
                <a:gd name="T4" fmla="*/ 123 w 143"/>
                <a:gd name="T5" fmla="*/ 50 h 178"/>
                <a:gd name="T6" fmla="*/ 138 w 143"/>
                <a:gd name="T7" fmla="*/ 24 h 178"/>
                <a:gd name="T8" fmla="*/ 72 w 143"/>
                <a:gd name="T9" fmla="*/ 0 h 178"/>
                <a:gd name="T10" fmla="*/ 5 w 143"/>
                <a:gd name="T11" fmla="*/ 52 h 178"/>
                <a:gd name="T12" fmla="*/ 108 w 143"/>
                <a:gd name="T13" fmla="*/ 126 h 178"/>
                <a:gd name="T14" fmla="*/ 74 w 143"/>
                <a:gd name="T15" fmla="*/ 149 h 178"/>
                <a:gd name="T16" fmla="*/ 17 w 143"/>
                <a:gd name="T17" fmla="*/ 125 h 178"/>
                <a:gd name="T18" fmla="*/ 0 w 143"/>
                <a:gd name="T19" fmla="*/ 152 h 178"/>
                <a:gd name="T20" fmla="*/ 73 w 143"/>
                <a:gd name="T21" fmla="*/ 178 h 178"/>
                <a:gd name="T22" fmla="*/ 143 w 143"/>
                <a:gd name="T23" fmla="*/ 126 h 178"/>
                <a:gd name="T24" fmla="*/ 41 w 143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78">
                  <a:moveTo>
                    <a:pt x="41" y="50"/>
                  </a:moveTo>
                  <a:cubicBezTo>
                    <a:pt x="41" y="38"/>
                    <a:pt x="53" y="29"/>
                    <a:pt x="72" y="29"/>
                  </a:cubicBezTo>
                  <a:cubicBezTo>
                    <a:pt x="93" y="29"/>
                    <a:pt x="112" y="38"/>
                    <a:pt x="123" y="50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23" y="10"/>
                    <a:pt x="101" y="0"/>
                    <a:pt x="72" y="0"/>
                  </a:cubicBezTo>
                  <a:cubicBezTo>
                    <a:pt x="29" y="0"/>
                    <a:pt x="5" y="24"/>
                    <a:pt x="5" y="52"/>
                  </a:cubicBezTo>
                  <a:cubicBezTo>
                    <a:pt x="5" y="117"/>
                    <a:pt x="108" y="93"/>
                    <a:pt x="108" y="126"/>
                  </a:cubicBezTo>
                  <a:cubicBezTo>
                    <a:pt x="108" y="140"/>
                    <a:pt x="97" y="149"/>
                    <a:pt x="74" y="149"/>
                  </a:cubicBezTo>
                  <a:cubicBezTo>
                    <a:pt x="52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7" y="169"/>
                    <a:pt x="44" y="178"/>
                    <a:pt x="73" y="178"/>
                  </a:cubicBezTo>
                  <a:cubicBezTo>
                    <a:pt x="118" y="178"/>
                    <a:pt x="143" y="156"/>
                    <a:pt x="143" y="126"/>
                  </a:cubicBezTo>
                  <a:cubicBezTo>
                    <a:pt x="143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3" name="Freeform 46">
              <a:extLst>
                <a:ext uri="{FF2B5EF4-FFF2-40B4-BE49-F238E27FC236}">
                  <a16:creationId xmlns:a16="http://schemas.microsoft.com/office/drawing/2014/main" id="{3C3FD00A-B262-40B4-8DD9-4CDF591A0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666" y="872480"/>
              <a:ext cx="68093" cy="77763"/>
            </a:xfrm>
            <a:custGeom>
              <a:avLst/>
              <a:gdLst>
                <a:gd name="T0" fmla="*/ 97 w 152"/>
                <a:gd name="T1" fmla="*/ 0 h 174"/>
                <a:gd name="T2" fmla="*/ 37 w 152"/>
                <a:gd name="T3" fmla="*/ 27 h 174"/>
                <a:gd name="T4" fmla="*/ 37 w 152"/>
                <a:gd name="T5" fmla="*/ 4 h 174"/>
                <a:gd name="T6" fmla="*/ 0 w 152"/>
                <a:gd name="T7" fmla="*/ 4 h 174"/>
                <a:gd name="T8" fmla="*/ 0 w 152"/>
                <a:gd name="T9" fmla="*/ 174 h 174"/>
                <a:gd name="T10" fmla="*/ 37 w 152"/>
                <a:gd name="T11" fmla="*/ 174 h 174"/>
                <a:gd name="T12" fmla="*/ 37 w 152"/>
                <a:gd name="T13" fmla="*/ 55 h 174"/>
                <a:gd name="T14" fmla="*/ 81 w 152"/>
                <a:gd name="T15" fmla="*/ 32 h 174"/>
                <a:gd name="T16" fmla="*/ 115 w 152"/>
                <a:gd name="T17" fmla="*/ 68 h 174"/>
                <a:gd name="T18" fmla="*/ 115 w 152"/>
                <a:gd name="T19" fmla="*/ 174 h 174"/>
                <a:gd name="T20" fmla="*/ 152 w 152"/>
                <a:gd name="T21" fmla="*/ 174 h 174"/>
                <a:gd name="T22" fmla="*/ 152 w 152"/>
                <a:gd name="T23" fmla="*/ 54 h 174"/>
                <a:gd name="T24" fmla="*/ 97 w 152"/>
                <a:gd name="T2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74">
                  <a:moveTo>
                    <a:pt x="97" y="0"/>
                  </a:moveTo>
                  <a:cubicBezTo>
                    <a:pt x="70" y="0"/>
                    <a:pt x="48" y="14"/>
                    <a:pt x="37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6" y="44"/>
                    <a:pt x="62" y="32"/>
                    <a:pt x="81" y="32"/>
                  </a:cubicBezTo>
                  <a:cubicBezTo>
                    <a:pt x="102" y="32"/>
                    <a:pt x="115" y="41"/>
                    <a:pt x="115" y="68"/>
                  </a:cubicBezTo>
                  <a:cubicBezTo>
                    <a:pt x="115" y="174"/>
                    <a:pt x="115" y="174"/>
                    <a:pt x="115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19"/>
                    <a:pt x="134" y="0"/>
                    <a:pt x="9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4" name="Rectangle 47">
              <a:extLst>
                <a:ext uri="{FF2B5EF4-FFF2-40B4-BE49-F238E27FC236}">
                  <a16:creationId xmlns:a16="http://schemas.microsoft.com/office/drawing/2014/main" id="{5A20D559-0896-4E6F-9941-BCC6D00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8360" y="874092"/>
              <a:ext cx="16520" cy="761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5" name="Oval 48">
              <a:extLst>
                <a:ext uri="{FF2B5EF4-FFF2-40B4-BE49-F238E27FC236}">
                  <a16:creationId xmlns:a16="http://schemas.microsoft.com/office/drawing/2014/main" id="{AE9F95C9-D91A-477A-8151-C6EC86AAB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345" y="844276"/>
              <a:ext cx="20549" cy="20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6" name="Freeform 49">
              <a:extLst>
                <a:ext uri="{FF2B5EF4-FFF2-40B4-BE49-F238E27FC236}">
                  <a16:creationId xmlns:a16="http://schemas.microsoft.com/office/drawing/2014/main" id="{6B011680-6787-4E3A-A812-50857F97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203" y="845082"/>
              <a:ext cx="70914" cy="105161"/>
            </a:xfrm>
            <a:custGeom>
              <a:avLst/>
              <a:gdLst>
                <a:gd name="T0" fmla="*/ 174 w 176"/>
                <a:gd name="T1" fmla="*/ 72 h 261"/>
                <a:gd name="T2" fmla="*/ 124 w 176"/>
                <a:gd name="T3" fmla="*/ 72 h 261"/>
                <a:gd name="T4" fmla="*/ 41 w 176"/>
                <a:gd name="T5" fmla="*/ 163 h 261"/>
                <a:gd name="T6" fmla="*/ 41 w 176"/>
                <a:gd name="T7" fmla="*/ 0 h 261"/>
                <a:gd name="T8" fmla="*/ 0 w 176"/>
                <a:gd name="T9" fmla="*/ 0 h 261"/>
                <a:gd name="T10" fmla="*/ 0 w 176"/>
                <a:gd name="T11" fmla="*/ 261 h 261"/>
                <a:gd name="T12" fmla="*/ 41 w 176"/>
                <a:gd name="T13" fmla="*/ 261 h 261"/>
                <a:gd name="T14" fmla="*/ 41 w 176"/>
                <a:gd name="T15" fmla="*/ 210 h 261"/>
                <a:gd name="T16" fmla="*/ 67 w 176"/>
                <a:gd name="T17" fmla="*/ 183 h 261"/>
                <a:gd name="T18" fmla="*/ 125 w 176"/>
                <a:gd name="T19" fmla="*/ 261 h 261"/>
                <a:gd name="T20" fmla="*/ 176 w 176"/>
                <a:gd name="T21" fmla="*/ 261 h 261"/>
                <a:gd name="T22" fmla="*/ 96 w 176"/>
                <a:gd name="T23" fmla="*/ 158 h 261"/>
                <a:gd name="T24" fmla="*/ 174 w 176"/>
                <a:gd name="T25" fmla="*/ 7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61">
                  <a:moveTo>
                    <a:pt x="174" y="72"/>
                  </a:moveTo>
                  <a:lnTo>
                    <a:pt x="124" y="72"/>
                  </a:lnTo>
                  <a:lnTo>
                    <a:pt x="41" y="163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61"/>
                  </a:lnTo>
                  <a:lnTo>
                    <a:pt x="41" y="261"/>
                  </a:lnTo>
                  <a:lnTo>
                    <a:pt x="41" y="210"/>
                  </a:lnTo>
                  <a:lnTo>
                    <a:pt x="67" y="183"/>
                  </a:lnTo>
                  <a:lnTo>
                    <a:pt x="125" y="261"/>
                  </a:lnTo>
                  <a:lnTo>
                    <a:pt x="176" y="261"/>
                  </a:lnTo>
                  <a:lnTo>
                    <a:pt x="96" y="158"/>
                  </a:lnTo>
                  <a:lnTo>
                    <a:pt x="174" y="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4BB3FC5B-829D-47F1-909B-55E7556E0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1996" y="872480"/>
              <a:ext cx="172449" cy="79375"/>
            </a:xfrm>
            <a:custGeom>
              <a:avLst/>
              <a:gdLst>
                <a:gd name="connsiteX0" fmla="*/ 526256 w 679450"/>
                <a:gd name="connsiteY0" fmla="*/ 55562 h 312738"/>
                <a:gd name="connsiteX1" fmla="*/ 439737 w 679450"/>
                <a:gd name="connsiteY1" fmla="*/ 156368 h 312738"/>
                <a:gd name="connsiteX2" fmla="*/ 526256 w 679450"/>
                <a:gd name="connsiteY2" fmla="*/ 257174 h 312738"/>
                <a:gd name="connsiteX3" fmla="*/ 612775 w 679450"/>
                <a:gd name="connsiteY3" fmla="*/ 156368 h 312738"/>
                <a:gd name="connsiteX4" fmla="*/ 526256 w 679450"/>
                <a:gd name="connsiteY4" fmla="*/ 55562 h 312738"/>
                <a:gd name="connsiteX5" fmla="*/ 153194 w 679450"/>
                <a:gd name="connsiteY5" fmla="*/ 55562 h 312738"/>
                <a:gd name="connsiteX6" fmla="*/ 66675 w 679450"/>
                <a:gd name="connsiteY6" fmla="*/ 156368 h 312738"/>
                <a:gd name="connsiteX7" fmla="*/ 153194 w 679450"/>
                <a:gd name="connsiteY7" fmla="*/ 257174 h 312738"/>
                <a:gd name="connsiteX8" fmla="*/ 239713 w 679450"/>
                <a:gd name="connsiteY8" fmla="*/ 156368 h 312738"/>
                <a:gd name="connsiteX9" fmla="*/ 153194 w 679450"/>
                <a:gd name="connsiteY9" fmla="*/ 55562 h 312738"/>
                <a:gd name="connsiteX10" fmla="*/ 526256 w 679450"/>
                <a:gd name="connsiteY10" fmla="*/ 0 h 312738"/>
                <a:gd name="connsiteX11" fmla="*/ 679450 w 679450"/>
                <a:gd name="connsiteY11" fmla="*/ 156369 h 312738"/>
                <a:gd name="connsiteX12" fmla="*/ 526256 w 679450"/>
                <a:gd name="connsiteY12" fmla="*/ 312738 h 312738"/>
                <a:gd name="connsiteX13" fmla="*/ 373062 w 679450"/>
                <a:gd name="connsiteY13" fmla="*/ 156369 h 312738"/>
                <a:gd name="connsiteX14" fmla="*/ 526256 w 679450"/>
                <a:gd name="connsiteY14" fmla="*/ 0 h 312738"/>
                <a:gd name="connsiteX15" fmla="*/ 153988 w 679450"/>
                <a:gd name="connsiteY15" fmla="*/ 0 h 312738"/>
                <a:gd name="connsiteX16" fmla="*/ 307976 w 679450"/>
                <a:gd name="connsiteY16" fmla="*/ 156369 h 312738"/>
                <a:gd name="connsiteX17" fmla="*/ 153988 w 679450"/>
                <a:gd name="connsiteY17" fmla="*/ 312738 h 312738"/>
                <a:gd name="connsiteX18" fmla="*/ 0 w 679450"/>
                <a:gd name="connsiteY18" fmla="*/ 156369 h 312738"/>
                <a:gd name="connsiteX19" fmla="*/ 153988 w 679450"/>
                <a:gd name="connsiteY19" fmla="*/ 0 h 31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9450" h="312738">
                  <a:moveTo>
                    <a:pt x="526256" y="55562"/>
                  </a:moveTo>
                  <a:cubicBezTo>
                    <a:pt x="478473" y="55562"/>
                    <a:pt x="439737" y="100694"/>
                    <a:pt x="439737" y="156368"/>
                  </a:cubicBezTo>
                  <a:cubicBezTo>
                    <a:pt x="439737" y="212042"/>
                    <a:pt x="478473" y="257174"/>
                    <a:pt x="526256" y="257174"/>
                  </a:cubicBezTo>
                  <a:cubicBezTo>
                    <a:pt x="574039" y="257174"/>
                    <a:pt x="612775" y="212042"/>
                    <a:pt x="612775" y="156368"/>
                  </a:cubicBezTo>
                  <a:cubicBezTo>
                    <a:pt x="612775" y="100694"/>
                    <a:pt x="574039" y="55562"/>
                    <a:pt x="526256" y="55562"/>
                  </a:cubicBezTo>
                  <a:close/>
                  <a:moveTo>
                    <a:pt x="153194" y="55562"/>
                  </a:moveTo>
                  <a:cubicBezTo>
                    <a:pt x="105411" y="55562"/>
                    <a:pt x="66675" y="100694"/>
                    <a:pt x="66675" y="156368"/>
                  </a:cubicBezTo>
                  <a:cubicBezTo>
                    <a:pt x="66675" y="212042"/>
                    <a:pt x="105411" y="257174"/>
                    <a:pt x="153194" y="257174"/>
                  </a:cubicBezTo>
                  <a:cubicBezTo>
                    <a:pt x="200977" y="257174"/>
                    <a:pt x="239713" y="212042"/>
                    <a:pt x="239713" y="156368"/>
                  </a:cubicBezTo>
                  <a:cubicBezTo>
                    <a:pt x="239713" y="100694"/>
                    <a:pt x="200977" y="55562"/>
                    <a:pt x="153194" y="55562"/>
                  </a:cubicBezTo>
                  <a:close/>
                  <a:moveTo>
                    <a:pt x="526256" y="0"/>
                  </a:moveTo>
                  <a:cubicBezTo>
                    <a:pt x="610863" y="0"/>
                    <a:pt x="679450" y="70009"/>
                    <a:pt x="679450" y="156369"/>
                  </a:cubicBezTo>
                  <a:cubicBezTo>
                    <a:pt x="679450" y="242729"/>
                    <a:pt x="610863" y="312738"/>
                    <a:pt x="526256" y="312738"/>
                  </a:cubicBezTo>
                  <a:cubicBezTo>
                    <a:pt x="441649" y="312738"/>
                    <a:pt x="373062" y="242729"/>
                    <a:pt x="373062" y="156369"/>
                  </a:cubicBezTo>
                  <a:cubicBezTo>
                    <a:pt x="373062" y="70009"/>
                    <a:pt x="441649" y="0"/>
                    <a:pt x="526256" y="0"/>
                  </a:cubicBezTo>
                  <a:close/>
                  <a:moveTo>
                    <a:pt x="153988" y="0"/>
                  </a:moveTo>
                  <a:cubicBezTo>
                    <a:pt x="239033" y="0"/>
                    <a:pt x="307976" y="70009"/>
                    <a:pt x="307976" y="156369"/>
                  </a:cubicBezTo>
                  <a:cubicBezTo>
                    <a:pt x="307976" y="242729"/>
                    <a:pt x="239033" y="312738"/>
                    <a:pt x="153988" y="312738"/>
                  </a:cubicBezTo>
                  <a:cubicBezTo>
                    <a:pt x="68943" y="312738"/>
                    <a:pt x="0" y="242729"/>
                    <a:pt x="0" y="156369"/>
                  </a:cubicBezTo>
                  <a:cubicBezTo>
                    <a:pt x="0" y="70009"/>
                    <a:pt x="68943" y="0"/>
                    <a:pt x="153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98" name="Rectangle 54">
              <a:extLst>
                <a:ext uri="{FF2B5EF4-FFF2-40B4-BE49-F238E27FC236}">
                  <a16:creationId xmlns:a16="http://schemas.microsoft.com/office/drawing/2014/main" id="{158E0E94-41BA-4F37-8EA2-CEDCFA518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4122" y="845082"/>
              <a:ext cx="16520" cy="1051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</p:grpSp>
      <p:sp>
        <p:nvSpPr>
          <p:cNvPr id="104" name="Espace réservé du texte 102">
            <a:extLst>
              <a:ext uri="{FF2B5EF4-FFF2-40B4-BE49-F238E27FC236}">
                <a16:creationId xmlns:a16="http://schemas.microsoft.com/office/drawing/2014/main" id="{48DCBC7D-B406-4241-BE46-87BB912E0E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1362" y="1863092"/>
            <a:ext cx="1417319" cy="1417319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algn="ctr">
              <a:spcAft>
                <a:spcPts val="0"/>
              </a:spcAft>
              <a:defRPr sz="6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6" name="Titre 42">
            <a:extLst>
              <a:ext uri="{FF2B5EF4-FFF2-40B4-BE49-F238E27FC236}">
                <a16:creationId xmlns:a16="http://schemas.microsoft.com/office/drawing/2014/main" id="{D3C720E5-727D-4B8B-9F10-B5B4BB73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608" y="2594417"/>
            <a:ext cx="4478393" cy="3939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7" name="Espace réservé du texte 44">
            <a:extLst>
              <a:ext uri="{FF2B5EF4-FFF2-40B4-BE49-F238E27FC236}">
                <a16:creationId xmlns:a16="http://schemas.microsoft.com/office/drawing/2014/main" id="{BEA02A48-064B-4381-8392-BD537E08D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5695" y="2903172"/>
            <a:ext cx="4477761" cy="18466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75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275356" y="624853"/>
            <a:ext cx="587172" cy="273844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51" y="1638334"/>
            <a:ext cx="7891363" cy="3403777"/>
          </a:xfrm>
          <a:prstGeom prst="rect">
            <a:avLst/>
          </a:prstGeom>
        </p:spPr>
        <p:txBody>
          <a:bodyPr vert="horz"/>
          <a:lstStyle>
            <a:lvl1pPr marL="232160" indent="-232160">
              <a:buSzPct val="100000"/>
              <a:buFontTx/>
              <a:buBlip>
                <a:blip r:embed="rId3"/>
              </a:buBlip>
              <a:defRPr sz="1463">
                <a:solidFill>
                  <a:srgbClr val="28B8CE"/>
                </a:solidFill>
                <a:latin typeface="Helvetica"/>
                <a:cs typeface="Helvetica"/>
              </a:defRPr>
            </a:lvl1pPr>
            <a:lvl2pPr>
              <a:defRPr sz="1463">
                <a:solidFill>
                  <a:srgbClr val="28B8CE"/>
                </a:solidFill>
                <a:latin typeface="Helvetica"/>
                <a:cs typeface="Helvetica"/>
              </a:defRPr>
            </a:lvl2pPr>
            <a:lvl3pPr>
              <a:defRPr sz="1300">
                <a:solidFill>
                  <a:srgbClr val="28B8CE"/>
                </a:solidFill>
                <a:latin typeface="Helvetica"/>
                <a:cs typeface="Helvetica"/>
              </a:defRPr>
            </a:lvl3pPr>
            <a:lvl4pPr>
              <a:defRPr sz="1138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975">
                <a:solidFill>
                  <a:srgbClr val="28B8C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51" y="1031888"/>
            <a:ext cx="7891363" cy="280077"/>
          </a:xfrm>
          <a:prstGeom prst="rect">
            <a:avLst/>
          </a:prstGeom>
        </p:spPr>
        <p:txBody>
          <a:bodyPr vert="horz"/>
          <a:lstStyle>
            <a:lvl1pPr algn="ctr">
              <a:defRPr sz="2275">
                <a:solidFill>
                  <a:schemeClr val="accent2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75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DAD6F3D-837F-4245-827B-12A9861939B8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445" y="694182"/>
            <a:ext cx="3453650" cy="4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62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263" y="450001"/>
            <a:ext cx="8216900" cy="406265"/>
          </a:xfrm>
        </p:spPr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31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C5D8B79-9AB5-4CA4-B0A5-FF67C3030F5B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67" y="757948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595AFBB-A533-4CAA-8071-42B3A57DE38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63" y="776314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1D0B8F-E42C-42D0-8780-1564397AE81D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4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7 p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99F63B30-5A2D-4537-9857-B111F5AA62A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46971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0176" y="244033"/>
            <a:ext cx="2339973" cy="10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 dirty="0"/>
              <a:t>Nom de </a:t>
            </a:r>
            <a:r>
              <a:rPr lang="en-US" altLang="fr-FR" dirty="0" err="1"/>
              <a:t>l’évènement</a:t>
            </a:r>
            <a:endParaRPr lang="en-US" alt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dirty="0" err="1"/>
              <a:t>Ordre</a:t>
            </a:r>
            <a:r>
              <a:rPr lang="en-US" altLang="fr-FR" dirty="0"/>
              <a:t> du jour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2400" y="1044000"/>
            <a:ext cx="6480000" cy="34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00h00 - 00h00</a:t>
            </a:r>
          </a:p>
          <a:p>
            <a:pPr lvl="1"/>
            <a:r>
              <a:rPr lang="en-US" altLang="fr-FR" dirty="0" err="1"/>
              <a:t>Titre</a:t>
            </a:r>
            <a:endParaRPr lang="en-US" altLang="fr-FR" dirty="0"/>
          </a:p>
          <a:p>
            <a:pPr lvl="2"/>
            <a:r>
              <a:rPr lang="en-US" altLang="fr-FR" dirty="0" err="1"/>
              <a:t>Sujet</a:t>
            </a:r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3333868"/>
            <a:ext cx="1955568" cy="18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289652" y="4418534"/>
            <a:ext cx="909753" cy="68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2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06" r:id="rId1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ts val="1500"/>
        </a:spcBef>
        <a:spcAft>
          <a:spcPct val="0"/>
        </a:spcAft>
        <a:buFont typeface="Arial" pitchFamily="34" charset="0"/>
        <a:defRPr sz="1200" b="0" kern="1200" baseline="0">
          <a:solidFill>
            <a:srgbClr val="17CBD0"/>
          </a:solidFill>
          <a:latin typeface="+mn-lt"/>
          <a:ea typeface="MS PGothic" pitchFamily="34" charset="-128"/>
          <a:cs typeface="ＭＳ Ｐゴシック" charset="0"/>
        </a:defRPr>
      </a:lvl1pPr>
      <a:lvl2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800" b="1" kern="1200" cap="none" baseline="0">
          <a:solidFill>
            <a:srgbClr val="482683"/>
          </a:solidFill>
          <a:latin typeface="+mn-lt"/>
          <a:ea typeface="MS PGothic" pitchFamily="34" charset="-128"/>
          <a:cs typeface="+mn-cs"/>
        </a:defRPr>
      </a:lvl2pPr>
      <a:lvl3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80975" indent="-180975" algn="l" defTabSz="457200" rtl="0" eaLnBrk="0" fontAlgn="base" hangingPunct="0">
        <a:spcBef>
          <a:spcPts val="600"/>
        </a:spcBef>
        <a:spcAft>
          <a:spcPct val="0"/>
        </a:spcAft>
        <a:buClr>
          <a:srgbClr val="482683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0" y="2016850"/>
            <a:ext cx="4114800" cy="1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000" y="4766400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CBD0164-572F-44BE-A3DF-71E080AAD4F0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0" y="1639050"/>
            <a:ext cx="41148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6DE2CB5-01BD-4773-B2E2-AEAA0134E6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388492" y="4588933"/>
            <a:ext cx="743297" cy="3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97" r:id="rId1"/>
    <p:sldLayoutId id="2147493698" r:id="rId2"/>
    <p:sldLayoutId id="2147493699" r:id="rId3"/>
    <p:sldLayoutId id="2147493700" r:id="rId4"/>
    <p:sldLayoutId id="2147493701" r:id="rId5"/>
    <p:sldLayoutId id="2147493702" r:id="rId6"/>
    <p:sldLayoutId id="2147493703" r:id="rId7"/>
    <p:sldLayoutId id="2147493713" r:id="rId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0" kern="1200">
          <a:solidFill>
            <a:srgbClr val="17CBD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rgbClr val="482683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65D862E8-4914-FFA3-CF22-F98069B0B5E3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BC8043-2F9B-0572-C9D1-E1214255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270000"/>
            <a:ext cx="8334900" cy="891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053D5E-64D1-546B-8F32-2D255E9F1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000" y="1296000"/>
            <a:ext cx="8334900" cy="337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5E9883-174C-DB48-B8FB-C7C9E9A28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8999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4E573B-5A74-0D35-190B-DC632EEF7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001" y="4861763"/>
            <a:ext cx="7253999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9CD0C3-D1AD-C96E-2A22-496028C4A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5000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D2FE0324-D64E-3A37-5F91-8A734FA7F2D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56" r:id="rId1"/>
    <p:sldLayoutId id="2147493757" r:id="rId2"/>
    <p:sldLayoutId id="2147493758" r:id="rId3"/>
    <p:sldLayoutId id="2147493759" r:id="rId4"/>
    <p:sldLayoutId id="2147493760" r:id="rId5"/>
    <p:sldLayoutId id="2147493761" r:id="rId6"/>
    <p:sldLayoutId id="2147493762" r:id="rId7"/>
    <p:sldLayoutId id="2147493763" r:id="rId8"/>
    <p:sldLayoutId id="2147493764" r:id="rId9"/>
    <p:sldLayoutId id="2147493765" r:id="rId10"/>
    <p:sldLayoutId id="2147493766" r:id="rId11"/>
    <p:sldLayoutId id="2147493767" r:id="rId12"/>
    <p:sldLayoutId id="2147493768" r:id="rId13"/>
    <p:sldLayoutId id="2147493769" r:id="rId14"/>
    <p:sldLayoutId id="2147493770" r:id="rId15"/>
    <p:sldLayoutId id="2147493771" r:id="rId16"/>
    <p:sldLayoutId id="2147493772" r:id="rId17"/>
    <p:sldLayoutId id="2147493773" r:id="rId18"/>
    <p:sldLayoutId id="2147493787" r:id="rId19"/>
  </p:sldLayoutIdLs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45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900"/>
        </a:spcBef>
        <a:buFontTx/>
        <a:buNone/>
        <a:defRPr sz="21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189000" indent="-189000" algn="l" defTabSz="685800" rtl="0" eaLnBrk="1" latinLnBrk="0" hangingPunct="1">
        <a:lnSpc>
          <a:spcPct val="90000"/>
        </a:lnSpc>
        <a:spcBef>
          <a:spcPts val="600"/>
        </a:spcBef>
        <a:buFont typeface="Aptos" panose="020B0004020202020204" pitchFamily="34" charset="0"/>
        <a:buChar char="&gt;"/>
        <a:defRPr sz="1650" b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375"/>
        </a:spcBef>
        <a:buFontTx/>
        <a:buNone/>
        <a:defRPr sz="1425" b="0" u="non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05000" indent="-13500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4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40000" indent="-135000" algn="l" defTabSz="685800" rtl="0" eaLnBrk="1" latinLnBrk="0" hangingPunct="1">
        <a:lnSpc>
          <a:spcPct val="100000"/>
        </a:lnSpc>
        <a:spcBef>
          <a:spcPts val="375"/>
        </a:spcBef>
        <a:buFont typeface="Aptos" panose="020B0004020202020204" pitchFamily="34" charset="0"/>
        <a:buChar char="–"/>
        <a:defRPr sz="1125" i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7" y="4646829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4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4" y="1314001"/>
            <a:ext cx="8229599" cy="31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err="1"/>
              <a:t>Titre</a:t>
            </a:r>
            <a:r>
              <a:rPr lang="en-US" altLang="fr-FR" dirty="0"/>
              <a:t>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1"/>
            <a:r>
              <a:rPr lang="en-US" altLang="fr-FR" dirty="0"/>
              <a:t>Sous-</a:t>
            </a:r>
            <a:r>
              <a:rPr lang="en-US" altLang="fr-FR" dirty="0" err="1"/>
              <a:t>titre</a:t>
            </a:r>
            <a:r>
              <a:rPr lang="en-US" altLang="fr-FR" dirty="0"/>
              <a:t>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2"/>
            <a:r>
              <a:rPr lang="en-US" altLang="fr-FR" dirty="0" err="1"/>
              <a:t>Texte</a:t>
            </a:r>
            <a:r>
              <a:rPr lang="en-US" altLang="fr-FR" dirty="0"/>
              <a:t> courant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3"/>
            <a:r>
              <a:rPr lang="en-US" altLang="fr-FR" dirty="0" err="1"/>
              <a:t>Liste</a:t>
            </a:r>
            <a:r>
              <a:rPr lang="en-US" altLang="fr-FR" dirty="0"/>
              <a:t> </a:t>
            </a:r>
            <a:r>
              <a:rPr lang="en-US" altLang="fr-FR" dirty="0" err="1"/>
              <a:t>dans</a:t>
            </a:r>
            <a:r>
              <a:rPr lang="en-US" altLang="fr-FR" dirty="0"/>
              <a:t> le </a:t>
            </a:r>
            <a:r>
              <a:rPr lang="en-US" altLang="fr-FR" dirty="0" err="1"/>
              <a:t>paragraphe</a:t>
            </a:r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7D9207C-609B-45FF-94A5-F92E88D00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388493" y="4588934"/>
            <a:ext cx="743297" cy="3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0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75" r:id="rId1"/>
    <p:sldLayoutId id="2147493776" r:id="rId2"/>
    <p:sldLayoutId id="2147493777" r:id="rId3"/>
    <p:sldLayoutId id="2147493778" r:id="rId4"/>
    <p:sldLayoutId id="2147493779" r:id="rId5"/>
    <p:sldLayoutId id="2147493780" r:id="rId6"/>
    <p:sldLayoutId id="2147493781" r:id="rId7"/>
    <p:sldLayoutId id="2147493782" r:id="rId8"/>
    <p:sldLayoutId id="2147493783" r:id="rId9"/>
    <p:sldLayoutId id="2147493784" r:id="rId10"/>
    <p:sldLayoutId id="2147493785" r:id="rId11"/>
    <p:sldLayoutId id="2147493786" r:id="rId12"/>
  </p:sldLayoutIdLst>
  <p:hf hdr="0"/>
  <p:txStyles>
    <p:titleStyle>
      <a:lvl1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189" algn="l" defTabSz="457189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l" defTabSz="457189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l" defTabSz="457189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l" defTabSz="457189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 kern="1200" baseline="0">
          <a:solidFill>
            <a:srgbClr val="9C4092"/>
          </a:solidFill>
          <a:latin typeface="+mn-lt"/>
          <a:ea typeface="MS PGothic" pitchFamily="34" charset="-128"/>
          <a:cs typeface="ＭＳ Ｐゴシック" charset="0"/>
        </a:defRPr>
      </a:lvl1pPr>
      <a:lvl2pPr marL="90486" indent="-90486" algn="l" defTabSz="457189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tabLst/>
        <a:defRPr sz="1500" kern="1200" cap="all" baseline="0">
          <a:solidFill>
            <a:srgbClr val="17CBD0"/>
          </a:solidFill>
          <a:latin typeface="+mn-lt"/>
          <a:ea typeface="MS PGothic" pitchFamily="34" charset="-128"/>
          <a:cs typeface="+mn-cs"/>
        </a:defRPr>
      </a:lvl2pPr>
      <a:lvl3pPr marL="90486" indent="-90486" algn="l" defTabSz="457189" rtl="0" eaLnBrk="0" fontAlgn="base" hangingPunct="0">
        <a:spcBef>
          <a:spcPts val="600"/>
        </a:spcBef>
        <a:spcAft>
          <a:spcPct val="0"/>
        </a:spcAft>
        <a:buFont typeface="Arial" pitchFamily="34" charset="0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0486" indent="-90486" algn="l" defTabSz="457189" rtl="0" eaLnBrk="0" fontAlgn="base" hangingPunct="0">
        <a:spcBef>
          <a:spcPts val="600"/>
        </a:spcBef>
        <a:spcAft>
          <a:spcPct val="0"/>
        </a:spcAft>
        <a:buClr>
          <a:srgbClr val="EF7937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6" indent="0" algn="l" defTabSz="457189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vyv3.fr/evenements/votre-1-4-heure-rps/" TargetMode="Externa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732F08-20DF-33C1-43D7-2D05EDFB3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1/4h RPS </a:t>
            </a:r>
            <a:br>
              <a:rPr lang="fr-FR" dirty="0" smtClean="0"/>
            </a:br>
            <a:r>
              <a:rPr lang="fr-FR" dirty="0" smtClean="0"/>
              <a:t>Episode #9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FF97CF-74E0-0B7C-C54F-D33B962180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1500" dirty="0"/>
              <a:t>Léna Miller-Jones (Cheffe de projet QVCT DRH VYV3)</a:t>
            </a:r>
          </a:p>
          <a:p>
            <a:r>
              <a:rPr lang="fr-FR" sz="1500" dirty="0" smtClean="0"/>
              <a:t>Jonathan </a:t>
            </a:r>
            <a:r>
              <a:rPr lang="fr-FR" sz="1500" dirty="0"/>
              <a:t>Kieffer (Responsable </a:t>
            </a:r>
            <a:r>
              <a:rPr lang="fr-FR" sz="1500" dirty="0" err="1"/>
              <a:t>DevRH</a:t>
            </a:r>
            <a:r>
              <a:rPr lang="fr-FR" sz="1500" dirty="0"/>
              <a:t> UTML)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DCB0FF-6B9E-5202-C538-8AB1E35287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350" smtClean="0"/>
              <a:t>12/05/25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292717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95E2-BFCA-4B18-9E5A-19207011864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4112" y="470019"/>
            <a:ext cx="1991170" cy="68793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Ecoute active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289359" y="1798205"/>
            <a:ext cx="1991170" cy="68793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Neutralité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55080" y="553843"/>
            <a:ext cx="1991170" cy="68793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Impartialité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777506" y="1933618"/>
            <a:ext cx="1991170" cy="68793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Confidentialité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6" y="3480088"/>
            <a:ext cx="555353" cy="107985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75000" y="3419849"/>
            <a:ext cx="805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Si vous sentez que vous avez un parti pris, ne tentez pas de faire médiation. 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Si vous jugez, de part votre observation, qu’une des 2 personnes n’a pas un comportement approprié, c’est auprès de cette personne que vous devez mener un entretien de recadrage 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6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Entretien de résolution de conflit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95E2-BFCA-4B18-9E5A-192070118646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351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0244" y="-39282"/>
            <a:ext cx="4281741" cy="891000"/>
          </a:xfrm>
        </p:spPr>
        <p:txBody>
          <a:bodyPr/>
          <a:lstStyle/>
          <a:p>
            <a:r>
              <a:rPr lang="fr-FR" dirty="0" smtClean="0"/>
              <a:t>Entretiens préalables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12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34111" y="746236"/>
            <a:ext cx="7380901" cy="68793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Prendre un temps individuel avec chacune des parties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110" y="1711353"/>
            <a:ext cx="7380901" cy="28732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2"/>
                </a:solidFill>
              </a:rPr>
              <a:t>Objectifs : </a:t>
            </a:r>
            <a:endParaRPr lang="fr-FR" sz="160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fr-FR" sz="1400" b="1" dirty="0" smtClean="0">
                <a:solidFill>
                  <a:schemeClr val="tx2"/>
                </a:solidFill>
              </a:rPr>
              <a:t>Mieux </a:t>
            </a:r>
            <a:r>
              <a:rPr lang="fr-FR" sz="1400" b="1" dirty="0">
                <a:solidFill>
                  <a:schemeClr val="tx2"/>
                </a:solidFill>
              </a:rPr>
              <a:t>comprendre la situation </a:t>
            </a:r>
            <a:r>
              <a:rPr lang="fr-FR" sz="1400" dirty="0">
                <a:solidFill>
                  <a:schemeClr val="tx2"/>
                </a:solidFill>
              </a:rPr>
              <a:t>: </a:t>
            </a:r>
            <a:r>
              <a:rPr lang="fr-FR" sz="1200" dirty="0">
                <a:solidFill>
                  <a:schemeClr val="tx2"/>
                </a:solidFill>
              </a:rPr>
              <a:t>nature du différend (quoi, qui), état émotionnel, représentation de chacun, besoins de chacun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fr-FR" sz="1400" b="1" dirty="0">
                <a:solidFill>
                  <a:schemeClr val="tx2"/>
                </a:solidFill>
              </a:rPr>
              <a:t>Vérifier la motivation à résoudre le conflit</a:t>
            </a:r>
            <a:r>
              <a:rPr lang="fr-FR" sz="1400" dirty="0">
                <a:solidFill>
                  <a:schemeClr val="tx2"/>
                </a:solidFill>
              </a:rPr>
              <a:t> : </a:t>
            </a:r>
            <a:r>
              <a:rPr lang="fr-FR" sz="1200" i="1" dirty="0">
                <a:solidFill>
                  <a:schemeClr val="accent6"/>
                </a:solidFill>
              </a:rPr>
              <a:t>Quel pourrait être l’intérêt de sortir de ce </a:t>
            </a:r>
            <a:r>
              <a:rPr lang="fr-FR" sz="1200" i="1" dirty="0" smtClean="0">
                <a:solidFill>
                  <a:schemeClr val="accent6"/>
                </a:solidFill>
              </a:rPr>
              <a:t>conflit ? Es-tu </a:t>
            </a:r>
            <a:r>
              <a:rPr lang="fr-FR" sz="1200" i="1" dirty="0">
                <a:solidFill>
                  <a:schemeClr val="accent6"/>
                </a:solidFill>
              </a:rPr>
              <a:t>d’accord pour trouver une issue favorable à ce conflit</a:t>
            </a:r>
            <a:r>
              <a:rPr lang="fr-FR" sz="1200" i="1" dirty="0" smtClean="0">
                <a:solidFill>
                  <a:schemeClr val="accent6"/>
                </a:solidFill>
              </a:rPr>
              <a:t>?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fr-FR" sz="1400" dirty="0" smtClean="0">
                <a:solidFill>
                  <a:schemeClr val="tx2"/>
                </a:solidFill>
              </a:rPr>
              <a:t>Si </a:t>
            </a:r>
            <a:r>
              <a:rPr lang="fr-FR" sz="1400" dirty="0">
                <a:solidFill>
                  <a:schemeClr val="tx2"/>
                </a:solidFill>
              </a:rPr>
              <a:t>possible, déjà </a:t>
            </a:r>
            <a:r>
              <a:rPr lang="fr-FR" sz="1400" b="1" dirty="0">
                <a:solidFill>
                  <a:schemeClr val="tx2"/>
                </a:solidFill>
              </a:rPr>
              <a:t>identifier le ou les objectifs communs </a:t>
            </a:r>
            <a:r>
              <a:rPr lang="fr-FR" sz="1400" dirty="0">
                <a:solidFill>
                  <a:schemeClr val="tx2"/>
                </a:solidFill>
              </a:rPr>
              <a:t>de chacune des parties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fr-FR" sz="1400" b="1" dirty="0">
                <a:solidFill>
                  <a:schemeClr val="tx2"/>
                </a:solidFill>
              </a:rPr>
              <a:t>Présenter les objectifs d’un entretien avec les 2 parties </a:t>
            </a:r>
            <a:r>
              <a:rPr lang="fr-FR" sz="1400" dirty="0">
                <a:solidFill>
                  <a:schemeClr val="tx2"/>
                </a:solidFill>
              </a:rPr>
              <a:t>: </a:t>
            </a:r>
          </a:p>
          <a:p>
            <a:pPr marL="531900" lvl="1" indent="-342900">
              <a:spcBef>
                <a:spcPts val="600"/>
              </a:spcBef>
              <a:buFontTx/>
              <a:buChar char="-"/>
            </a:pPr>
            <a:r>
              <a:rPr lang="fr-FR" sz="1100" dirty="0" smtClean="0">
                <a:solidFill>
                  <a:schemeClr val="tx2"/>
                </a:solidFill>
              </a:rPr>
              <a:t>Permettre </a:t>
            </a:r>
            <a:r>
              <a:rPr lang="fr-FR" sz="1100" dirty="0">
                <a:solidFill>
                  <a:schemeClr val="tx2"/>
                </a:solidFill>
              </a:rPr>
              <a:t>à chacun de partager son point de vue et d’entendre le point de vue de l’autre. </a:t>
            </a:r>
          </a:p>
          <a:p>
            <a:pPr marL="531900" lvl="1" indent="-342900">
              <a:spcBef>
                <a:spcPts val="600"/>
              </a:spcBef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Trouver une issue qui permette à </a:t>
            </a:r>
            <a:r>
              <a:rPr lang="fr-FR" sz="1100" dirty="0" smtClean="0">
                <a:solidFill>
                  <a:schemeClr val="tx2"/>
                </a:solidFill>
              </a:rPr>
              <a:t>chacun d’identifier </a:t>
            </a:r>
            <a:r>
              <a:rPr lang="fr-FR" sz="1100" dirty="0">
                <a:solidFill>
                  <a:schemeClr val="tx2"/>
                </a:solidFill>
              </a:rPr>
              <a:t>les intérêts communs et </a:t>
            </a:r>
            <a:r>
              <a:rPr lang="fr-FR" sz="1100" dirty="0" smtClean="0">
                <a:solidFill>
                  <a:schemeClr val="tx2"/>
                </a:solidFill>
              </a:rPr>
              <a:t>les </a:t>
            </a:r>
            <a:r>
              <a:rPr lang="fr-FR" sz="1100" dirty="0">
                <a:solidFill>
                  <a:schemeClr val="tx2"/>
                </a:solidFill>
              </a:rPr>
              <a:t>solutions pour y arriver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fr-FR" sz="1400" b="1" dirty="0">
                <a:solidFill>
                  <a:schemeClr val="tx2"/>
                </a:solidFill>
              </a:rPr>
              <a:t>Valider si chacune des parties est d’accord </a:t>
            </a:r>
            <a:r>
              <a:rPr lang="fr-FR" sz="1400" dirty="0">
                <a:solidFill>
                  <a:schemeClr val="tx2"/>
                </a:solidFill>
              </a:rPr>
              <a:t>pour un entretien commun</a:t>
            </a:r>
          </a:p>
        </p:txBody>
      </p:sp>
    </p:spTree>
    <p:extLst>
      <p:ext uri="{BB962C8B-B14F-4D97-AF65-F5344CB8AC3E}">
        <p14:creationId xmlns:p14="http://schemas.microsoft.com/office/powerpoint/2010/main" val="19000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20464" y="99427"/>
            <a:ext cx="4438563" cy="891000"/>
          </a:xfrm>
        </p:spPr>
        <p:txBody>
          <a:bodyPr/>
          <a:lstStyle/>
          <a:p>
            <a:r>
              <a:rPr lang="fr-FR" sz="2800" dirty="0" smtClean="0"/>
              <a:t>Entretien avec les 2 parties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Aller dans Insertion &gt; Pied de page pour compléter ce champ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13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14772" y="1015331"/>
            <a:ext cx="3811385" cy="14580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2"/>
                </a:solidFill>
              </a:rPr>
              <a:t>1</a:t>
            </a:r>
            <a:r>
              <a:rPr lang="fr-FR" sz="1400" b="1" dirty="0" smtClean="0">
                <a:solidFill>
                  <a:schemeClr val="tx2"/>
                </a:solidFill>
              </a:rPr>
              <a:t>/ Poser </a:t>
            </a:r>
            <a:r>
              <a:rPr lang="fr-FR" sz="1400" b="1" dirty="0">
                <a:solidFill>
                  <a:schemeClr val="tx2"/>
                </a:solidFill>
              </a:rPr>
              <a:t>les règles : </a:t>
            </a:r>
          </a:p>
          <a:p>
            <a:pPr marL="342900" indent="-342900">
              <a:buFontTx/>
              <a:buChar char="-"/>
            </a:pPr>
            <a:r>
              <a:rPr lang="fr-FR" sz="1100" b="1" dirty="0">
                <a:solidFill>
                  <a:schemeClr val="tx2"/>
                </a:solidFill>
              </a:rPr>
              <a:t>Confidentialité</a:t>
            </a:r>
            <a:r>
              <a:rPr lang="fr-FR" sz="1100" dirty="0">
                <a:solidFill>
                  <a:schemeClr val="tx2"/>
                </a:solidFill>
              </a:rPr>
              <a:t> pour tous =&gt; il ne s’agit pas que la discussion se rejoue dans un autre cadre avec d’autres personnes</a:t>
            </a:r>
          </a:p>
          <a:p>
            <a:pPr marL="342900" indent="-342900">
              <a:buFontTx/>
              <a:buChar char="-"/>
            </a:pPr>
            <a:r>
              <a:rPr lang="fr-FR" sz="1100" b="1" dirty="0">
                <a:solidFill>
                  <a:schemeClr val="tx2"/>
                </a:solidFill>
              </a:rPr>
              <a:t>Neutralité et impartialité </a:t>
            </a:r>
            <a:r>
              <a:rPr lang="fr-FR" sz="1100" dirty="0">
                <a:solidFill>
                  <a:schemeClr val="tx2"/>
                </a:solidFill>
              </a:rPr>
              <a:t>de votre part</a:t>
            </a:r>
          </a:p>
          <a:p>
            <a:pPr marL="342900" indent="-342900">
              <a:buFontTx/>
              <a:buChar char="-"/>
            </a:pPr>
            <a:r>
              <a:rPr lang="fr-FR" sz="1100" b="1" dirty="0">
                <a:solidFill>
                  <a:schemeClr val="tx2"/>
                </a:solidFill>
              </a:rPr>
              <a:t>Respect</a:t>
            </a:r>
            <a:r>
              <a:rPr lang="fr-FR" sz="1100" dirty="0">
                <a:solidFill>
                  <a:schemeClr val="tx2"/>
                </a:solidFill>
              </a:rPr>
              <a:t> de chacun </a:t>
            </a:r>
            <a:r>
              <a:rPr lang="fr-FR" sz="1100" dirty="0" smtClean="0">
                <a:solidFill>
                  <a:schemeClr val="tx2"/>
                </a:solidFill>
              </a:rPr>
              <a:t>dans les échanges</a:t>
            </a:r>
            <a:endParaRPr lang="fr-FR" sz="1100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1100" b="1" dirty="0">
                <a:solidFill>
                  <a:schemeClr val="tx2"/>
                </a:solidFill>
              </a:rPr>
              <a:t>Temps dédié </a:t>
            </a:r>
            <a:r>
              <a:rPr lang="fr-FR" sz="1100" dirty="0">
                <a:solidFill>
                  <a:schemeClr val="tx2"/>
                </a:solidFill>
              </a:rPr>
              <a:t>à l’échange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0017" y="990427"/>
            <a:ext cx="4072842" cy="14580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2"/>
                </a:solidFill>
              </a:rPr>
              <a:t>2/ Présenter </a:t>
            </a:r>
            <a:r>
              <a:rPr lang="fr-FR" sz="1400" b="1" dirty="0">
                <a:solidFill>
                  <a:schemeClr val="tx2"/>
                </a:solidFill>
              </a:rPr>
              <a:t>les </a:t>
            </a:r>
            <a:r>
              <a:rPr lang="fr-FR" sz="1400" b="1" dirty="0" smtClean="0">
                <a:solidFill>
                  <a:schemeClr val="tx2"/>
                </a:solidFill>
              </a:rPr>
              <a:t>objectifs de ce temps :</a:t>
            </a:r>
          </a:p>
          <a:p>
            <a:pPr marL="531900" lvl="1" indent="-342900">
              <a:spcBef>
                <a:spcPts val="600"/>
              </a:spcBef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Permettre à chacun de </a:t>
            </a:r>
            <a:r>
              <a:rPr lang="fr-FR" sz="1100" b="1" dirty="0">
                <a:solidFill>
                  <a:schemeClr val="tx2"/>
                </a:solidFill>
              </a:rPr>
              <a:t>partager son point de vue </a:t>
            </a:r>
            <a:r>
              <a:rPr lang="fr-FR" sz="1100" dirty="0">
                <a:solidFill>
                  <a:schemeClr val="tx2"/>
                </a:solidFill>
              </a:rPr>
              <a:t>et d’entendre le point de vue de l’autre. </a:t>
            </a:r>
          </a:p>
          <a:p>
            <a:pPr marL="531900" lvl="1" indent="-342900">
              <a:spcBef>
                <a:spcPts val="600"/>
              </a:spcBef>
              <a:buFontTx/>
              <a:buChar char="-"/>
            </a:pPr>
            <a:r>
              <a:rPr lang="fr-FR" sz="1100" b="1" dirty="0">
                <a:solidFill>
                  <a:schemeClr val="tx2"/>
                </a:solidFill>
              </a:rPr>
              <a:t>Trouver une issue</a:t>
            </a:r>
            <a:r>
              <a:rPr lang="fr-FR" sz="1100" dirty="0">
                <a:solidFill>
                  <a:schemeClr val="tx2"/>
                </a:solidFill>
              </a:rPr>
              <a:t> qui permette à chacun d’identifier les intérêts communs et les solutions pour y arriver</a:t>
            </a:r>
          </a:p>
          <a:p>
            <a:endParaRPr lang="fr-FR" sz="14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2919" y="2852257"/>
            <a:ext cx="6535011" cy="10612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2"/>
                </a:solidFill>
              </a:rPr>
              <a:t>3 / Présenter le déroulé : </a:t>
            </a:r>
          </a:p>
          <a:p>
            <a:pPr marL="531900" lvl="1" indent="-342900">
              <a:buFontTx/>
              <a:buChar char="-"/>
            </a:pPr>
            <a:r>
              <a:rPr lang="fr-FR" sz="1100" dirty="0" smtClean="0">
                <a:solidFill>
                  <a:schemeClr val="tx2"/>
                </a:solidFill>
              </a:rPr>
              <a:t>Temps </a:t>
            </a:r>
            <a:r>
              <a:rPr lang="fr-FR" sz="1100" dirty="0">
                <a:solidFill>
                  <a:schemeClr val="tx2"/>
                </a:solidFill>
              </a:rPr>
              <a:t>1 : </a:t>
            </a:r>
            <a:r>
              <a:rPr lang="fr-FR" sz="1100" dirty="0" smtClean="0">
                <a:solidFill>
                  <a:schemeClr val="tx2"/>
                </a:solidFill>
              </a:rPr>
              <a:t>Tour </a:t>
            </a:r>
            <a:r>
              <a:rPr lang="fr-FR" sz="1100" dirty="0">
                <a:solidFill>
                  <a:schemeClr val="tx2"/>
                </a:solidFill>
              </a:rPr>
              <a:t>à t</a:t>
            </a:r>
            <a:r>
              <a:rPr lang="fr-FR" sz="1100" dirty="0" smtClean="0">
                <a:solidFill>
                  <a:schemeClr val="tx2"/>
                </a:solidFill>
              </a:rPr>
              <a:t>our </a:t>
            </a:r>
            <a:r>
              <a:rPr lang="fr-FR" sz="1100" dirty="0">
                <a:solidFill>
                  <a:schemeClr val="tx2"/>
                </a:solidFill>
              </a:rPr>
              <a:t>chacun pourra s’exprimer sur la situation, l’autre écoute</a:t>
            </a:r>
          </a:p>
          <a:p>
            <a:pPr marL="531900" lvl="1" indent="-342900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Temps 2 : </a:t>
            </a:r>
            <a:r>
              <a:rPr lang="fr-FR" sz="1100" dirty="0" smtClean="0">
                <a:solidFill>
                  <a:schemeClr val="tx2"/>
                </a:solidFill>
              </a:rPr>
              <a:t>Vous pourrez échanger </a:t>
            </a:r>
            <a:r>
              <a:rPr lang="fr-FR" sz="1100" dirty="0">
                <a:solidFill>
                  <a:schemeClr val="tx2"/>
                </a:solidFill>
              </a:rPr>
              <a:t>sur ce </a:t>
            </a:r>
            <a:r>
              <a:rPr lang="fr-FR" sz="1100" dirty="0" smtClean="0">
                <a:solidFill>
                  <a:schemeClr val="tx2"/>
                </a:solidFill>
              </a:rPr>
              <a:t>que vous avez entendu</a:t>
            </a:r>
            <a:r>
              <a:rPr lang="fr-FR" sz="1100" dirty="0">
                <a:solidFill>
                  <a:schemeClr val="tx2"/>
                </a:solidFill>
              </a:rPr>
              <a:t>, retenu de ce que l’autre aura dit. </a:t>
            </a:r>
            <a:endParaRPr lang="fr-FR" sz="1100" dirty="0" smtClean="0">
              <a:solidFill>
                <a:schemeClr val="tx2"/>
              </a:solidFill>
            </a:endParaRPr>
          </a:p>
          <a:p>
            <a:pPr marL="531900" lvl="1" indent="-342900">
              <a:buFontTx/>
              <a:buChar char="-"/>
            </a:pPr>
            <a:r>
              <a:rPr lang="fr-FR" sz="1100" dirty="0" smtClean="0">
                <a:solidFill>
                  <a:schemeClr val="tx2"/>
                </a:solidFill>
              </a:rPr>
              <a:t>Temps 3 : Nous conviendrons d’un objectif commun à atteindre</a:t>
            </a:r>
          </a:p>
          <a:p>
            <a:pPr marL="531900" lvl="1" indent="-342900">
              <a:buFontTx/>
              <a:buChar char="-"/>
            </a:pPr>
            <a:r>
              <a:rPr lang="fr-FR" sz="1100" dirty="0" smtClean="0">
                <a:solidFill>
                  <a:schemeClr val="tx2"/>
                </a:solidFill>
              </a:rPr>
              <a:t>Temps 4  : Vous proposerez des solutions pour atteindre cet objectif</a:t>
            </a:r>
            <a:endParaRPr lang="fr-FR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1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25584" y="-48059"/>
            <a:ext cx="5382224" cy="637563"/>
          </a:xfrm>
        </p:spPr>
        <p:txBody>
          <a:bodyPr/>
          <a:lstStyle/>
          <a:p>
            <a:r>
              <a:rPr lang="fr-FR" sz="2800" dirty="0" smtClean="0"/>
              <a:t>Entretien avec les 2 parties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14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75000" y="533699"/>
            <a:ext cx="8132500" cy="201568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" b="1" dirty="0" smtClean="0">
              <a:solidFill>
                <a:schemeClr val="tx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fr-FR" sz="1200" b="1" dirty="0" smtClean="0">
                <a:solidFill>
                  <a:schemeClr val="tx2"/>
                </a:solidFill>
              </a:rPr>
              <a:t>Temps 1 : les parties s’expriment à tour de rôle</a:t>
            </a:r>
          </a:p>
          <a:p>
            <a:pPr marL="171450" indent="-171450">
              <a:spcAft>
                <a:spcPts val="0"/>
              </a:spcAft>
              <a:buFontTx/>
              <a:buChar char="-"/>
              <a:tabLst>
                <a:tab pos="182563" algn="l"/>
              </a:tabLst>
            </a:pPr>
            <a:r>
              <a:rPr lang="fr-FR" sz="1100" b="1" dirty="0" smtClean="0">
                <a:solidFill>
                  <a:schemeClr val="tx2"/>
                </a:solidFill>
              </a:rPr>
              <a:t>Ouvrez ce temps par une question ouverte</a:t>
            </a:r>
            <a:r>
              <a:rPr lang="fr-FR" sz="1100" dirty="0" smtClean="0">
                <a:solidFill>
                  <a:schemeClr val="tx2"/>
                </a:solidFill>
              </a:rPr>
              <a:t>. </a:t>
            </a:r>
            <a:r>
              <a:rPr lang="fr-FR" sz="1100" i="1" dirty="0" smtClean="0">
                <a:solidFill>
                  <a:schemeClr val="accent6"/>
                </a:solidFill>
              </a:rPr>
              <a:t>Ex : Qui veut bien démarrer et exposer sa vision de la situation ? Pendant que XX expose la situation, </a:t>
            </a:r>
            <a:r>
              <a:rPr lang="fr-FR" sz="1100" b="1" i="1" dirty="0" smtClean="0">
                <a:solidFill>
                  <a:schemeClr val="accent6"/>
                </a:solidFill>
              </a:rPr>
              <a:t>l’autre écoute</a:t>
            </a:r>
            <a:r>
              <a:rPr lang="fr-FR" sz="1100" i="1" dirty="0" smtClean="0">
                <a:solidFill>
                  <a:schemeClr val="accent6"/>
                </a:solidFill>
              </a:rPr>
              <a:t>. Les rôles seront inversés ensuite.</a:t>
            </a:r>
          </a:p>
          <a:p>
            <a:pPr marL="180975" indent="-180975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Ne </a:t>
            </a:r>
            <a:r>
              <a:rPr lang="fr-FR" sz="1100" b="1" dirty="0">
                <a:solidFill>
                  <a:schemeClr val="tx2"/>
                </a:solidFill>
              </a:rPr>
              <a:t>pas renforcer le conflit </a:t>
            </a:r>
            <a:r>
              <a:rPr lang="fr-FR" sz="1100" dirty="0">
                <a:solidFill>
                  <a:schemeClr val="tx2"/>
                </a:solidFill>
              </a:rPr>
              <a:t>en parlant de problème, de conflit, de </a:t>
            </a:r>
            <a:r>
              <a:rPr lang="fr-FR" sz="1100" dirty="0" smtClean="0">
                <a:solidFill>
                  <a:schemeClr val="tx2"/>
                </a:solidFill>
              </a:rPr>
              <a:t>différend…restez </a:t>
            </a:r>
            <a:r>
              <a:rPr lang="fr-FR" sz="1100" dirty="0">
                <a:solidFill>
                  <a:schemeClr val="tx2"/>
                </a:solidFill>
              </a:rPr>
              <a:t>neutre dans l’expression</a:t>
            </a:r>
          </a:p>
          <a:p>
            <a:pPr marL="180975" indent="-180975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Bien laisser le temps à chacun </a:t>
            </a:r>
            <a:r>
              <a:rPr lang="fr-FR" sz="1100" dirty="0" smtClean="0">
                <a:solidFill>
                  <a:schemeClr val="tx2"/>
                </a:solidFill>
              </a:rPr>
              <a:t>de s’exprimer tour à tour</a:t>
            </a:r>
          </a:p>
          <a:p>
            <a:pPr marL="180975" indent="-180975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Si l’autre </a:t>
            </a:r>
            <a:r>
              <a:rPr lang="fr-FR" sz="1100" dirty="0" smtClean="0">
                <a:solidFill>
                  <a:schemeClr val="tx2"/>
                </a:solidFill>
              </a:rPr>
              <a:t>personne veut </a:t>
            </a:r>
            <a:r>
              <a:rPr lang="fr-FR" sz="1100" dirty="0">
                <a:solidFill>
                  <a:schemeClr val="tx2"/>
                </a:solidFill>
              </a:rPr>
              <a:t>réagir, dites lui qu’il pourra s’exprimer </a:t>
            </a:r>
            <a:r>
              <a:rPr lang="fr-FR" sz="1100" dirty="0" smtClean="0">
                <a:solidFill>
                  <a:schemeClr val="tx2"/>
                </a:solidFill>
              </a:rPr>
              <a:t>ensuite</a:t>
            </a:r>
          </a:p>
          <a:p>
            <a:pPr marL="180975" indent="-180975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Vous êtes concentrés sur la personne qui s’exprime </a:t>
            </a:r>
            <a:r>
              <a:rPr lang="fr-FR" sz="1100" dirty="0" smtClean="0">
                <a:solidFill>
                  <a:schemeClr val="tx2"/>
                </a:solidFill>
              </a:rPr>
              <a:t>mais </a:t>
            </a:r>
            <a:r>
              <a:rPr lang="fr-FR" sz="1100" b="1" dirty="0" smtClean="0">
                <a:solidFill>
                  <a:schemeClr val="tx2"/>
                </a:solidFill>
              </a:rPr>
              <a:t>gardez le contact visuel avec l’autre personne </a:t>
            </a:r>
            <a:r>
              <a:rPr lang="fr-FR" sz="1100" dirty="0" smtClean="0">
                <a:solidFill>
                  <a:schemeClr val="tx2"/>
                </a:solidFill>
              </a:rPr>
              <a:t>pour qu’elle ne se sente pas exclu</a:t>
            </a:r>
            <a:endParaRPr lang="fr-FR" sz="1100" dirty="0">
              <a:solidFill>
                <a:schemeClr val="tx2"/>
              </a:solidFill>
            </a:endParaRPr>
          </a:p>
          <a:p>
            <a:pPr marL="180975" indent="-180975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Vous </a:t>
            </a:r>
            <a:r>
              <a:rPr lang="fr-FR" sz="1100" b="1" dirty="0">
                <a:solidFill>
                  <a:schemeClr val="tx2"/>
                </a:solidFill>
              </a:rPr>
              <a:t>reformulez, </a:t>
            </a:r>
            <a:r>
              <a:rPr lang="fr-FR" sz="1100" b="1" dirty="0" smtClean="0">
                <a:solidFill>
                  <a:schemeClr val="tx2"/>
                </a:solidFill>
              </a:rPr>
              <a:t>résumez les propos</a:t>
            </a:r>
            <a:r>
              <a:rPr lang="fr-FR" sz="1100" dirty="0" smtClean="0">
                <a:solidFill>
                  <a:schemeClr val="tx2"/>
                </a:solidFill>
              </a:rPr>
              <a:t> de la personne qui s’exprime</a:t>
            </a:r>
          </a:p>
          <a:p>
            <a:pPr marL="180975" indent="-180975">
              <a:buFontTx/>
              <a:buChar char="-"/>
            </a:pPr>
            <a:r>
              <a:rPr lang="fr-FR" sz="1100" dirty="0" smtClean="0">
                <a:solidFill>
                  <a:schemeClr val="tx2"/>
                </a:solidFill>
              </a:rPr>
              <a:t>Une fois que la 1</a:t>
            </a:r>
            <a:r>
              <a:rPr lang="fr-FR" sz="1100" baseline="30000" dirty="0" smtClean="0">
                <a:solidFill>
                  <a:schemeClr val="tx2"/>
                </a:solidFill>
              </a:rPr>
              <a:t>ère</a:t>
            </a:r>
            <a:r>
              <a:rPr lang="fr-FR" sz="1100" dirty="0" smtClean="0">
                <a:solidFill>
                  <a:schemeClr val="tx2"/>
                </a:solidFill>
              </a:rPr>
              <a:t> personne s’est exprimée, vous remerciez la personne de s’être exprimée et vous vous adressez à l’autre personne. </a:t>
            </a:r>
            <a:r>
              <a:rPr lang="fr-FR" sz="1100" dirty="0" smtClean="0">
                <a:solidFill>
                  <a:schemeClr val="accent6"/>
                </a:solidFill>
              </a:rPr>
              <a:t>Ex: Merci XX, YY, peux-tu à ton tour exposer ta vision de la situation ?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999" y="2717262"/>
            <a:ext cx="8132501" cy="22204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 smtClean="0">
              <a:solidFill>
                <a:schemeClr val="tx2"/>
              </a:solidFill>
            </a:endParaRPr>
          </a:p>
          <a:p>
            <a:pPr algn="ctr"/>
            <a:endParaRPr lang="fr-FR" sz="1200" b="1" dirty="0">
              <a:solidFill>
                <a:schemeClr val="tx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fr-FR" sz="1200" b="1" dirty="0" smtClean="0">
                <a:solidFill>
                  <a:schemeClr val="tx2"/>
                </a:solidFill>
              </a:rPr>
              <a:t>Temps </a:t>
            </a:r>
            <a:r>
              <a:rPr lang="fr-FR" sz="1200" b="1" dirty="0">
                <a:solidFill>
                  <a:schemeClr val="tx2"/>
                </a:solidFill>
              </a:rPr>
              <a:t>2 : les parties </a:t>
            </a:r>
            <a:r>
              <a:rPr lang="fr-FR" sz="1200" b="1" dirty="0" smtClean="0">
                <a:solidFill>
                  <a:schemeClr val="tx2"/>
                </a:solidFill>
              </a:rPr>
              <a:t>échanges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Remerciez et ouvrez </a:t>
            </a:r>
            <a:r>
              <a:rPr lang="fr-FR" sz="1100" b="1" dirty="0">
                <a:solidFill>
                  <a:schemeClr val="tx2"/>
                </a:solidFill>
              </a:rPr>
              <a:t>ce temps par une question ouverte</a:t>
            </a:r>
            <a:r>
              <a:rPr lang="fr-FR" sz="1100" dirty="0">
                <a:solidFill>
                  <a:schemeClr val="tx2"/>
                </a:solidFill>
              </a:rPr>
              <a:t>. </a:t>
            </a:r>
            <a:r>
              <a:rPr lang="fr-FR" sz="1100" i="1" dirty="0">
                <a:solidFill>
                  <a:schemeClr val="accent6"/>
                </a:solidFill>
              </a:rPr>
              <a:t>Merci </a:t>
            </a:r>
            <a:r>
              <a:rPr lang="fr-FR" sz="1100" i="1" dirty="0" smtClean="0">
                <a:solidFill>
                  <a:schemeClr val="accent6"/>
                </a:solidFill>
              </a:rPr>
              <a:t>d’avoir exposé la situation chacun votre tour et d’avoir respecté les règles de l’échange, ce que vous venez d’entendre vous évoque quoi ?  </a:t>
            </a:r>
          </a:p>
          <a:p>
            <a:pPr marL="180975" lvl="1" indent="-180975">
              <a:buFontTx/>
              <a:buChar char="-"/>
            </a:pPr>
            <a:r>
              <a:rPr lang="fr-FR" sz="1100" dirty="0" smtClean="0">
                <a:solidFill>
                  <a:schemeClr val="tx2"/>
                </a:solidFill>
              </a:rPr>
              <a:t>Vous </a:t>
            </a:r>
            <a:r>
              <a:rPr lang="fr-FR" sz="1100" dirty="0">
                <a:solidFill>
                  <a:schemeClr val="tx2"/>
                </a:solidFill>
              </a:rPr>
              <a:t>facilitez les échanges : </a:t>
            </a:r>
            <a:r>
              <a:rPr lang="fr-FR" sz="1100" b="1" dirty="0">
                <a:solidFill>
                  <a:schemeClr val="tx2"/>
                </a:solidFill>
              </a:rPr>
              <a:t>vous reformulez, résumez, faites préciser les </a:t>
            </a:r>
            <a:r>
              <a:rPr lang="fr-FR" sz="1100" b="1" dirty="0" smtClean="0">
                <a:solidFill>
                  <a:schemeClr val="tx2"/>
                </a:solidFill>
              </a:rPr>
              <a:t>propos</a:t>
            </a:r>
          </a:p>
          <a:p>
            <a:pPr marL="180975" lvl="1" indent="-180975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Vous </a:t>
            </a:r>
            <a:r>
              <a:rPr lang="fr-FR" sz="1100" b="1" dirty="0">
                <a:solidFill>
                  <a:schemeClr val="tx2"/>
                </a:solidFill>
              </a:rPr>
              <a:t>amenez les parties à dialoguer entre elles</a:t>
            </a:r>
            <a:r>
              <a:rPr lang="fr-FR" sz="1100" dirty="0">
                <a:solidFill>
                  <a:schemeClr val="tx2"/>
                </a:solidFill>
              </a:rPr>
              <a:t> (mise en retrait de votre part). </a:t>
            </a:r>
            <a:r>
              <a:rPr lang="fr-FR" sz="1100" dirty="0" smtClean="0">
                <a:solidFill>
                  <a:schemeClr val="tx2"/>
                </a:solidFill>
              </a:rPr>
              <a:t>Si les personnes s’adressent à vous uniquement, invitez les à les exprimer directement entre elles. </a:t>
            </a:r>
            <a:r>
              <a:rPr lang="fr-FR" sz="1100" i="1" dirty="0" smtClean="0">
                <a:solidFill>
                  <a:schemeClr val="accent6"/>
                </a:solidFill>
              </a:rPr>
              <a:t>Ex: YY, j’entends ce que tu dis, peux-tu le dire directement à XX ? </a:t>
            </a:r>
          </a:p>
          <a:p>
            <a:pPr marL="180975" lvl="1" indent="-180975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Acceptez </a:t>
            </a:r>
            <a:r>
              <a:rPr lang="fr-FR" sz="1100" b="1" dirty="0">
                <a:solidFill>
                  <a:schemeClr val="tx2"/>
                </a:solidFill>
              </a:rPr>
              <a:t>de </a:t>
            </a:r>
            <a:r>
              <a:rPr lang="fr-FR" sz="1100" b="1" dirty="0" smtClean="0">
                <a:solidFill>
                  <a:schemeClr val="tx2"/>
                </a:solidFill>
              </a:rPr>
              <a:t>laisser </a:t>
            </a:r>
            <a:r>
              <a:rPr lang="fr-FR" sz="1100" b="1" dirty="0">
                <a:solidFill>
                  <a:schemeClr val="tx2"/>
                </a:solidFill>
              </a:rPr>
              <a:t>le conflit s’exprimer dans le cadre des règles </a:t>
            </a:r>
            <a:r>
              <a:rPr lang="fr-FR" sz="1100" b="1" dirty="0" smtClean="0">
                <a:solidFill>
                  <a:schemeClr val="tx2"/>
                </a:solidFill>
              </a:rPr>
              <a:t>énoncées</a:t>
            </a:r>
          </a:p>
          <a:p>
            <a:pPr marL="180975" lvl="1" indent="-180975">
              <a:buFontTx/>
              <a:buChar char="-"/>
            </a:pPr>
            <a:r>
              <a:rPr lang="fr-FR" sz="1100" dirty="0" smtClean="0">
                <a:solidFill>
                  <a:schemeClr val="tx2"/>
                </a:solidFill>
              </a:rPr>
              <a:t>Vous </a:t>
            </a:r>
            <a:r>
              <a:rPr lang="fr-FR" sz="1100" dirty="0">
                <a:solidFill>
                  <a:schemeClr val="tx2"/>
                </a:solidFill>
              </a:rPr>
              <a:t>devez </a:t>
            </a:r>
            <a:r>
              <a:rPr lang="fr-FR" sz="1100" dirty="0" smtClean="0">
                <a:solidFill>
                  <a:schemeClr val="tx2"/>
                </a:solidFill>
              </a:rPr>
              <a:t>faciliter l’expression des besoins de chacune des parties </a:t>
            </a:r>
            <a:r>
              <a:rPr lang="fr-FR" sz="1100" i="1" dirty="0">
                <a:solidFill>
                  <a:schemeClr val="accent6"/>
                </a:solidFill>
              </a:rPr>
              <a:t>Ex: YY, </a:t>
            </a:r>
            <a:r>
              <a:rPr lang="fr-FR" sz="1100" i="1" dirty="0" smtClean="0">
                <a:solidFill>
                  <a:schemeClr val="accent6"/>
                </a:solidFill>
              </a:rPr>
              <a:t>par rapport à ce que tu viens d’exprimer, de quoi aurais-tu besoin pour mieux vivre la situation? </a:t>
            </a:r>
            <a:endParaRPr lang="fr-FR" sz="1100" dirty="0" smtClean="0">
              <a:solidFill>
                <a:schemeClr val="tx2"/>
              </a:solidFill>
            </a:endParaRPr>
          </a:p>
          <a:p>
            <a:pPr marL="180975" lvl="1" indent="-180975">
              <a:buFontTx/>
              <a:buChar char="-"/>
            </a:pPr>
            <a:r>
              <a:rPr lang="fr-FR" sz="1100" dirty="0" smtClean="0">
                <a:solidFill>
                  <a:schemeClr val="tx2"/>
                </a:solidFill>
              </a:rPr>
              <a:t>Si des choses positives sont exprimées sur la relation des personnes en conflit, renforcez les en les reformulant pour les mettre en valeur</a:t>
            </a:r>
          </a:p>
          <a:p>
            <a:pPr marL="180975" lvl="1" indent="-180975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Cette étape se poursuit jusqu’à ce que vous puissiez identifier un objectif commun aux 2 parties</a:t>
            </a:r>
            <a:r>
              <a:rPr lang="fr-FR" sz="1100" dirty="0" smtClean="0">
                <a:solidFill>
                  <a:schemeClr val="tx2"/>
                </a:solidFill>
              </a:rPr>
              <a:t>. </a:t>
            </a:r>
            <a:endParaRPr lang="fr-FR" sz="1100" i="1" dirty="0">
              <a:solidFill>
                <a:schemeClr val="accent6"/>
              </a:solidFill>
            </a:endParaRPr>
          </a:p>
          <a:p>
            <a:pPr marL="180975" lvl="1" indent="-180975">
              <a:buFontTx/>
              <a:buChar char="-"/>
            </a:pPr>
            <a:endParaRPr lang="fr-FR" sz="1100" dirty="0">
              <a:solidFill>
                <a:schemeClr val="tx2"/>
              </a:solidFill>
            </a:endParaRPr>
          </a:p>
          <a:p>
            <a:pPr marL="180975" lvl="1" indent="-180975">
              <a:buFontTx/>
              <a:buChar char="-"/>
            </a:pPr>
            <a:endParaRPr lang="fr-FR" sz="11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42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419" y="176760"/>
            <a:ext cx="4364510" cy="637563"/>
          </a:xfrm>
        </p:spPr>
        <p:txBody>
          <a:bodyPr/>
          <a:lstStyle/>
          <a:p>
            <a:r>
              <a:rPr lang="fr-FR" sz="2800" dirty="0" smtClean="0"/>
              <a:t>Entretien avec les 2 parties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15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75000" y="949825"/>
            <a:ext cx="7386491" cy="16004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" b="1" dirty="0" smtClean="0">
              <a:solidFill>
                <a:schemeClr val="tx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fr-FR" sz="1200" b="1" dirty="0" smtClean="0">
                <a:solidFill>
                  <a:schemeClr val="tx2"/>
                </a:solidFill>
              </a:rPr>
              <a:t>Temps 3 : l’objectif commun</a:t>
            </a:r>
            <a:endParaRPr lang="fr-FR" sz="1200" b="1" dirty="0">
              <a:solidFill>
                <a:schemeClr val="tx2"/>
              </a:solidFill>
            </a:endParaRPr>
          </a:p>
          <a:p>
            <a:pPr marL="180975" lvl="1" indent="-180975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Vous </a:t>
            </a:r>
            <a:r>
              <a:rPr lang="fr-FR" sz="1100" b="1" dirty="0">
                <a:solidFill>
                  <a:schemeClr val="tx2"/>
                </a:solidFill>
              </a:rPr>
              <a:t>résumez l’objectif commun identifié. </a:t>
            </a:r>
            <a:r>
              <a:rPr lang="fr-FR" sz="1100" i="1" dirty="0">
                <a:solidFill>
                  <a:schemeClr val="accent6"/>
                </a:solidFill>
              </a:rPr>
              <a:t>Ex : il me semble que </a:t>
            </a:r>
            <a:r>
              <a:rPr lang="fr-FR" sz="1100" i="1" dirty="0" smtClean="0">
                <a:solidFill>
                  <a:schemeClr val="accent6"/>
                </a:solidFill>
              </a:rPr>
              <a:t>vous avez un objectif commun : c’est </a:t>
            </a:r>
            <a:r>
              <a:rPr lang="fr-FR" sz="1100" i="1" dirty="0">
                <a:solidFill>
                  <a:schemeClr val="accent6"/>
                </a:solidFill>
              </a:rPr>
              <a:t>que chacun puisse profiter de pommes mûres, est-ce bien ça ? </a:t>
            </a:r>
            <a:endParaRPr lang="fr-FR" sz="1100" i="1" dirty="0" smtClean="0">
              <a:solidFill>
                <a:schemeClr val="accent6"/>
              </a:solidFill>
            </a:endParaRPr>
          </a:p>
          <a:p>
            <a:pPr marL="180975" lvl="1" indent="-180975">
              <a:buFontTx/>
              <a:buChar char="-"/>
            </a:pPr>
            <a:r>
              <a:rPr lang="fr-FR" sz="1100" dirty="0" smtClean="0">
                <a:solidFill>
                  <a:schemeClr val="tx2"/>
                </a:solidFill>
              </a:rPr>
              <a:t>Oui =&gt; étape 4</a:t>
            </a:r>
          </a:p>
          <a:p>
            <a:pPr marL="180975" lvl="1" indent="-180975">
              <a:buFontTx/>
              <a:buChar char="-"/>
            </a:pPr>
            <a:r>
              <a:rPr lang="fr-FR" sz="1100" dirty="0" smtClean="0">
                <a:solidFill>
                  <a:schemeClr val="tx2"/>
                </a:solidFill>
              </a:rPr>
              <a:t>Non =&gt; amenez les parties à proposer un autre objectif. </a:t>
            </a:r>
            <a:r>
              <a:rPr lang="fr-FR" sz="1100" i="1" dirty="0" smtClean="0">
                <a:solidFill>
                  <a:schemeClr val="accent6"/>
                </a:solidFill>
              </a:rPr>
              <a:t>Ex : OK, j’entends que ça n’est pas sur cet objectif que vous souhaitez avancer. Maintenant que vous avez pu échanger sur la situation, quel autre objectif commun pourriez-vous proposer pour rechercher des solutions qui permettraient de mieux travailler ensemble ? </a:t>
            </a:r>
            <a:endParaRPr lang="fr-FR" sz="1100" i="1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000" y="3004536"/>
            <a:ext cx="7386491" cy="161867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" b="1" dirty="0" smtClean="0">
              <a:solidFill>
                <a:schemeClr val="tx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fr-FR" sz="1200" b="1" dirty="0" smtClean="0">
                <a:solidFill>
                  <a:schemeClr val="tx2"/>
                </a:solidFill>
              </a:rPr>
              <a:t>Temps 4 : La recherche de solution</a:t>
            </a:r>
            <a:endParaRPr lang="fr-FR" sz="1200" b="1" dirty="0">
              <a:solidFill>
                <a:schemeClr val="tx2"/>
              </a:solidFill>
            </a:endParaRPr>
          </a:p>
          <a:p>
            <a:pPr marL="180975" lvl="1" indent="-180975">
              <a:buFontTx/>
              <a:buChar char="-"/>
            </a:pPr>
            <a:r>
              <a:rPr lang="fr-FR" sz="1100" dirty="0" smtClean="0">
                <a:solidFill>
                  <a:schemeClr val="tx2"/>
                </a:solidFill>
              </a:rPr>
              <a:t>Sur l’objectif </a:t>
            </a:r>
            <a:r>
              <a:rPr lang="fr-FR" sz="1100" dirty="0">
                <a:solidFill>
                  <a:schemeClr val="tx2"/>
                </a:solidFill>
              </a:rPr>
              <a:t>commun </a:t>
            </a:r>
            <a:r>
              <a:rPr lang="fr-FR" sz="1100" dirty="0" smtClean="0">
                <a:solidFill>
                  <a:schemeClr val="tx2"/>
                </a:solidFill>
              </a:rPr>
              <a:t>identifié, rechercher le maximum de solutions possibles (mode brainstorming). </a:t>
            </a:r>
            <a:r>
              <a:rPr lang="fr-FR" sz="1100" i="1" dirty="0" smtClean="0">
                <a:solidFill>
                  <a:schemeClr val="accent6"/>
                </a:solidFill>
              </a:rPr>
              <a:t>Ex : quelles solutions pouvez-vous proposer pour que chacun puisse profiter des pommes mûres ? </a:t>
            </a:r>
          </a:p>
          <a:p>
            <a:pPr marL="180975" lvl="1" indent="-180975">
              <a:buFontTx/>
              <a:buChar char="-"/>
            </a:pPr>
            <a:r>
              <a:rPr lang="fr-FR" sz="1100" dirty="0" smtClean="0">
                <a:solidFill>
                  <a:schemeClr val="tx2"/>
                </a:solidFill>
              </a:rPr>
              <a:t>Dans un 1</a:t>
            </a:r>
            <a:r>
              <a:rPr lang="fr-FR" sz="1100" baseline="30000" dirty="0" smtClean="0">
                <a:solidFill>
                  <a:schemeClr val="tx2"/>
                </a:solidFill>
              </a:rPr>
              <a:t>er</a:t>
            </a:r>
            <a:r>
              <a:rPr lang="fr-FR" sz="1100" dirty="0" smtClean="0">
                <a:solidFill>
                  <a:schemeClr val="tx2"/>
                </a:solidFill>
              </a:rPr>
              <a:t> temps, toutes les idées sont notées</a:t>
            </a:r>
          </a:p>
          <a:p>
            <a:pPr marL="180975" lvl="1" indent="-180975">
              <a:buFontTx/>
              <a:buChar char="-"/>
            </a:pPr>
            <a:r>
              <a:rPr lang="fr-FR" sz="1100" dirty="0" smtClean="0">
                <a:solidFill>
                  <a:schemeClr val="tx2"/>
                </a:solidFill>
              </a:rPr>
              <a:t>Dans un 2</a:t>
            </a:r>
            <a:r>
              <a:rPr lang="fr-FR" sz="1100" baseline="30000" dirty="0" smtClean="0">
                <a:solidFill>
                  <a:schemeClr val="tx2"/>
                </a:solidFill>
              </a:rPr>
              <a:t>nd</a:t>
            </a:r>
            <a:r>
              <a:rPr lang="fr-FR" sz="1100" dirty="0" smtClean="0">
                <a:solidFill>
                  <a:schemeClr val="tx2"/>
                </a:solidFill>
              </a:rPr>
              <a:t> temps les idées sont priorisées/triées en fonction de l’adhésion de chacune des parties et de leur faisabilité</a:t>
            </a:r>
          </a:p>
          <a:p>
            <a:pPr marL="180975" lvl="1" indent="-180975">
              <a:buFontTx/>
              <a:buChar char="-"/>
            </a:pPr>
            <a:r>
              <a:rPr lang="fr-FR" sz="1100" dirty="0" smtClean="0">
                <a:solidFill>
                  <a:schemeClr val="tx2"/>
                </a:solidFill>
              </a:rPr>
              <a:t>Les solutions sont déclinées en plan d’action</a:t>
            </a:r>
          </a:p>
          <a:p>
            <a:pPr marL="180975" lvl="1" indent="-180975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Vous fixez un rdv de suivi</a:t>
            </a:r>
          </a:p>
        </p:txBody>
      </p:sp>
    </p:spTree>
    <p:extLst>
      <p:ext uri="{BB962C8B-B14F-4D97-AF65-F5344CB8AC3E}">
        <p14:creationId xmlns:p14="http://schemas.microsoft.com/office/powerpoint/2010/main" val="2682520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pièges à éviter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95E2-BFCA-4B18-9E5A-192070118646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8065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367" y="93905"/>
            <a:ext cx="8334900" cy="584635"/>
          </a:xfrm>
        </p:spPr>
        <p:txBody>
          <a:bodyPr/>
          <a:lstStyle/>
          <a:p>
            <a:r>
              <a:rPr lang="fr-FR" sz="2400" dirty="0" smtClean="0"/>
              <a:t>Manager/médiateur, un rôle pas toujours possible à tenir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17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76332" y="1024130"/>
            <a:ext cx="7116615" cy="309432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/>
              <a:t>Plus le conflit est </a:t>
            </a:r>
            <a:r>
              <a:rPr lang="fr-FR" sz="1600" dirty="0" smtClean="0"/>
              <a:t>ancré (</a:t>
            </a:r>
            <a:r>
              <a:rPr lang="fr-FR" sz="1600" dirty="0"/>
              <a:t>« le problème c’est l’autre </a:t>
            </a:r>
            <a:r>
              <a:rPr lang="fr-FR" sz="1600" dirty="0" smtClean="0"/>
              <a:t>», conflit de position), </a:t>
            </a:r>
            <a:r>
              <a:rPr lang="fr-FR" sz="1600" dirty="0"/>
              <a:t>plus il peut être compliqué à résoudre. Il est possible que malgré </a:t>
            </a:r>
            <a:r>
              <a:rPr lang="fr-FR" sz="1600" dirty="0" smtClean="0"/>
              <a:t>une médiation et le </a:t>
            </a:r>
            <a:r>
              <a:rPr lang="fr-FR" sz="1600" dirty="0"/>
              <a:t>suivi du processus, la médiation échoue. </a:t>
            </a:r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b="1" dirty="0" smtClean="0"/>
              <a:t>Le médiateur est neutre </a:t>
            </a:r>
            <a:r>
              <a:rPr lang="fr-FR" sz="1600" dirty="0" smtClean="0"/>
              <a:t>: il est garant du processus, de la méthode mais il n’est pas garant de l’issue du conflit et n’a pas d’enjeu vis-à-vis des 2 parties. 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/>
              <a:t>Ce n’est pas le cas du manager</a:t>
            </a:r>
            <a:r>
              <a:rPr lang="fr-FR" sz="1600" dirty="0" smtClean="0"/>
              <a:t> </a:t>
            </a:r>
            <a:r>
              <a:rPr lang="fr-FR" sz="1600" dirty="0"/>
              <a:t>qui malgré une neutralité affichée, fait aussi partie du </a:t>
            </a:r>
            <a:r>
              <a:rPr lang="fr-FR" sz="1600" dirty="0" smtClean="0"/>
              <a:t>système, il peut être attaché aux personnes et il a 1 enjeu pour l’issue du conflit : réussir à faire travailler les 2 parties ensemble. </a:t>
            </a:r>
            <a:endParaRPr lang="fr-FR" sz="16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14" y="2152284"/>
            <a:ext cx="741139" cy="62910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20" y="3352062"/>
            <a:ext cx="721847" cy="72184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54" y="1165208"/>
            <a:ext cx="901484" cy="50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7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367" y="93905"/>
            <a:ext cx="8334900" cy="584635"/>
          </a:xfrm>
        </p:spPr>
        <p:txBody>
          <a:bodyPr/>
          <a:lstStyle/>
          <a:p>
            <a:r>
              <a:rPr lang="fr-FR" sz="2400" dirty="0" smtClean="0"/>
              <a:t>Manager/médiateur, un rôle pas toujours possible à tenir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18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221698" y="3920944"/>
            <a:ext cx="7717477" cy="115580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/>
              <a:t>Vous devez donc réfléchir à ce que vous pourrez activer dans le cas de conflits trop </a:t>
            </a:r>
            <a:r>
              <a:rPr lang="fr-FR" sz="1400" dirty="0" smtClean="0"/>
              <a:t>ancrés, quand ils en sont rendus à « le problème c’est l’autre ». </a:t>
            </a:r>
          </a:p>
          <a:p>
            <a:r>
              <a:rPr lang="fr-FR" sz="1400" dirty="0" smtClean="0"/>
              <a:t>Il est conseillé dans ce cas d’avoir recours </a:t>
            </a:r>
            <a:r>
              <a:rPr lang="fr-FR" sz="1400" dirty="0"/>
              <a:t>à un </a:t>
            </a:r>
            <a:r>
              <a:rPr lang="fr-FR" sz="1400" dirty="0" smtClean="0"/>
              <a:t>tiers pour agir en tant que médiateur:  N+1, RH, manager d’une autre équipe </a:t>
            </a:r>
            <a:r>
              <a:rPr lang="fr-FR" sz="1400" dirty="0"/>
              <a:t>ou médiateur externe par </a:t>
            </a:r>
            <a:r>
              <a:rPr lang="fr-FR" sz="1400" dirty="0" smtClean="0"/>
              <a:t>exemple. 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109728" y="567035"/>
            <a:ext cx="8829447" cy="324240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/>
              <a:t>Dans un conflit de position chaque personne est persuadée d’avoir raison, d’être dans le juste. </a:t>
            </a:r>
            <a:r>
              <a:rPr lang="fr-FR" sz="1400" dirty="0" smtClean="0"/>
              <a:t>Le </a:t>
            </a:r>
            <a:r>
              <a:rPr lang="fr-FR" sz="1400" dirty="0" smtClean="0"/>
              <a:t>conflit n’est plus rationnel mais émotionnel. Chacune va attendre un soutien de son manager et va essayer de le rallier à sa cause. </a:t>
            </a:r>
          </a:p>
          <a:p>
            <a:endParaRPr lang="fr-FR" sz="1400" dirty="0" smtClean="0"/>
          </a:p>
          <a:p>
            <a:pPr marL="1431925" indent="-1431925"/>
            <a:r>
              <a:rPr lang="fr-FR" sz="1400" dirty="0" smtClean="0"/>
              <a:t>	Le  manager va essayer de rester neutre avec le risque que les personnes ne comprennent pas pourquoi le manager ne va pas dans leur sens. </a:t>
            </a:r>
          </a:p>
          <a:p>
            <a:endParaRPr lang="fr-FR" sz="1400" dirty="0" smtClean="0"/>
          </a:p>
          <a:p>
            <a:r>
              <a:rPr lang="fr-FR" sz="1400" b="1" dirty="0" smtClean="0"/>
              <a:t>Conséquences possibles pour les personnes en conflit </a:t>
            </a:r>
            <a:r>
              <a:rPr lang="fr-FR" sz="1400" dirty="0" smtClean="0"/>
              <a:t>: perte de confiance dans leur manager</a:t>
            </a:r>
            <a:r>
              <a:rPr lang="fr-FR" sz="1400" dirty="0"/>
              <a:t>, </a:t>
            </a:r>
            <a:r>
              <a:rPr lang="fr-FR" sz="1400" dirty="0" smtClean="0"/>
              <a:t>incompréhension, colère</a:t>
            </a:r>
            <a:r>
              <a:rPr lang="fr-FR" sz="1400" dirty="0"/>
              <a:t>, </a:t>
            </a:r>
            <a:r>
              <a:rPr lang="fr-FR" sz="1400" dirty="0" smtClean="0"/>
              <a:t>remise en cause de la relation avec leur manager, sentiment d’injustice voire d’abandon</a:t>
            </a:r>
          </a:p>
          <a:p>
            <a:r>
              <a:rPr lang="fr-FR" sz="1400" b="1" dirty="0" smtClean="0"/>
              <a:t>Conséquences pour le manager </a:t>
            </a:r>
            <a:r>
              <a:rPr lang="fr-FR" sz="1400" dirty="0" smtClean="0"/>
              <a:t>: le conflit peut se retourner contre lui, il risque </a:t>
            </a:r>
          </a:p>
          <a:p>
            <a:r>
              <a:rPr lang="fr-FR" sz="1400" dirty="0" smtClean="0"/>
              <a:t> de perdre la confiance des personnes, il peut être affecté car il apprécie les </a:t>
            </a:r>
          </a:p>
          <a:p>
            <a:r>
              <a:rPr lang="fr-FR" sz="1400" dirty="0" smtClean="0"/>
              <a:t>personnes et ne </a:t>
            </a:r>
            <a:r>
              <a:rPr lang="fr-FR" sz="1400" dirty="0" smtClean="0"/>
              <a:t>souhaite </a:t>
            </a:r>
            <a:r>
              <a:rPr lang="fr-FR" sz="1400" dirty="0" smtClean="0"/>
              <a:t>pas les voir en difficulté, il peut se sentir impuissant </a:t>
            </a:r>
          </a:p>
          <a:p>
            <a:r>
              <a:rPr lang="fr-FR" sz="1400" dirty="0" smtClean="0"/>
              <a:t>et tiraillé. C’est lui qui peut se mettre en situation de RPS.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0" y="1394531"/>
            <a:ext cx="1037682" cy="7287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676" y="2761271"/>
            <a:ext cx="1592398" cy="7978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" y="3995476"/>
            <a:ext cx="1060298" cy="9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76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0000" y="790044"/>
            <a:ext cx="8229600" cy="3702758"/>
          </a:xfrm>
        </p:spPr>
        <p:txBody>
          <a:bodyPr/>
          <a:lstStyle/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Merci pour votre attention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RDV au </a:t>
            </a:r>
            <a:r>
              <a:rPr lang="fr-FR" sz="2400" dirty="0" smtClean="0"/>
              <a:t>30 Juin pour </a:t>
            </a:r>
            <a:r>
              <a:rPr lang="fr-FR" sz="2400" dirty="0"/>
              <a:t>l’épisode </a:t>
            </a:r>
            <a:r>
              <a:rPr lang="fr-FR" sz="2400" dirty="0" smtClean="0"/>
              <a:t>#10 </a:t>
            </a:r>
            <a:r>
              <a:rPr lang="fr-FR" sz="2400" dirty="0"/>
              <a:t>: </a:t>
            </a:r>
          </a:p>
          <a:p>
            <a:pPr algn="ctr"/>
            <a:r>
              <a:rPr lang="fr-FR" sz="2000" dirty="0" smtClean="0"/>
              <a:t>Reconnaissance </a:t>
            </a:r>
            <a:r>
              <a:rPr lang="fr-FR" sz="2000" smtClean="0"/>
              <a:t>et Feedback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19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60381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54904" y="266234"/>
            <a:ext cx="8216900" cy="403828"/>
          </a:xfrm>
        </p:spPr>
        <p:txBody>
          <a:bodyPr/>
          <a:lstStyle/>
          <a:p>
            <a:r>
              <a:rPr lang="fr-FR" dirty="0" smtClean="0"/>
              <a:t>Les 1/4h RPS ?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0000" y="790044"/>
            <a:ext cx="8229600" cy="3702758"/>
          </a:xfrm>
        </p:spPr>
        <p:txBody>
          <a:bodyPr/>
          <a:lstStyle/>
          <a:p>
            <a:r>
              <a:rPr lang="fr-FR" sz="2400" dirty="0"/>
              <a:t>Série de webinaires mensuels de 15min pour acculturer les managers aux RPS et les équiper pour agir.</a:t>
            </a:r>
          </a:p>
          <a:p>
            <a:r>
              <a:rPr lang="fr-FR" sz="1400" b="0" dirty="0" smtClean="0">
                <a:solidFill>
                  <a:schemeClr val="accent6"/>
                </a:solidFill>
              </a:rPr>
              <a:t>Episode #1 à 8 =&gt; Supports </a:t>
            </a:r>
            <a:r>
              <a:rPr lang="fr-FR" sz="1400" b="0" dirty="0">
                <a:solidFill>
                  <a:schemeClr val="accent6"/>
                </a:solidFill>
              </a:rPr>
              <a:t>et </a:t>
            </a:r>
            <a:r>
              <a:rPr lang="fr-FR" sz="1400" b="0" dirty="0" err="1">
                <a:solidFill>
                  <a:schemeClr val="accent6"/>
                </a:solidFill>
              </a:rPr>
              <a:t>replay</a:t>
            </a:r>
            <a:r>
              <a:rPr lang="fr-FR" sz="1400" b="0" dirty="0">
                <a:solidFill>
                  <a:schemeClr val="accent6"/>
                </a:solidFill>
              </a:rPr>
              <a:t> : </a:t>
            </a:r>
            <a:r>
              <a:rPr lang="fr-FR" sz="1400" dirty="0">
                <a:hlinkClick r:id="rId2"/>
              </a:rPr>
              <a:t>https://info.vyv3.fr/evenements/votre-1-4-heure-rps</a:t>
            </a:r>
            <a:r>
              <a:rPr lang="fr-FR" sz="1400" dirty="0" smtClean="0">
                <a:hlinkClick r:id="rId2"/>
              </a:rPr>
              <a:t>/</a:t>
            </a:r>
            <a:endParaRPr lang="fr-FR" sz="1400" dirty="0" smtClean="0"/>
          </a:p>
          <a:p>
            <a:endParaRPr lang="fr-FR" sz="1400" dirty="0"/>
          </a:p>
          <a:p>
            <a:r>
              <a:rPr lang="fr-FR" sz="2400" dirty="0"/>
              <a:t>Episode </a:t>
            </a:r>
            <a:r>
              <a:rPr lang="fr-FR" sz="2400" dirty="0" smtClean="0"/>
              <a:t>#9 </a:t>
            </a:r>
            <a:r>
              <a:rPr lang="fr-FR" sz="2400" dirty="0"/>
              <a:t>: </a:t>
            </a:r>
            <a:r>
              <a:rPr lang="fr-FR" sz="2400" dirty="0" smtClean="0"/>
              <a:t>Gestions de conflits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189"/>
            <a:fld id="{91F5E9D1-A7A6-4183-9D13-3F3B5B7D4789}" type="slidenum">
              <a:rPr lang="en-US" altLang="fr-FR">
                <a:solidFill>
                  <a:prstClr val="white"/>
                </a:solidFill>
              </a:rPr>
              <a:pPr defTabSz="457189"/>
              <a:t>2</a:t>
            </a:fld>
            <a:endParaRPr lang="en-US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084" y="2388831"/>
            <a:ext cx="8334900" cy="392730"/>
          </a:xfrm>
        </p:spPr>
        <p:txBody>
          <a:bodyPr/>
          <a:lstStyle/>
          <a:p>
            <a:r>
              <a:rPr lang="fr-FR" sz="2400" dirty="0" smtClean="0"/>
              <a:t>Planning 2025</a:t>
            </a:r>
            <a:endParaRPr lang="fr-FR" sz="24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207084" y="2759978"/>
          <a:ext cx="8729831" cy="19463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3621">
                  <a:extLst>
                    <a:ext uri="{9D8B030D-6E8A-4147-A177-3AD203B41FA5}">
                      <a16:colId xmlns:a16="http://schemas.microsoft.com/office/drawing/2014/main" val="2115006941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2979580286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4102947288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4175889436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4276847828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2471644466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2207371754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2150424601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3929261401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3811876723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1197783844"/>
                    </a:ext>
                  </a:extLst>
                </a:gridCol>
              </a:tblGrid>
              <a:tr h="35634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Episode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6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Date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20/01/25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17/02/25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17/03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14/04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12/05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30/06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15/09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20/10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17/11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8/12</a:t>
                      </a:r>
                      <a:endParaRPr lang="fr-FR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2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 smtClean="0"/>
                        <a:t>Thématique</a:t>
                      </a:r>
                      <a:endParaRPr lang="fr-FR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Questions &amp; Réponses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Comment repérer et accompagner les salariés fragilisés ?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L’entretien de soutien affectif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Entretien de résolution de problèmes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Gestion de conflits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/>
                        <a:t>Reconnais-sance</a:t>
                      </a:r>
                      <a:r>
                        <a:rPr lang="fr-FR" sz="800" dirty="0" smtClean="0"/>
                        <a:t> et Feedback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Entretien</a:t>
                      </a:r>
                      <a:r>
                        <a:rPr lang="fr-FR" sz="800" baseline="0" dirty="0" smtClean="0"/>
                        <a:t> de retour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Réguler</a:t>
                      </a:r>
                      <a:r>
                        <a:rPr lang="fr-FR" sz="800" baseline="0" dirty="0" smtClean="0"/>
                        <a:t> la charge de travail</a:t>
                      </a:r>
                      <a:endParaRPr lang="fr-FR" sz="800" dirty="0" smtClean="0"/>
                    </a:p>
                    <a:p>
                      <a:pPr algn="ctr"/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Favoriser l’inclusion dans</a:t>
                      </a:r>
                      <a:r>
                        <a:rPr lang="fr-FR" sz="800" baseline="0" dirty="0" smtClean="0"/>
                        <a:t> son équipe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Niveaux de prévention</a:t>
                      </a:r>
                      <a:r>
                        <a:rPr lang="fr-FR" sz="800" baseline="0" dirty="0" smtClean="0"/>
                        <a:t> et style de management</a:t>
                      </a:r>
                      <a:endParaRPr lang="fr-FR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96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Outil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Grille d’entretien de soutien</a:t>
                      </a:r>
                      <a:r>
                        <a:rPr lang="fr-FR" sz="700" baseline="0" dirty="0" smtClean="0"/>
                        <a:t> affectif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 smtClean="0"/>
                        <a:t>Grille d’entretien de résolution de problèmes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Grille d’entretien de gestion</a:t>
                      </a:r>
                      <a:r>
                        <a:rPr lang="fr-FR" sz="700" baseline="0" dirty="0" smtClean="0"/>
                        <a:t> de conflit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Grille entretien</a:t>
                      </a:r>
                      <a:r>
                        <a:rPr lang="fr-FR" sz="700" baseline="0" dirty="0" smtClean="0"/>
                        <a:t> de Feedback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Guide</a:t>
                      </a:r>
                      <a:r>
                        <a:rPr lang="fr-FR" sz="700" baseline="0" dirty="0" smtClean="0"/>
                        <a:t> et trame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78334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20</a:t>
            </a:fld>
            <a:endParaRPr lang="fr-FR"/>
          </a:p>
        </p:txBody>
      </p:sp>
      <p:graphicFrame>
        <p:nvGraphicFramePr>
          <p:cNvPr id="8" name="Espace réservé du contenu 6"/>
          <p:cNvGraphicFramePr>
            <a:graphicFrameLocks/>
          </p:cNvGraphicFramePr>
          <p:nvPr>
            <p:extLst/>
          </p:nvPr>
        </p:nvGraphicFramePr>
        <p:xfrm>
          <a:off x="869500" y="464025"/>
          <a:ext cx="6811858" cy="1630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28417">
                  <a:extLst>
                    <a:ext uri="{9D8B030D-6E8A-4147-A177-3AD203B41FA5}">
                      <a16:colId xmlns:a16="http://schemas.microsoft.com/office/drawing/2014/main" val="2115006941"/>
                    </a:ext>
                  </a:extLst>
                </a:gridCol>
                <a:gridCol w="1254154">
                  <a:extLst>
                    <a:ext uri="{9D8B030D-6E8A-4147-A177-3AD203B41FA5}">
                      <a16:colId xmlns:a16="http://schemas.microsoft.com/office/drawing/2014/main" val="2979580286"/>
                    </a:ext>
                  </a:extLst>
                </a:gridCol>
                <a:gridCol w="1388377">
                  <a:extLst>
                    <a:ext uri="{9D8B030D-6E8A-4147-A177-3AD203B41FA5}">
                      <a16:colId xmlns:a16="http://schemas.microsoft.com/office/drawing/2014/main" val="4102947288"/>
                    </a:ext>
                  </a:extLst>
                </a:gridCol>
                <a:gridCol w="1405156">
                  <a:extLst>
                    <a:ext uri="{9D8B030D-6E8A-4147-A177-3AD203B41FA5}">
                      <a16:colId xmlns:a16="http://schemas.microsoft.com/office/drawing/2014/main" val="4175889436"/>
                    </a:ext>
                  </a:extLst>
                </a:gridCol>
                <a:gridCol w="1435754">
                  <a:extLst>
                    <a:ext uri="{9D8B030D-6E8A-4147-A177-3AD203B41FA5}">
                      <a16:colId xmlns:a16="http://schemas.microsoft.com/office/drawing/2014/main" val="4276847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Episode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#1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#2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#3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#4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6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Date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23/09/24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14/10/24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25/11/24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13/12/24</a:t>
                      </a:r>
                      <a:endParaRPr lang="fr-FR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2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Thématique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 smtClean="0"/>
                        <a:t>C’est quoi les RPS ? Conséquences des RPS ? 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 smtClean="0"/>
                        <a:t>Quels sont les facteurs de risques ? Les situations de travail facteur de RPS ? stress et souffrance au travail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 smtClean="0"/>
                        <a:t>comment identifier et analyser une situation à RPS ?</a:t>
                      </a:r>
                    </a:p>
                    <a:p>
                      <a:pPr algn="ctr"/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préparer, animer et transformer l’entretien collectif</a:t>
                      </a:r>
                      <a:endParaRPr lang="fr-FR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96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Outil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L’entretien collectif</a:t>
                      </a:r>
                      <a:r>
                        <a:rPr lang="fr-FR" sz="700" baseline="0" dirty="0" smtClean="0"/>
                        <a:t>: </a:t>
                      </a:r>
                      <a:r>
                        <a:rPr lang="fr-FR" sz="700" dirty="0" smtClean="0"/>
                        <a:t>Grille d’analyse d’une situation à RPS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Mémo</a:t>
                      </a:r>
                      <a:r>
                        <a:rPr lang="fr-FR" sz="700" baseline="0" dirty="0" smtClean="0"/>
                        <a:t> pour le manager : posture et outils</a:t>
                      </a:r>
                      <a:endParaRPr lang="fr-FR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348308"/>
                  </a:ext>
                </a:extLst>
              </a:tr>
            </a:tbl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183479" y="30502"/>
            <a:ext cx="8334900" cy="3927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45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/>
              <a:t>Planning 2024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8663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64558" y="2402133"/>
            <a:ext cx="6075000" cy="648578"/>
          </a:xfrm>
        </p:spPr>
        <p:txBody>
          <a:bodyPr/>
          <a:lstStyle/>
          <a:p>
            <a:r>
              <a:rPr lang="fr-FR" sz="3600" dirty="0" smtClean="0"/>
              <a:t>Qu’est-ce qu’un conflit ? </a:t>
            </a:r>
            <a:endParaRPr lang="fr-FR" sz="3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11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944" y="77053"/>
            <a:ext cx="8334900" cy="891000"/>
          </a:xfrm>
        </p:spPr>
        <p:txBody>
          <a:bodyPr/>
          <a:lstStyle/>
          <a:p>
            <a:r>
              <a:rPr lang="fr-FR" dirty="0" smtClean="0"/>
              <a:t>Le conflit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83" y="1027552"/>
            <a:ext cx="8334900" cy="3375000"/>
          </a:xfrm>
        </p:spPr>
        <p:txBody>
          <a:bodyPr/>
          <a:lstStyle/>
          <a:p>
            <a:r>
              <a:rPr lang="fr-FR" b="0" dirty="0" smtClean="0"/>
              <a:t>Toute opposition survenant entre des parties en désaccord, l’une souhaitant imposer ses positions, à l’encontre des attentes ou des intérêts de l’autre partie. </a:t>
            </a:r>
            <a:endParaRPr lang="fr-FR" b="0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Aller dans Insertion &gt; Pied de page pour compléter ce champ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63" y="2099792"/>
            <a:ext cx="3150824" cy="20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082" y="114970"/>
            <a:ext cx="8334900" cy="891000"/>
          </a:xfrm>
        </p:spPr>
        <p:txBody>
          <a:bodyPr/>
          <a:lstStyle/>
          <a:p>
            <a:r>
              <a:rPr lang="fr-FR" dirty="0" smtClean="0"/>
              <a:t>La manifestation du conflit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623" y="1249261"/>
            <a:ext cx="2469888" cy="337502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5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22310" y="1456643"/>
            <a:ext cx="141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Face visible : </a:t>
            </a:r>
          </a:p>
          <a:p>
            <a:r>
              <a:rPr lang="fr-FR" sz="1200" dirty="0" smtClean="0"/>
              <a:t>Ce que vous allez observer/entendre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142614" y="3105610"/>
            <a:ext cx="179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Face cachée du conflit : </a:t>
            </a:r>
            <a:r>
              <a:rPr lang="fr-FR" sz="1200" dirty="0" smtClean="0"/>
              <a:t>la nature et les causes du conflit</a:t>
            </a:r>
            <a:endParaRPr lang="fr-FR" sz="1050" dirty="0"/>
          </a:p>
        </p:txBody>
      </p:sp>
      <p:sp>
        <p:nvSpPr>
          <p:cNvPr id="11" name="ZoneTexte 10"/>
          <p:cNvSpPr txBox="1"/>
          <p:nvPr/>
        </p:nvSpPr>
        <p:spPr>
          <a:xfrm>
            <a:off x="2779188" y="2797833"/>
            <a:ext cx="116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Malentendus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11754" y="1222058"/>
            <a:ext cx="3877260" cy="9541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6"/>
                </a:solidFill>
              </a:rPr>
              <a:t>Conflit ouvert :</a:t>
            </a:r>
            <a:endParaRPr lang="fr-FR" sz="1400" b="1" dirty="0">
              <a:solidFill>
                <a:schemeClr val="accent6"/>
              </a:solidFill>
            </a:endParaRPr>
          </a:p>
          <a:p>
            <a:r>
              <a:rPr lang="fr-FR" sz="1400" dirty="0">
                <a:solidFill>
                  <a:schemeClr val="accent6"/>
                </a:solidFill>
              </a:rPr>
              <a:t>Le conflit ouvert est celui qui s’exprime. </a:t>
            </a:r>
          </a:p>
          <a:p>
            <a:r>
              <a:rPr lang="fr-FR" sz="1400" dirty="0" smtClean="0">
                <a:solidFill>
                  <a:schemeClr val="accent6"/>
                </a:solidFill>
              </a:rPr>
              <a:t>• Deux </a:t>
            </a:r>
            <a:r>
              <a:rPr lang="fr-FR" sz="1400" dirty="0">
                <a:solidFill>
                  <a:schemeClr val="accent6"/>
                </a:solidFill>
              </a:rPr>
              <a:t>personnes en désaccord vont se reprocher mutuellement de se mettre en difficulté</a:t>
            </a:r>
            <a:r>
              <a:rPr lang="fr-FR" sz="1400" dirty="0" smtClean="0">
                <a:solidFill>
                  <a:schemeClr val="accent6"/>
                </a:solidFill>
              </a:rPr>
              <a:t>.</a:t>
            </a:r>
            <a:endParaRPr lang="fr-FR" sz="1400" dirty="0">
              <a:solidFill>
                <a:schemeClr val="accent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11754" y="2358938"/>
            <a:ext cx="3877260" cy="20313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</a:rPr>
              <a:t>Conflit fermé : </a:t>
            </a:r>
            <a:endParaRPr lang="fr-FR" dirty="0">
              <a:solidFill>
                <a:srgbClr val="002060"/>
              </a:solidFill>
            </a:endParaRPr>
          </a:p>
          <a:p>
            <a:r>
              <a:rPr lang="fr-FR" sz="1400" dirty="0">
                <a:solidFill>
                  <a:srgbClr val="002060"/>
                </a:solidFill>
              </a:rPr>
              <a:t>Le conflit fermé est celui dans lequel les personnes ont des difficultés à se supporter, à se comprendre, voire s’évite. </a:t>
            </a:r>
          </a:p>
          <a:p>
            <a:r>
              <a:rPr lang="fr-FR" sz="1400" dirty="0" smtClean="0">
                <a:solidFill>
                  <a:srgbClr val="002060"/>
                </a:solidFill>
              </a:rPr>
              <a:t>• Dans </a:t>
            </a:r>
            <a:r>
              <a:rPr lang="fr-FR" sz="1400" dirty="0">
                <a:solidFill>
                  <a:srgbClr val="002060"/>
                </a:solidFill>
              </a:rPr>
              <a:t>un conflit fermé, rien ne se dit sur ce qui se passe, pourquoi on n’arrive plus à être ensemble ou à dialoguer.</a:t>
            </a:r>
          </a:p>
          <a:p>
            <a:r>
              <a:rPr lang="fr-FR" sz="1400" dirty="0" smtClean="0">
                <a:solidFill>
                  <a:srgbClr val="002060"/>
                </a:solidFill>
              </a:rPr>
              <a:t>• Un </a:t>
            </a:r>
            <a:r>
              <a:rPr lang="fr-FR" sz="1400" dirty="0">
                <a:solidFill>
                  <a:srgbClr val="002060"/>
                </a:solidFill>
              </a:rPr>
              <a:t>conflit fermé doit s’exprimer </a:t>
            </a:r>
            <a:r>
              <a:rPr lang="fr-FR" sz="1400" dirty="0" smtClean="0">
                <a:solidFill>
                  <a:srgbClr val="002060"/>
                </a:solidFill>
              </a:rPr>
              <a:t>avant d’être traité</a:t>
            </a:r>
            <a:endParaRPr lang="fr-F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5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1265" y="0"/>
            <a:ext cx="8334900" cy="891000"/>
          </a:xfrm>
        </p:spPr>
        <p:txBody>
          <a:bodyPr/>
          <a:lstStyle/>
          <a:p>
            <a:r>
              <a:rPr lang="fr-FR" dirty="0" smtClean="0"/>
              <a:t>L’origine d’un conflit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95E2-BFCA-4B18-9E5A-192070118646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9" name="Espace réservé du contenu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632" y="1054887"/>
            <a:ext cx="55721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5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100" y="188815"/>
            <a:ext cx="8334900" cy="891000"/>
          </a:xfrm>
        </p:spPr>
        <p:txBody>
          <a:bodyPr/>
          <a:lstStyle/>
          <a:p>
            <a:r>
              <a:rPr lang="fr-FR" dirty="0" smtClean="0"/>
              <a:t>L’escalade du conflit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4304" y="3768946"/>
            <a:ext cx="219637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Situation / Problème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45000" y="3090081"/>
            <a:ext cx="1831755" cy="3693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Incompréhension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515141" y="2411216"/>
            <a:ext cx="1831755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Désaccord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737137" y="1865398"/>
            <a:ext cx="1831755" cy="369332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Conflit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53014" y="1042581"/>
            <a:ext cx="1831755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Agressivité/ violence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591762" y="1029373"/>
            <a:ext cx="239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AB1A0E"/>
                </a:solidFill>
              </a:rPr>
              <a:t>Confusion entre le problème et la personne, l’autre devient le problème</a:t>
            </a:r>
            <a:endParaRPr lang="fr-FR" sz="1200" dirty="0">
              <a:solidFill>
                <a:srgbClr val="AB1A0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22257" y="1827974"/>
            <a:ext cx="221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3300"/>
                </a:solidFill>
              </a:rPr>
              <a:t>Montée dans l’émotion : colère/déception/ reproches mutuels / jugements</a:t>
            </a:r>
            <a:endParaRPr lang="fr-FR" sz="1200" dirty="0">
              <a:solidFill>
                <a:srgbClr val="FF33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46494" y="2892577"/>
            <a:ext cx="1522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9933"/>
                </a:solidFill>
              </a:rPr>
              <a:t>Absence d’écoute / Non-dits / interprétation / généralisation</a:t>
            </a:r>
            <a:endParaRPr lang="fr-FR" sz="1200" dirty="0">
              <a:solidFill>
                <a:srgbClr val="FF9933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91114" y="2373421"/>
            <a:ext cx="152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6600"/>
                </a:solidFill>
              </a:rPr>
              <a:t>Fermeture à la position de l’autre / polarisation</a:t>
            </a:r>
            <a:endParaRPr lang="fr-FR" sz="1200" dirty="0">
              <a:solidFill>
                <a:srgbClr val="FF66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333104" y="3768946"/>
            <a:ext cx="152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représentations différentes</a:t>
            </a:r>
            <a:endParaRPr lang="fr-FR" sz="1200" dirty="0"/>
          </a:p>
        </p:txBody>
      </p:sp>
      <p:sp>
        <p:nvSpPr>
          <p:cNvPr id="20" name="Flèche courbée vers le bas 19"/>
          <p:cNvSpPr/>
          <p:nvPr/>
        </p:nvSpPr>
        <p:spPr>
          <a:xfrm rot="18961776">
            <a:off x="403439" y="3208242"/>
            <a:ext cx="494047" cy="27264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Flèche courbée vers le bas 20"/>
          <p:cNvSpPr/>
          <p:nvPr/>
        </p:nvSpPr>
        <p:spPr>
          <a:xfrm rot="18961776">
            <a:off x="1960819" y="2560266"/>
            <a:ext cx="494047" cy="27264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Flèche courbée vers le bas 21"/>
          <p:cNvSpPr/>
          <p:nvPr/>
        </p:nvSpPr>
        <p:spPr>
          <a:xfrm rot="18961776">
            <a:off x="3088298" y="1913739"/>
            <a:ext cx="494047" cy="27264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 courbée vers le bas 22"/>
          <p:cNvSpPr/>
          <p:nvPr/>
        </p:nvSpPr>
        <p:spPr>
          <a:xfrm rot="18961776">
            <a:off x="4048097" y="1320771"/>
            <a:ext cx="494047" cy="27264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266577" y="3584279"/>
            <a:ext cx="230277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Plus les tensions sont traitées tôt et plus il sera facile de sortir du conflit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4213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709" y="6193"/>
            <a:ext cx="8334900" cy="891000"/>
          </a:xfrm>
        </p:spPr>
        <p:txBody>
          <a:bodyPr/>
          <a:lstStyle/>
          <a:p>
            <a:r>
              <a:rPr lang="fr-FR" dirty="0" smtClean="0"/>
              <a:t>Sortir du conflit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266630" y="3786988"/>
            <a:ext cx="221469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Situation / Problème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420144" y="2742430"/>
            <a:ext cx="1831755" cy="3693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Incompréhension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04267" y="1868758"/>
            <a:ext cx="1831755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Désaccord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08502" y="1034410"/>
            <a:ext cx="1831755" cy="369332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Conflit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58698" y="1469081"/>
            <a:ext cx="297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Sur quoi porte le désaccord ?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997348" y="2296086"/>
            <a:ext cx="401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Quelle est la représentation de chacun ?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846510" y="3130881"/>
            <a:ext cx="488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Quels sont les besoins de l’un et de l’autre pour améliorer la situation ?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397205" y="4262536"/>
            <a:ext cx="468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finalement, quels sont les problèmes à résoudre? Qu’est ce qui peut être mis en place ?</a:t>
            </a:r>
            <a:endParaRPr lang="fr-FR" dirty="0"/>
          </a:p>
        </p:txBody>
      </p:sp>
      <p:pic>
        <p:nvPicPr>
          <p:cNvPr id="21" name="Espace réservé du contenu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8419" y="1868758"/>
            <a:ext cx="1288627" cy="846157"/>
          </a:xfrm>
          <a:prstGeom prst="rect">
            <a:avLst/>
          </a:prstGeom>
        </p:spPr>
      </p:pic>
      <p:sp>
        <p:nvSpPr>
          <p:cNvPr id="22" name="Flèche courbée vers le bas 21"/>
          <p:cNvSpPr/>
          <p:nvPr/>
        </p:nvSpPr>
        <p:spPr>
          <a:xfrm rot="925681" flipV="1">
            <a:off x="7298422" y="2473945"/>
            <a:ext cx="671119" cy="181533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 courbée vers la droite 22"/>
          <p:cNvSpPr/>
          <p:nvPr/>
        </p:nvSpPr>
        <p:spPr>
          <a:xfrm>
            <a:off x="1893984" y="2341735"/>
            <a:ext cx="321419" cy="647366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courbée vers la droite 23"/>
          <p:cNvSpPr/>
          <p:nvPr/>
        </p:nvSpPr>
        <p:spPr>
          <a:xfrm>
            <a:off x="2706848" y="3237306"/>
            <a:ext cx="321419" cy="647366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 courbée vers la droite 24"/>
          <p:cNvSpPr/>
          <p:nvPr/>
        </p:nvSpPr>
        <p:spPr>
          <a:xfrm>
            <a:off x="1022138" y="1514730"/>
            <a:ext cx="321419" cy="647366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9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000" y="971445"/>
            <a:ext cx="6075000" cy="2160000"/>
          </a:xfrm>
        </p:spPr>
        <p:txBody>
          <a:bodyPr/>
          <a:lstStyle/>
          <a:p>
            <a:r>
              <a:rPr lang="fr-FR" dirty="0" smtClean="0"/>
              <a:t>La posture du manager médiateur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95E2-BFCA-4B18-9E5A-192070118646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109396"/>
      </p:ext>
    </p:extLst>
  </p:cSld>
  <p:clrMapOvr>
    <a:masterClrMapping/>
  </p:clrMapOvr>
</p:sld>
</file>

<file path=ppt/theme/theme1.xml><?xml version="1.0" encoding="utf-8"?>
<a:theme xmlns:a="http://schemas.openxmlformats.org/drawingml/2006/main" name="Od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ubriqu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Couleurs VYV">
      <a:dk1>
        <a:srgbClr val="000000"/>
      </a:dk1>
      <a:lt1>
        <a:srgbClr val="FFFFFF"/>
      </a:lt1>
      <a:dk2>
        <a:srgbClr val="472583"/>
      </a:dk2>
      <a:lt2>
        <a:srgbClr val="ECECEC"/>
      </a:lt2>
      <a:accent1>
        <a:srgbClr val="FFDD00"/>
      </a:accent1>
      <a:accent2>
        <a:srgbClr val="009EC9"/>
      </a:accent2>
      <a:accent3>
        <a:srgbClr val="CE1052"/>
      </a:accent3>
      <a:accent4>
        <a:srgbClr val="E42312"/>
      </a:accent4>
      <a:accent5>
        <a:srgbClr val="1D8839"/>
      </a:accent5>
      <a:accent6>
        <a:srgbClr val="A61680"/>
      </a:accent6>
      <a:hlink>
        <a:srgbClr val="E56B84"/>
      </a:hlink>
      <a:folHlink>
        <a:srgbClr val="009EC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2" id="{BF3C5788-16A7-46BC-819F-2C9C87E149F5}" vid="{46AE7B38-E7AD-49F4-9B26-4F340E7C57FE}"/>
    </a:ext>
  </a:extLst>
</a:theme>
</file>

<file path=ppt/theme/theme4.xml><?xml version="1.0" encoding="utf-8"?>
<a:theme xmlns:a="http://schemas.openxmlformats.org/drawingml/2006/main" name="1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07DC98812EDD44A808AF5AE16036EF" ma:contentTypeVersion="13" ma:contentTypeDescription="Crée un document." ma:contentTypeScope="" ma:versionID="36fa1a6a45d31f7b16882f8363f86f34">
  <xsd:schema xmlns:xsd="http://www.w3.org/2001/XMLSchema" xmlns:xs="http://www.w3.org/2001/XMLSchema" xmlns:p="http://schemas.microsoft.com/office/2006/metadata/properties" xmlns:ns2="b7fc1b99-8ebe-4374-9cc1-f5204f903109" xmlns:ns3="14d88cad-2694-4fc8-ba0f-2537f7b00320" targetNamespace="http://schemas.microsoft.com/office/2006/metadata/properties" ma:root="true" ma:fieldsID="7a9adaffc937d833d99b7660c8242533" ns2:_="" ns3:_="">
    <xsd:import namespace="b7fc1b99-8ebe-4374-9cc1-f5204f903109"/>
    <xsd:import namespace="14d88cad-2694-4fc8-ba0f-2537f7b00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c1b99-8ebe-4374-9cc1-f5204f9031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88cad-2694-4fc8-ba0f-2537f7b00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b7fc1b99-8ebe-4374-9cc1-f5204f903109"/>
    <ds:schemaRef ds:uri="14d88cad-2694-4fc8-ba0f-2537f7b00320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57DE4F-1DFE-4439-9EBE-118210287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c1b99-8ebe-4374-9cc1-f5204f903109"/>
    <ds:schemaRef ds:uri="14d88cad-2694-4fc8-ba0f-2537f7b003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12404</TotalTime>
  <Words>1843</Words>
  <Application>Microsoft Office PowerPoint</Application>
  <PresentationFormat>Affichage à l'écran (16:9)</PresentationFormat>
  <Paragraphs>220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20</vt:i4>
      </vt:variant>
    </vt:vector>
  </HeadingPairs>
  <TitlesOfParts>
    <vt:vector size="34" baseType="lpstr">
      <vt:lpstr>MS PGothic</vt:lpstr>
      <vt:lpstr>MS PGothic</vt:lpstr>
      <vt:lpstr>Aptos</vt:lpstr>
      <vt:lpstr>Aptos Display</vt:lpstr>
      <vt:lpstr>Aptos Light</vt:lpstr>
      <vt:lpstr>Arial</vt:lpstr>
      <vt:lpstr>Calibri</vt:lpstr>
      <vt:lpstr>Helvetica</vt:lpstr>
      <vt:lpstr>Tahoma</vt:lpstr>
      <vt:lpstr>Ubuntu</vt:lpstr>
      <vt:lpstr>OdJ</vt:lpstr>
      <vt:lpstr>Rubriques</vt:lpstr>
      <vt:lpstr>Thème Office</vt:lpstr>
      <vt:lpstr>1_Theme</vt:lpstr>
      <vt:lpstr>1/4h RPS  Episode #9</vt:lpstr>
      <vt:lpstr>Les 1/4h RPS ?</vt:lpstr>
      <vt:lpstr>Qu’est-ce qu’un conflit ? </vt:lpstr>
      <vt:lpstr>Le conflit</vt:lpstr>
      <vt:lpstr>La manifestation du conflit</vt:lpstr>
      <vt:lpstr>L’origine d’un conflit</vt:lpstr>
      <vt:lpstr>L’escalade du conflit</vt:lpstr>
      <vt:lpstr>Sortir du conflit</vt:lpstr>
      <vt:lpstr>La posture du manager médiateur</vt:lpstr>
      <vt:lpstr>Présentation PowerPoint</vt:lpstr>
      <vt:lpstr>Entretien de résolution de conflit</vt:lpstr>
      <vt:lpstr>Entretiens préalables</vt:lpstr>
      <vt:lpstr>Entretien avec les 2 parties</vt:lpstr>
      <vt:lpstr>Entretien avec les 2 parties</vt:lpstr>
      <vt:lpstr>Entretien avec les 2 parties</vt:lpstr>
      <vt:lpstr>Les pièges à éviter</vt:lpstr>
      <vt:lpstr>Manager/médiateur, un rôle pas toujours possible à tenir</vt:lpstr>
      <vt:lpstr>Manager/médiateur, un rôle pas toujours possible à tenir</vt:lpstr>
      <vt:lpstr>Présentation PowerPoint</vt:lpstr>
      <vt:lpstr>Planning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DirCom_VYV</dc:creator>
  <cp:lastModifiedBy>MILLER JONES Lena</cp:lastModifiedBy>
  <cp:revision>629</cp:revision>
  <dcterms:created xsi:type="dcterms:W3CDTF">2010-04-12T23:12:02Z</dcterms:created>
  <dcterms:modified xsi:type="dcterms:W3CDTF">2025-05-12T12:41:49Z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0x0101009107DC98812EDD44A808AF5AE16036EF</vt:lpwstr>
  </property>
  <property fmtid="{D5CDD505-2E9C-101B-9397-08002B2CF9AE}" pid="3" name="Order">
    <vt:r8>11478000</vt:r8>
  </property>
</Properties>
</file>