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704" r:id="rId5"/>
    <p:sldMasterId id="2147493461" r:id="rId6"/>
    <p:sldMasterId id="2147493715" r:id="rId7"/>
    <p:sldMasterId id="2147493728" r:id="rId8"/>
  </p:sldMasterIdLst>
  <p:notesMasterIdLst>
    <p:notesMasterId r:id="rId24"/>
  </p:notesMasterIdLst>
  <p:handoutMasterIdLst>
    <p:handoutMasterId r:id="rId25"/>
  </p:handoutMasterIdLst>
  <p:sldIdLst>
    <p:sldId id="278" r:id="rId9"/>
    <p:sldId id="308" r:id="rId10"/>
    <p:sldId id="321" r:id="rId11"/>
    <p:sldId id="322" r:id="rId12"/>
    <p:sldId id="323" r:id="rId13"/>
    <p:sldId id="324" r:id="rId14"/>
    <p:sldId id="313" r:id="rId15"/>
    <p:sldId id="310" r:id="rId16"/>
    <p:sldId id="331" r:id="rId17"/>
    <p:sldId id="326" r:id="rId18"/>
    <p:sldId id="325" r:id="rId19"/>
    <p:sldId id="311" r:id="rId20"/>
    <p:sldId id="327" r:id="rId21"/>
    <p:sldId id="328" r:id="rId22"/>
    <p:sldId id="330" r:id="rId2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342">
          <p15:clr>
            <a:srgbClr val="A4A3A4"/>
          </p15:clr>
        </p15:guide>
        <p15:guide id="2" orient="horz" pos="3164">
          <p15:clr>
            <a:srgbClr val="A4A3A4"/>
          </p15:clr>
        </p15:guide>
        <p15:guide id="3" orient="horz" pos="2950">
          <p15:clr>
            <a:srgbClr val="A4A3A4"/>
          </p15:clr>
        </p15:guide>
        <p15:guide id="4" orient="horz" pos="2606">
          <p15:clr>
            <a:srgbClr val="A4A3A4"/>
          </p15:clr>
        </p15:guide>
        <p15:guide id="5" orient="horz" pos="220">
          <p15:clr>
            <a:srgbClr val="A4A3A4"/>
          </p15:clr>
        </p15:guide>
        <p15:guide id="6" pos="3337">
          <p15:clr>
            <a:srgbClr val="A4A3A4"/>
          </p15:clr>
        </p15:guide>
        <p15:guide id="7" pos="5465">
          <p15:clr>
            <a:srgbClr val="A4A3A4"/>
          </p15:clr>
        </p15:guide>
        <p15:guide id="8" pos="5021">
          <p15:clr>
            <a:srgbClr val="A4A3A4"/>
          </p15:clr>
        </p15:guide>
        <p15:guide id="9" pos="2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683"/>
    <a:srgbClr val="9C4092"/>
    <a:srgbClr val="EF7937"/>
    <a:srgbClr val="17C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snapToObjects="1">
      <p:cViewPr varScale="1">
        <p:scale>
          <a:sx n="152" d="100"/>
          <a:sy n="152" d="100"/>
        </p:scale>
        <p:origin x="592" y="88"/>
      </p:cViewPr>
      <p:guideLst>
        <p:guide orient="horz" pos="2342"/>
        <p:guide orient="horz" pos="3164"/>
        <p:guide orient="horz" pos="2950"/>
        <p:guide orient="horz" pos="2606"/>
        <p:guide orient="horz" pos="220"/>
        <p:guide pos="3337"/>
        <p:guide pos="5465"/>
        <p:guide pos="5021"/>
        <p:guide pos="276"/>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DCB48FD-7D66-402F-8C5E-9A0570F8C9AB}" type="datetime2">
              <a:rPr lang="fr-FR" altLang="fr-FR"/>
              <a:pPr/>
              <a:t>mercredi 9 octobre 2024</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BA1C88E-4020-490D-A484-60CA3808D390}" type="slidenum">
              <a:rPr lang="fr-FR" altLang="fr-FR"/>
              <a:pPr/>
              <a:t>‹N°›</a:t>
            </a:fld>
            <a:endParaRPr lang="fr-FR" altLang="fr-FR"/>
          </a:p>
        </p:txBody>
      </p:sp>
    </p:spTree>
    <p:extLst>
      <p:ext uri="{BB962C8B-B14F-4D97-AF65-F5344CB8AC3E}">
        <p14:creationId xmlns:p14="http://schemas.microsoft.com/office/powerpoint/2010/main" val="36865433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D0B7E5D-E9DD-47D8-9178-6AFA2353E1A1}" type="datetime2">
              <a:rPr lang="fr-FR" altLang="fr-FR"/>
              <a:pPr/>
              <a:t>mercredi 9 octobre 2024</a:t>
            </a:fld>
            <a:endParaRPr lang="fr-FR" alt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8D8C07-4EC2-4E4A-85AB-FF7BC84CE5DD}" type="slidenum">
              <a:rPr lang="fr-FR" altLang="fr-FR"/>
              <a:pPr/>
              <a:t>‹N°›</a:t>
            </a:fld>
            <a:endParaRPr lang="fr-FR" altLang="fr-FR"/>
          </a:p>
        </p:txBody>
      </p:sp>
    </p:spTree>
    <p:extLst>
      <p:ext uri="{BB962C8B-B14F-4D97-AF65-F5344CB8AC3E}">
        <p14:creationId xmlns:p14="http://schemas.microsoft.com/office/powerpoint/2010/main" val="1915985969"/>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tretch>
            <a:fillRect/>
          </a:stretch>
        </p:blipFill>
        <p:spPr bwMode="auto">
          <a:xfrm>
            <a:off x="130176" y="244033"/>
            <a:ext cx="2339973" cy="1081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0" y="244033"/>
            <a:ext cx="1930400" cy="153987"/>
          </a:xfrm>
          <a:prstGeom prst="rect">
            <a:avLst/>
          </a:prstGeom>
        </p:spPr>
        <p:txBody>
          <a:bodyPr lIns="0" tIns="0" rIns="0" bIns="0"/>
          <a:lstStyle>
            <a:lvl1pPr algn="r">
              <a:defRPr sz="1000">
                <a:solidFill>
                  <a:srgbClr val="9C4092"/>
                </a:solidFill>
              </a:defRPr>
            </a:lvl1pPr>
          </a:lstStyle>
          <a:p>
            <a:r>
              <a:rPr lang="en-US" altLang="fr-FR" dirty="0"/>
              <a:t>Nom de </a:t>
            </a:r>
            <a:r>
              <a:rPr lang="en-US" altLang="fr-FR" dirty="0" err="1"/>
              <a:t>l’évènement</a:t>
            </a:r>
            <a:endParaRPr lang="en-US" altLang="fr-FR" dirty="0"/>
          </a:p>
        </p:txBody>
      </p:sp>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34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ection">
    <p:bg>
      <p:bgPr>
        <a:solidFill>
          <a:schemeClr val="bg1"/>
        </a:solidFill>
        <a:effectLst/>
      </p:bgPr>
    </p:bg>
    <p:spTree>
      <p:nvGrpSpPr>
        <p:cNvPr id="1" name=""/>
        <p:cNvGrpSpPr/>
        <p:nvPr/>
      </p:nvGrpSpPr>
      <p:grpSpPr>
        <a:xfrm>
          <a:off x="0" y="0"/>
          <a:ext cx="0" cy="0"/>
          <a:chOff x="0" y="0"/>
          <a:chExt cx="0" cy="0"/>
        </a:xfrm>
      </p:grpSpPr>
      <p:pic>
        <p:nvPicPr>
          <p:cNvPr id="64" name="Image 63">
            <a:extLst>
              <a:ext uri="{FF2B5EF4-FFF2-40B4-BE49-F238E27FC236}">
                <a16:creationId xmlns:a16="http://schemas.microsoft.com/office/drawing/2014/main" id="{439484D6-5A1A-4D47-BEA0-C11F8B4C03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284982" cy="5143500"/>
          </a:xfrm>
          <a:prstGeom prst="rect">
            <a:avLst/>
          </a:prstGeom>
        </p:spPr>
      </p:pic>
      <p:sp>
        <p:nvSpPr>
          <p:cNvPr id="59" name="Rectangle 58">
            <a:extLst>
              <a:ext uri="{FF2B5EF4-FFF2-40B4-BE49-F238E27FC236}">
                <a16:creationId xmlns:a16="http://schemas.microsoft.com/office/drawing/2014/main" id="{CB4269C1-0081-4B22-B071-E346F9AE3AE0}"/>
              </a:ext>
            </a:extLst>
          </p:cNvPr>
          <p:cNvSpPr>
            <a:spLocks/>
          </p:cNvSpPr>
          <p:nvPr userDrawn="1"/>
        </p:nvSpPr>
        <p:spPr>
          <a:xfrm>
            <a:off x="0" y="0"/>
            <a:ext cx="3284982" cy="5143500"/>
          </a:xfrm>
          <a:prstGeom prst="rect">
            <a:avLst/>
          </a:prstGeom>
          <a:gradFill flip="none" rotWithShape="1">
            <a:gsLst>
              <a:gs pos="32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endParaRPr lang="fr-FR" sz="900" dirty="0"/>
          </a:p>
        </p:txBody>
      </p:sp>
      <p:sp>
        <p:nvSpPr>
          <p:cNvPr id="49" name="Forme libre : forme 48">
            <a:extLst>
              <a:ext uri="{FF2B5EF4-FFF2-40B4-BE49-F238E27FC236}">
                <a16:creationId xmlns:a16="http://schemas.microsoft.com/office/drawing/2014/main" id="{AA56CA67-4476-4A99-895F-11590ADEAF0B}"/>
              </a:ext>
            </a:extLst>
          </p:cNvPr>
          <p:cNvSpPr>
            <a:spLocks/>
          </p:cNvSpPr>
          <p:nvPr/>
        </p:nvSpPr>
        <p:spPr bwMode="auto">
          <a:xfrm>
            <a:off x="1414675" y="1658821"/>
            <a:ext cx="2768525" cy="1825859"/>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bg1">
              <a:alpha val="30000"/>
            </a:schemeClr>
          </a:solidFill>
          <a:ln w="6350">
            <a:noFill/>
            <a:round/>
            <a:headEnd/>
            <a:tailEnd/>
          </a:ln>
        </p:spPr>
        <p:txBody>
          <a:bodyPr vert="horz" wrap="square" lIns="68580" tIns="34290" rIns="68580" bIns="34290" numCol="1" anchor="t" anchorCtr="0" compatLnSpc="1">
            <a:prstTxWarp prst="textNoShape">
              <a:avLst/>
            </a:prstTxWarp>
            <a:noAutofit/>
          </a:bodyPr>
          <a:lstStyle/>
          <a:p>
            <a:endParaRPr lang="fr-FR" dirty="0"/>
          </a:p>
        </p:txBody>
      </p:sp>
      <p:grpSp>
        <p:nvGrpSpPr>
          <p:cNvPr id="65" name="Groupe 64">
            <a:extLst>
              <a:ext uri="{FF2B5EF4-FFF2-40B4-BE49-F238E27FC236}">
                <a16:creationId xmlns:a16="http://schemas.microsoft.com/office/drawing/2014/main" id="{ACE07426-C8ED-4529-8437-6553F28B5BE2}"/>
              </a:ext>
            </a:extLst>
          </p:cNvPr>
          <p:cNvGrpSpPr/>
          <p:nvPr userDrawn="1"/>
        </p:nvGrpSpPr>
        <p:grpSpPr>
          <a:xfrm>
            <a:off x="6283253" y="364259"/>
            <a:ext cx="2320203" cy="364137"/>
            <a:chOff x="8377671" y="485679"/>
            <a:chExt cx="3093604" cy="485516"/>
          </a:xfrm>
        </p:grpSpPr>
        <p:sp>
          <p:nvSpPr>
            <p:cNvPr id="66" name="Forme libre : forme 65">
              <a:extLst>
                <a:ext uri="{FF2B5EF4-FFF2-40B4-BE49-F238E27FC236}">
                  <a16:creationId xmlns:a16="http://schemas.microsoft.com/office/drawing/2014/main" id="{D14A5BF4-DE9E-4BD4-AD9D-C18F535D7361}"/>
                </a:ext>
              </a:extLst>
            </p:cNvPr>
            <p:cNvSpPr>
              <a:spLocks/>
            </p:cNvSpPr>
            <p:nvPr/>
          </p:nvSpPr>
          <p:spPr bwMode="auto">
            <a:xfrm>
              <a:off x="8377671" y="485679"/>
              <a:ext cx="375117" cy="247392"/>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67" name="Forme libre : forme 66">
              <a:extLst>
                <a:ext uri="{FF2B5EF4-FFF2-40B4-BE49-F238E27FC236}">
                  <a16:creationId xmlns:a16="http://schemas.microsoft.com/office/drawing/2014/main" id="{860B57C8-E758-4AE2-9C9C-86877F806C70}"/>
                </a:ext>
              </a:extLst>
            </p:cNvPr>
            <p:cNvSpPr>
              <a:spLocks/>
            </p:cNvSpPr>
            <p:nvPr/>
          </p:nvSpPr>
          <p:spPr bwMode="auto">
            <a:xfrm>
              <a:off x="8935712" y="500990"/>
              <a:ext cx="181313" cy="265523"/>
            </a:xfrm>
            <a:custGeom>
              <a:avLst/>
              <a:gdLst>
                <a:gd name="connsiteX0" fmla="*/ 361653 w 714375"/>
                <a:gd name="connsiteY0" fmla="*/ 107950 h 1046162"/>
                <a:gd name="connsiteX1" fmla="*/ 146050 w 714375"/>
                <a:gd name="connsiteY1" fmla="*/ 443621 h 1046162"/>
                <a:gd name="connsiteX2" fmla="*/ 358147 w 714375"/>
                <a:gd name="connsiteY2" fmla="*/ 781050 h 1046162"/>
                <a:gd name="connsiteX3" fmla="*/ 566738 w 714375"/>
                <a:gd name="connsiteY3" fmla="*/ 438349 h 1046162"/>
                <a:gd name="connsiteX4" fmla="*/ 361653 w 714375"/>
                <a:gd name="connsiteY4" fmla="*/ 107950 h 1046162"/>
                <a:gd name="connsiteX5" fmla="*/ 368597 w 714375"/>
                <a:gd name="connsiteY5" fmla="*/ 0 h 1046162"/>
                <a:gd name="connsiteX6" fmla="*/ 714375 w 714375"/>
                <a:gd name="connsiteY6" fmla="*/ 442065 h 1046162"/>
                <a:gd name="connsiteX7" fmla="*/ 449337 w 714375"/>
                <a:gd name="connsiteY7" fmla="*/ 854190 h 1046162"/>
                <a:gd name="connsiteX8" fmla="*/ 591510 w 714375"/>
                <a:gd name="connsiteY8" fmla="*/ 894698 h 1046162"/>
                <a:gd name="connsiteX9" fmla="*/ 700333 w 714375"/>
                <a:gd name="connsiteY9" fmla="*/ 921116 h 1046162"/>
                <a:gd name="connsiteX10" fmla="*/ 654698 w 714375"/>
                <a:gd name="connsiteY10" fmla="*/ 1046162 h 1046162"/>
                <a:gd name="connsiteX11" fmla="*/ 528322 w 714375"/>
                <a:gd name="connsiteY11" fmla="*/ 993326 h 1046162"/>
                <a:gd name="connsiteX12" fmla="*/ 310674 w 714375"/>
                <a:gd name="connsiteY12" fmla="*/ 910549 h 1046162"/>
                <a:gd name="connsiteX13" fmla="*/ 93027 w 714375"/>
                <a:gd name="connsiteY13" fmla="*/ 774935 h 1046162"/>
                <a:gd name="connsiteX14" fmla="*/ 0 w 714375"/>
                <a:gd name="connsiteY14" fmla="*/ 450871 h 1046162"/>
                <a:gd name="connsiteX15" fmla="*/ 368597 w 714375"/>
                <a:gd name="connsiteY1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5" h="1046162">
                  <a:moveTo>
                    <a:pt x="361653" y="107950"/>
                  </a:moveTo>
                  <a:cubicBezTo>
                    <a:pt x="230188" y="107950"/>
                    <a:pt x="146050" y="238001"/>
                    <a:pt x="146050" y="443621"/>
                  </a:cubicBezTo>
                  <a:cubicBezTo>
                    <a:pt x="146050" y="659787"/>
                    <a:pt x="223176" y="781050"/>
                    <a:pt x="358147" y="781050"/>
                  </a:cubicBezTo>
                  <a:cubicBezTo>
                    <a:pt x="484353" y="781050"/>
                    <a:pt x="566738" y="643970"/>
                    <a:pt x="566738" y="438349"/>
                  </a:cubicBezTo>
                  <a:cubicBezTo>
                    <a:pt x="566738" y="229213"/>
                    <a:pt x="491365" y="107950"/>
                    <a:pt x="361653" y="107950"/>
                  </a:cubicBezTo>
                  <a:close/>
                  <a:moveTo>
                    <a:pt x="368597" y="0"/>
                  </a:moveTo>
                  <a:cubicBezTo>
                    <a:pt x="586244" y="0"/>
                    <a:pt x="714375" y="162032"/>
                    <a:pt x="714375" y="442065"/>
                  </a:cubicBezTo>
                  <a:cubicBezTo>
                    <a:pt x="714375" y="651650"/>
                    <a:pt x="607307" y="815443"/>
                    <a:pt x="449337" y="854190"/>
                  </a:cubicBezTo>
                  <a:cubicBezTo>
                    <a:pt x="591510" y="894698"/>
                    <a:pt x="591510" y="894698"/>
                    <a:pt x="591510" y="894698"/>
                  </a:cubicBezTo>
                  <a:cubicBezTo>
                    <a:pt x="658208" y="914071"/>
                    <a:pt x="674005" y="917593"/>
                    <a:pt x="700333" y="921116"/>
                  </a:cubicBezTo>
                  <a:lnTo>
                    <a:pt x="654698" y="1046162"/>
                  </a:lnTo>
                  <a:cubicBezTo>
                    <a:pt x="633635" y="1033834"/>
                    <a:pt x="626614" y="1032072"/>
                    <a:pt x="528322" y="993326"/>
                  </a:cubicBezTo>
                  <a:cubicBezTo>
                    <a:pt x="310674" y="910549"/>
                    <a:pt x="310674" y="910549"/>
                    <a:pt x="310674" y="910549"/>
                  </a:cubicBezTo>
                  <a:cubicBezTo>
                    <a:pt x="203606" y="868279"/>
                    <a:pt x="136907" y="827771"/>
                    <a:pt x="93027" y="774935"/>
                  </a:cubicBezTo>
                  <a:cubicBezTo>
                    <a:pt x="35105" y="704486"/>
                    <a:pt x="0" y="582962"/>
                    <a:pt x="0" y="450871"/>
                  </a:cubicBezTo>
                  <a:cubicBezTo>
                    <a:pt x="0" y="183166"/>
                    <a:pt x="149194" y="0"/>
                    <a:pt x="36859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68" name="Freeform 10">
              <a:extLst>
                <a:ext uri="{FF2B5EF4-FFF2-40B4-BE49-F238E27FC236}">
                  <a16:creationId xmlns:a16="http://schemas.microsoft.com/office/drawing/2014/main" id="{B50195AE-76CB-456F-A446-0D71D04BF6F0}"/>
                </a:ext>
              </a:extLst>
            </p:cNvPr>
            <p:cNvSpPr>
              <a:spLocks/>
            </p:cNvSpPr>
            <p:nvPr/>
          </p:nvSpPr>
          <p:spPr bwMode="auto">
            <a:xfrm>
              <a:off x="9273761" y="506631"/>
              <a:ext cx="168017" cy="222411"/>
            </a:xfrm>
            <a:custGeom>
              <a:avLst/>
              <a:gdLst>
                <a:gd name="T0" fmla="*/ 89 w 377"/>
                <a:gd name="T1" fmla="*/ 0 h 497"/>
                <a:gd name="T2" fmla="*/ 85 w 377"/>
                <a:gd name="T3" fmla="*/ 74 h 497"/>
                <a:gd name="T4" fmla="*/ 85 w 377"/>
                <a:gd name="T5" fmla="*/ 303 h 497"/>
                <a:gd name="T6" fmla="*/ 110 w 377"/>
                <a:gd name="T7" fmla="*/ 407 h 497"/>
                <a:gd name="T8" fmla="*/ 184 w 377"/>
                <a:gd name="T9" fmla="*/ 439 h 497"/>
                <a:gd name="T10" fmla="*/ 272 w 377"/>
                <a:gd name="T11" fmla="*/ 398 h 497"/>
                <a:gd name="T12" fmla="*/ 296 w 377"/>
                <a:gd name="T13" fmla="*/ 291 h 497"/>
                <a:gd name="T14" fmla="*/ 296 w 377"/>
                <a:gd name="T15" fmla="*/ 74 h 497"/>
                <a:gd name="T16" fmla="*/ 292 w 377"/>
                <a:gd name="T17" fmla="*/ 0 h 497"/>
                <a:gd name="T18" fmla="*/ 377 w 377"/>
                <a:gd name="T19" fmla="*/ 0 h 497"/>
                <a:gd name="T20" fmla="*/ 373 w 377"/>
                <a:gd name="T21" fmla="*/ 75 h 497"/>
                <a:gd name="T22" fmla="*/ 373 w 377"/>
                <a:gd name="T23" fmla="*/ 292 h 497"/>
                <a:gd name="T24" fmla="*/ 325 w 377"/>
                <a:gd name="T25" fmla="*/ 444 h 497"/>
                <a:gd name="T26" fmla="*/ 180 w 377"/>
                <a:gd name="T27" fmla="*/ 497 h 497"/>
                <a:gd name="T28" fmla="*/ 45 w 377"/>
                <a:gd name="T29" fmla="*/ 450 h 497"/>
                <a:gd name="T30" fmla="*/ 4 w 377"/>
                <a:gd name="T31" fmla="*/ 308 h 497"/>
                <a:gd name="T32" fmla="*/ 4 w 377"/>
                <a:gd name="T33" fmla="*/ 74 h 497"/>
                <a:gd name="T34" fmla="*/ 0 w 377"/>
                <a:gd name="T35" fmla="*/ 0 h 497"/>
                <a:gd name="T36" fmla="*/ 89 w 377"/>
                <a:gd name="T3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497">
                  <a:moveTo>
                    <a:pt x="89" y="0"/>
                  </a:moveTo>
                  <a:cubicBezTo>
                    <a:pt x="86" y="16"/>
                    <a:pt x="85" y="44"/>
                    <a:pt x="85" y="74"/>
                  </a:cubicBezTo>
                  <a:cubicBezTo>
                    <a:pt x="85" y="303"/>
                    <a:pt x="85" y="303"/>
                    <a:pt x="85" y="303"/>
                  </a:cubicBezTo>
                  <a:cubicBezTo>
                    <a:pt x="85" y="356"/>
                    <a:pt x="92" y="386"/>
                    <a:pt x="110" y="407"/>
                  </a:cubicBezTo>
                  <a:cubicBezTo>
                    <a:pt x="126" y="426"/>
                    <a:pt x="155" y="439"/>
                    <a:pt x="184" y="439"/>
                  </a:cubicBezTo>
                  <a:cubicBezTo>
                    <a:pt x="221" y="439"/>
                    <a:pt x="253" y="424"/>
                    <a:pt x="272" y="398"/>
                  </a:cubicBezTo>
                  <a:cubicBezTo>
                    <a:pt x="290" y="373"/>
                    <a:pt x="296" y="346"/>
                    <a:pt x="296" y="291"/>
                  </a:cubicBezTo>
                  <a:cubicBezTo>
                    <a:pt x="296" y="74"/>
                    <a:pt x="296" y="74"/>
                    <a:pt x="296" y="74"/>
                  </a:cubicBezTo>
                  <a:cubicBezTo>
                    <a:pt x="296" y="44"/>
                    <a:pt x="295" y="16"/>
                    <a:pt x="292" y="0"/>
                  </a:cubicBezTo>
                  <a:cubicBezTo>
                    <a:pt x="377" y="0"/>
                    <a:pt x="377" y="0"/>
                    <a:pt x="377" y="0"/>
                  </a:cubicBezTo>
                  <a:cubicBezTo>
                    <a:pt x="375" y="19"/>
                    <a:pt x="373" y="46"/>
                    <a:pt x="373" y="75"/>
                  </a:cubicBezTo>
                  <a:cubicBezTo>
                    <a:pt x="373" y="292"/>
                    <a:pt x="373" y="292"/>
                    <a:pt x="373" y="292"/>
                  </a:cubicBezTo>
                  <a:cubicBezTo>
                    <a:pt x="373" y="369"/>
                    <a:pt x="361" y="408"/>
                    <a:pt x="325" y="444"/>
                  </a:cubicBezTo>
                  <a:cubicBezTo>
                    <a:pt x="289" y="480"/>
                    <a:pt x="241" y="497"/>
                    <a:pt x="180" y="497"/>
                  </a:cubicBezTo>
                  <a:cubicBezTo>
                    <a:pt x="123" y="497"/>
                    <a:pt x="75" y="480"/>
                    <a:pt x="45" y="450"/>
                  </a:cubicBezTo>
                  <a:cubicBezTo>
                    <a:pt x="14" y="419"/>
                    <a:pt x="4" y="384"/>
                    <a:pt x="4" y="308"/>
                  </a:cubicBezTo>
                  <a:cubicBezTo>
                    <a:pt x="4" y="74"/>
                    <a:pt x="4" y="74"/>
                    <a:pt x="4" y="74"/>
                  </a:cubicBezTo>
                  <a:cubicBezTo>
                    <a:pt x="4" y="43"/>
                    <a:pt x="2" y="20"/>
                    <a:pt x="0" y="0"/>
                  </a:cubicBezTo>
                  <a:lnTo>
                    <a:pt x="8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69" name="Forme libre : forme 68">
              <a:extLst>
                <a:ext uri="{FF2B5EF4-FFF2-40B4-BE49-F238E27FC236}">
                  <a16:creationId xmlns:a16="http://schemas.microsoft.com/office/drawing/2014/main" id="{BF3AC340-A4B0-4D27-8C8F-E526140F192D}"/>
                </a:ext>
              </a:extLst>
            </p:cNvPr>
            <p:cNvSpPr>
              <a:spLocks/>
            </p:cNvSpPr>
            <p:nvPr/>
          </p:nvSpPr>
          <p:spPr bwMode="auto">
            <a:xfrm>
              <a:off x="9572323" y="506631"/>
              <a:ext cx="203876" cy="217978"/>
            </a:xfrm>
            <a:custGeom>
              <a:avLst/>
              <a:gdLst>
                <a:gd name="connsiteX0" fmla="*/ 402678 w 803275"/>
                <a:gd name="connsiteY0" fmla="*/ 146050 h 858837"/>
                <a:gd name="connsiteX1" fmla="*/ 273050 w 803275"/>
                <a:gd name="connsiteY1" fmla="*/ 517525 h 858837"/>
                <a:gd name="connsiteX2" fmla="*/ 325602 w 803275"/>
                <a:gd name="connsiteY2" fmla="*/ 514004 h 858837"/>
                <a:gd name="connsiteX3" fmla="*/ 399174 w 803275"/>
                <a:gd name="connsiteY3" fmla="*/ 512243 h 858837"/>
                <a:gd name="connsiteX4" fmla="*/ 456981 w 803275"/>
                <a:gd name="connsiteY4" fmla="*/ 514004 h 858837"/>
                <a:gd name="connsiteX5" fmla="*/ 527050 w 803275"/>
                <a:gd name="connsiteY5" fmla="*/ 517525 h 858837"/>
                <a:gd name="connsiteX6" fmla="*/ 333966 w 803275"/>
                <a:gd name="connsiteY6" fmla="*/ 0 h 858837"/>
                <a:gd name="connsiteX7" fmla="*/ 471067 w 803275"/>
                <a:gd name="connsiteY7" fmla="*/ 0 h 858837"/>
                <a:gd name="connsiteX8" fmla="*/ 727694 w 803275"/>
                <a:gd name="connsiteY8" fmla="*/ 686012 h 858837"/>
                <a:gd name="connsiteX9" fmla="*/ 803275 w 803275"/>
                <a:gd name="connsiteY9" fmla="*/ 858837 h 858837"/>
                <a:gd name="connsiteX10" fmla="*/ 629262 w 803275"/>
                <a:gd name="connsiteY10" fmla="*/ 858837 h 858837"/>
                <a:gd name="connsiteX11" fmla="*/ 620473 w 803275"/>
                <a:gd name="connsiteY11" fmla="*/ 812985 h 858837"/>
                <a:gd name="connsiteX12" fmla="*/ 616958 w 803275"/>
                <a:gd name="connsiteY12" fmla="*/ 798877 h 858837"/>
                <a:gd name="connsiteX13" fmla="*/ 597623 w 803275"/>
                <a:gd name="connsiteY13" fmla="*/ 735390 h 858837"/>
                <a:gd name="connsiteX14" fmla="*/ 560711 w 803275"/>
                <a:gd name="connsiteY14" fmla="*/ 624288 h 858837"/>
                <a:gd name="connsiteX15" fmla="*/ 555438 w 803275"/>
                <a:gd name="connsiteY15" fmla="*/ 624288 h 858837"/>
                <a:gd name="connsiteX16" fmla="*/ 523799 w 803275"/>
                <a:gd name="connsiteY16" fmla="*/ 622525 h 858837"/>
                <a:gd name="connsiteX17" fmla="*/ 400759 w 803275"/>
                <a:gd name="connsiteY17" fmla="*/ 618998 h 858837"/>
                <a:gd name="connsiteX18" fmla="*/ 253111 w 803275"/>
                <a:gd name="connsiteY18" fmla="*/ 624288 h 858837"/>
                <a:gd name="connsiteX19" fmla="*/ 237292 w 803275"/>
                <a:gd name="connsiteY19" fmla="*/ 624288 h 858837"/>
                <a:gd name="connsiteX20" fmla="*/ 193349 w 803275"/>
                <a:gd name="connsiteY20" fmla="*/ 745971 h 858837"/>
                <a:gd name="connsiteX21" fmla="*/ 161710 w 803275"/>
                <a:gd name="connsiteY21" fmla="*/ 858837 h 858837"/>
                <a:gd name="connsiteX22" fmla="*/ 0 w 803275"/>
                <a:gd name="connsiteY22" fmla="*/ 858837 h 858837"/>
                <a:gd name="connsiteX23" fmla="*/ 72066 w 803275"/>
                <a:gd name="connsiteY23" fmla="*/ 701883 h 858837"/>
                <a:gd name="connsiteX24" fmla="*/ 281234 w 803275"/>
                <a:gd name="connsiteY24" fmla="*/ 160481 h 858837"/>
                <a:gd name="connsiteX25" fmla="*/ 333966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678" y="146050"/>
                  </a:moveTo>
                  <a:cubicBezTo>
                    <a:pt x="273050" y="517525"/>
                    <a:pt x="273050" y="517525"/>
                    <a:pt x="273050" y="517525"/>
                  </a:cubicBezTo>
                  <a:cubicBezTo>
                    <a:pt x="292319" y="515765"/>
                    <a:pt x="292319" y="515765"/>
                    <a:pt x="325602" y="514004"/>
                  </a:cubicBezTo>
                  <a:cubicBezTo>
                    <a:pt x="360636" y="514004"/>
                    <a:pt x="390416" y="512243"/>
                    <a:pt x="399174" y="512243"/>
                  </a:cubicBezTo>
                  <a:cubicBezTo>
                    <a:pt x="402678" y="512243"/>
                    <a:pt x="427202" y="512243"/>
                    <a:pt x="456981" y="514004"/>
                  </a:cubicBezTo>
                  <a:cubicBezTo>
                    <a:pt x="500774" y="515765"/>
                    <a:pt x="509533" y="515765"/>
                    <a:pt x="527050" y="517525"/>
                  </a:cubicBezTo>
                  <a:close/>
                  <a:moveTo>
                    <a:pt x="333966" y="0"/>
                  </a:moveTo>
                  <a:lnTo>
                    <a:pt x="471067" y="0"/>
                  </a:lnTo>
                  <a:cubicBezTo>
                    <a:pt x="727694" y="686012"/>
                    <a:pt x="727694" y="686012"/>
                    <a:pt x="727694" y="686012"/>
                  </a:cubicBezTo>
                  <a:cubicBezTo>
                    <a:pt x="757575" y="765370"/>
                    <a:pt x="769879" y="793587"/>
                    <a:pt x="803275" y="858837"/>
                  </a:cubicBezTo>
                  <a:cubicBezTo>
                    <a:pt x="629262" y="858837"/>
                    <a:pt x="629262" y="858837"/>
                    <a:pt x="629262" y="858837"/>
                  </a:cubicBezTo>
                  <a:cubicBezTo>
                    <a:pt x="627504" y="837675"/>
                    <a:pt x="623988" y="825330"/>
                    <a:pt x="620473" y="812985"/>
                  </a:cubicBezTo>
                  <a:cubicBezTo>
                    <a:pt x="616958" y="798877"/>
                    <a:pt x="616958" y="798877"/>
                    <a:pt x="616958" y="798877"/>
                  </a:cubicBezTo>
                  <a:cubicBezTo>
                    <a:pt x="601138" y="747735"/>
                    <a:pt x="599380" y="740681"/>
                    <a:pt x="597623" y="735390"/>
                  </a:cubicBezTo>
                  <a:cubicBezTo>
                    <a:pt x="560711" y="624288"/>
                    <a:pt x="560711" y="624288"/>
                    <a:pt x="560711" y="624288"/>
                  </a:cubicBezTo>
                  <a:cubicBezTo>
                    <a:pt x="555438" y="624288"/>
                    <a:pt x="555438" y="624288"/>
                    <a:pt x="555438" y="624288"/>
                  </a:cubicBezTo>
                  <a:cubicBezTo>
                    <a:pt x="544891" y="624288"/>
                    <a:pt x="555438" y="624288"/>
                    <a:pt x="523799" y="622525"/>
                  </a:cubicBezTo>
                  <a:cubicBezTo>
                    <a:pt x="451733" y="618998"/>
                    <a:pt x="442944" y="618998"/>
                    <a:pt x="400759" y="618998"/>
                  </a:cubicBezTo>
                  <a:cubicBezTo>
                    <a:pt x="348027" y="618998"/>
                    <a:pt x="360331" y="618998"/>
                    <a:pt x="253111" y="624288"/>
                  </a:cubicBezTo>
                  <a:cubicBezTo>
                    <a:pt x="237292" y="624288"/>
                    <a:pt x="237292" y="624288"/>
                    <a:pt x="237292" y="624288"/>
                  </a:cubicBezTo>
                  <a:cubicBezTo>
                    <a:pt x="193349" y="745971"/>
                    <a:pt x="193349" y="745971"/>
                    <a:pt x="193349" y="745971"/>
                  </a:cubicBezTo>
                  <a:cubicBezTo>
                    <a:pt x="181045" y="781242"/>
                    <a:pt x="170498" y="820040"/>
                    <a:pt x="161710" y="858837"/>
                  </a:cubicBezTo>
                  <a:cubicBezTo>
                    <a:pt x="0" y="858837"/>
                    <a:pt x="0" y="858837"/>
                    <a:pt x="0" y="858837"/>
                  </a:cubicBezTo>
                  <a:cubicBezTo>
                    <a:pt x="24608" y="816512"/>
                    <a:pt x="40428" y="779478"/>
                    <a:pt x="72066" y="701883"/>
                  </a:cubicBezTo>
                  <a:cubicBezTo>
                    <a:pt x="281234" y="160481"/>
                    <a:pt x="281234" y="160481"/>
                    <a:pt x="281234" y="160481"/>
                  </a:cubicBezTo>
                  <a:cubicBezTo>
                    <a:pt x="309358" y="84649"/>
                    <a:pt x="321662" y="47615"/>
                    <a:pt x="333966"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70" name="Freeform 13">
              <a:extLst>
                <a:ext uri="{FF2B5EF4-FFF2-40B4-BE49-F238E27FC236}">
                  <a16:creationId xmlns:a16="http://schemas.microsoft.com/office/drawing/2014/main" id="{EEF8A4F9-E3A2-4807-A34D-8FBBC9C7E6E6}"/>
                </a:ext>
              </a:extLst>
            </p:cNvPr>
            <p:cNvSpPr>
              <a:spLocks/>
            </p:cNvSpPr>
            <p:nvPr/>
          </p:nvSpPr>
          <p:spPr bwMode="auto">
            <a:xfrm>
              <a:off x="9919235" y="506631"/>
              <a:ext cx="114429" cy="217978"/>
            </a:xfrm>
            <a:custGeom>
              <a:avLst/>
              <a:gdLst>
                <a:gd name="T0" fmla="*/ 90 w 256"/>
                <a:gd name="T1" fmla="*/ 0 h 487"/>
                <a:gd name="T2" fmla="*/ 86 w 256"/>
                <a:gd name="T3" fmla="*/ 73 h 487"/>
                <a:gd name="T4" fmla="*/ 86 w 256"/>
                <a:gd name="T5" fmla="*/ 426 h 487"/>
                <a:gd name="T6" fmla="*/ 190 w 256"/>
                <a:gd name="T7" fmla="*/ 426 h 487"/>
                <a:gd name="T8" fmla="*/ 256 w 256"/>
                <a:gd name="T9" fmla="*/ 423 h 487"/>
                <a:gd name="T10" fmla="*/ 256 w 256"/>
                <a:gd name="T11" fmla="*/ 487 h 487"/>
                <a:gd name="T12" fmla="*/ 0 w 256"/>
                <a:gd name="T13" fmla="*/ 487 h 487"/>
                <a:gd name="T14" fmla="*/ 5 w 256"/>
                <a:gd name="T15" fmla="*/ 414 h 487"/>
                <a:gd name="T16" fmla="*/ 5 w 256"/>
                <a:gd name="T17" fmla="*/ 73 h 487"/>
                <a:gd name="T18" fmla="*/ 0 w 256"/>
                <a:gd name="T19" fmla="*/ 0 h 487"/>
                <a:gd name="T20" fmla="*/ 90 w 256"/>
                <a:gd name="T2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487">
                  <a:moveTo>
                    <a:pt x="90" y="0"/>
                  </a:moveTo>
                  <a:cubicBezTo>
                    <a:pt x="87" y="16"/>
                    <a:pt x="86" y="44"/>
                    <a:pt x="86" y="73"/>
                  </a:cubicBezTo>
                  <a:cubicBezTo>
                    <a:pt x="86" y="426"/>
                    <a:pt x="86" y="426"/>
                    <a:pt x="86" y="426"/>
                  </a:cubicBezTo>
                  <a:cubicBezTo>
                    <a:pt x="190" y="426"/>
                    <a:pt x="190" y="426"/>
                    <a:pt x="190" y="426"/>
                  </a:cubicBezTo>
                  <a:cubicBezTo>
                    <a:pt x="227" y="426"/>
                    <a:pt x="245" y="426"/>
                    <a:pt x="256" y="423"/>
                  </a:cubicBezTo>
                  <a:cubicBezTo>
                    <a:pt x="256" y="487"/>
                    <a:pt x="256" y="487"/>
                    <a:pt x="256" y="487"/>
                  </a:cubicBezTo>
                  <a:cubicBezTo>
                    <a:pt x="0" y="487"/>
                    <a:pt x="0" y="487"/>
                    <a:pt x="0" y="487"/>
                  </a:cubicBezTo>
                  <a:cubicBezTo>
                    <a:pt x="3" y="467"/>
                    <a:pt x="5" y="444"/>
                    <a:pt x="5" y="414"/>
                  </a:cubicBezTo>
                  <a:cubicBezTo>
                    <a:pt x="5" y="73"/>
                    <a:pt x="5" y="73"/>
                    <a:pt x="5" y="73"/>
                  </a:cubicBezTo>
                  <a:cubicBezTo>
                    <a:pt x="5" y="43"/>
                    <a:pt x="3" y="20"/>
                    <a:pt x="0" y="0"/>
                  </a:cubicBezTo>
                  <a:lnTo>
                    <a:pt x="9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1" name="Freeform 14">
              <a:extLst>
                <a:ext uri="{FF2B5EF4-FFF2-40B4-BE49-F238E27FC236}">
                  <a16:creationId xmlns:a16="http://schemas.microsoft.com/office/drawing/2014/main" id="{5EDF629E-04E6-466A-B80E-0F22A99681F9}"/>
                </a:ext>
              </a:extLst>
            </p:cNvPr>
            <p:cNvSpPr>
              <a:spLocks/>
            </p:cNvSpPr>
            <p:nvPr/>
          </p:nvSpPr>
          <p:spPr bwMode="auto">
            <a:xfrm>
              <a:off x="10178714" y="506631"/>
              <a:ext cx="40292" cy="217978"/>
            </a:xfrm>
            <a:custGeom>
              <a:avLst/>
              <a:gdLst>
                <a:gd name="T0" fmla="*/ 90 w 90"/>
                <a:gd name="T1" fmla="*/ 0 h 487"/>
                <a:gd name="T2" fmla="*/ 85 w 90"/>
                <a:gd name="T3" fmla="*/ 74 h 487"/>
                <a:gd name="T4" fmla="*/ 85 w 90"/>
                <a:gd name="T5" fmla="*/ 414 h 487"/>
                <a:gd name="T6" fmla="*/ 90 w 90"/>
                <a:gd name="T7" fmla="*/ 487 h 487"/>
                <a:gd name="T8" fmla="*/ 0 w 90"/>
                <a:gd name="T9" fmla="*/ 487 h 487"/>
                <a:gd name="T10" fmla="*/ 4 w 90"/>
                <a:gd name="T11" fmla="*/ 414 h 487"/>
                <a:gd name="T12" fmla="*/ 4 w 90"/>
                <a:gd name="T13" fmla="*/ 74 h 487"/>
                <a:gd name="T14" fmla="*/ 0 w 90"/>
                <a:gd name="T15" fmla="*/ 0 h 487"/>
                <a:gd name="T16" fmla="*/ 90 w 90"/>
                <a:gd name="T1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87">
                  <a:moveTo>
                    <a:pt x="90" y="0"/>
                  </a:moveTo>
                  <a:cubicBezTo>
                    <a:pt x="87" y="16"/>
                    <a:pt x="85" y="44"/>
                    <a:pt x="85" y="74"/>
                  </a:cubicBezTo>
                  <a:cubicBezTo>
                    <a:pt x="85" y="414"/>
                    <a:pt x="85" y="414"/>
                    <a:pt x="85" y="414"/>
                  </a:cubicBezTo>
                  <a:cubicBezTo>
                    <a:pt x="85" y="444"/>
                    <a:pt x="87" y="472"/>
                    <a:pt x="90" y="487"/>
                  </a:cubicBezTo>
                  <a:cubicBezTo>
                    <a:pt x="0" y="487"/>
                    <a:pt x="0" y="487"/>
                    <a:pt x="0" y="487"/>
                  </a:cubicBezTo>
                  <a:cubicBezTo>
                    <a:pt x="3" y="467"/>
                    <a:pt x="4" y="444"/>
                    <a:pt x="4" y="414"/>
                  </a:cubicBezTo>
                  <a:cubicBezTo>
                    <a:pt x="4" y="74"/>
                    <a:pt x="4" y="74"/>
                    <a:pt x="4" y="74"/>
                  </a:cubicBezTo>
                  <a:cubicBezTo>
                    <a:pt x="4" y="43"/>
                    <a:pt x="3" y="20"/>
                    <a:pt x="0" y="0"/>
                  </a:cubicBezTo>
                  <a:lnTo>
                    <a:pt x="9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2" name="Freeform 15">
              <a:extLst>
                <a:ext uri="{FF2B5EF4-FFF2-40B4-BE49-F238E27FC236}">
                  <a16:creationId xmlns:a16="http://schemas.microsoft.com/office/drawing/2014/main" id="{BE0296F0-B4DD-4CE6-855E-E60DAB737326}"/>
                </a:ext>
              </a:extLst>
            </p:cNvPr>
            <p:cNvSpPr>
              <a:spLocks/>
            </p:cNvSpPr>
            <p:nvPr/>
          </p:nvSpPr>
          <p:spPr bwMode="auto">
            <a:xfrm>
              <a:off x="10391052" y="506631"/>
              <a:ext cx="163182" cy="217978"/>
            </a:xfrm>
            <a:custGeom>
              <a:avLst/>
              <a:gdLst>
                <a:gd name="T0" fmla="*/ 96 w 366"/>
                <a:gd name="T1" fmla="*/ 0 h 487"/>
                <a:gd name="T2" fmla="*/ 294 w 366"/>
                <a:gd name="T3" fmla="*/ 381 h 487"/>
                <a:gd name="T4" fmla="*/ 294 w 366"/>
                <a:gd name="T5" fmla="*/ 74 h 487"/>
                <a:gd name="T6" fmla="*/ 288 w 366"/>
                <a:gd name="T7" fmla="*/ 0 h 487"/>
                <a:gd name="T8" fmla="*/ 366 w 366"/>
                <a:gd name="T9" fmla="*/ 0 h 487"/>
                <a:gd name="T10" fmla="*/ 361 w 366"/>
                <a:gd name="T11" fmla="*/ 74 h 487"/>
                <a:gd name="T12" fmla="*/ 361 w 366"/>
                <a:gd name="T13" fmla="*/ 487 h 487"/>
                <a:gd name="T14" fmla="*/ 274 w 366"/>
                <a:gd name="T15" fmla="*/ 487 h 487"/>
                <a:gd name="T16" fmla="*/ 72 w 366"/>
                <a:gd name="T17" fmla="*/ 100 h 487"/>
                <a:gd name="T18" fmla="*/ 72 w 366"/>
                <a:gd name="T19" fmla="*/ 414 h 487"/>
                <a:gd name="T20" fmla="*/ 77 w 366"/>
                <a:gd name="T21" fmla="*/ 487 h 487"/>
                <a:gd name="T22" fmla="*/ 0 w 366"/>
                <a:gd name="T23" fmla="*/ 487 h 487"/>
                <a:gd name="T24" fmla="*/ 4 w 366"/>
                <a:gd name="T25" fmla="*/ 414 h 487"/>
                <a:gd name="T26" fmla="*/ 4 w 366"/>
                <a:gd name="T27" fmla="*/ 74 h 487"/>
                <a:gd name="T28" fmla="*/ 0 w 366"/>
                <a:gd name="T29" fmla="*/ 0 h 487"/>
                <a:gd name="T30" fmla="*/ 96 w 366"/>
                <a:gd name="T3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487">
                  <a:moveTo>
                    <a:pt x="96" y="0"/>
                  </a:moveTo>
                  <a:cubicBezTo>
                    <a:pt x="294" y="381"/>
                    <a:pt x="294" y="381"/>
                    <a:pt x="294" y="381"/>
                  </a:cubicBezTo>
                  <a:cubicBezTo>
                    <a:pt x="294" y="74"/>
                    <a:pt x="294" y="74"/>
                    <a:pt x="294" y="74"/>
                  </a:cubicBezTo>
                  <a:cubicBezTo>
                    <a:pt x="294" y="48"/>
                    <a:pt x="292" y="23"/>
                    <a:pt x="288" y="0"/>
                  </a:cubicBezTo>
                  <a:cubicBezTo>
                    <a:pt x="366" y="0"/>
                    <a:pt x="366" y="0"/>
                    <a:pt x="366" y="0"/>
                  </a:cubicBezTo>
                  <a:cubicBezTo>
                    <a:pt x="363" y="16"/>
                    <a:pt x="361" y="43"/>
                    <a:pt x="361" y="74"/>
                  </a:cubicBezTo>
                  <a:cubicBezTo>
                    <a:pt x="361" y="487"/>
                    <a:pt x="361" y="487"/>
                    <a:pt x="361" y="487"/>
                  </a:cubicBezTo>
                  <a:cubicBezTo>
                    <a:pt x="274" y="487"/>
                    <a:pt x="274" y="487"/>
                    <a:pt x="274" y="487"/>
                  </a:cubicBezTo>
                  <a:cubicBezTo>
                    <a:pt x="72" y="100"/>
                    <a:pt x="72" y="100"/>
                    <a:pt x="72" y="100"/>
                  </a:cubicBezTo>
                  <a:cubicBezTo>
                    <a:pt x="72" y="414"/>
                    <a:pt x="72" y="414"/>
                    <a:pt x="72" y="414"/>
                  </a:cubicBezTo>
                  <a:cubicBezTo>
                    <a:pt x="72" y="439"/>
                    <a:pt x="73" y="464"/>
                    <a:pt x="77" y="487"/>
                  </a:cubicBezTo>
                  <a:cubicBezTo>
                    <a:pt x="0" y="487"/>
                    <a:pt x="0" y="487"/>
                    <a:pt x="0" y="487"/>
                  </a:cubicBezTo>
                  <a:cubicBezTo>
                    <a:pt x="3" y="467"/>
                    <a:pt x="4" y="444"/>
                    <a:pt x="4" y="414"/>
                  </a:cubicBezTo>
                  <a:cubicBezTo>
                    <a:pt x="4" y="74"/>
                    <a:pt x="4" y="74"/>
                    <a:pt x="4" y="74"/>
                  </a:cubicBezTo>
                  <a:cubicBezTo>
                    <a:pt x="4" y="43"/>
                    <a:pt x="3" y="20"/>
                    <a:pt x="0" y="0"/>
                  </a:cubicBezTo>
                  <a:lnTo>
                    <a:pt x="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3" name="Freeform 16">
              <a:extLst>
                <a:ext uri="{FF2B5EF4-FFF2-40B4-BE49-F238E27FC236}">
                  <a16:creationId xmlns:a16="http://schemas.microsoft.com/office/drawing/2014/main" id="{B0682E28-6841-4EAC-9DC6-B815D3E2397B}"/>
                </a:ext>
              </a:extLst>
            </p:cNvPr>
            <p:cNvSpPr>
              <a:spLocks/>
            </p:cNvSpPr>
            <p:nvPr/>
          </p:nvSpPr>
          <p:spPr bwMode="auto">
            <a:xfrm>
              <a:off x="10696464" y="506631"/>
              <a:ext cx="158347" cy="217978"/>
            </a:xfrm>
            <a:custGeom>
              <a:avLst/>
              <a:gdLst>
                <a:gd name="T0" fmla="*/ 63 w 355"/>
                <a:gd name="T1" fmla="*/ 59 h 487"/>
                <a:gd name="T2" fmla="*/ 0 w 355"/>
                <a:gd name="T3" fmla="*/ 61 h 487"/>
                <a:gd name="T4" fmla="*/ 0 w 355"/>
                <a:gd name="T5" fmla="*/ 0 h 487"/>
                <a:gd name="T6" fmla="*/ 355 w 355"/>
                <a:gd name="T7" fmla="*/ 0 h 487"/>
                <a:gd name="T8" fmla="*/ 355 w 355"/>
                <a:gd name="T9" fmla="*/ 61 h 487"/>
                <a:gd name="T10" fmla="*/ 291 w 355"/>
                <a:gd name="T11" fmla="*/ 59 h 487"/>
                <a:gd name="T12" fmla="*/ 218 w 355"/>
                <a:gd name="T13" fmla="*/ 59 h 487"/>
                <a:gd name="T14" fmla="*/ 218 w 355"/>
                <a:gd name="T15" fmla="*/ 414 h 487"/>
                <a:gd name="T16" fmla="*/ 222 w 355"/>
                <a:gd name="T17" fmla="*/ 487 h 487"/>
                <a:gd name="T18" fmla="*/ 132 w 355"/>
                <a:gd name="T19" fmla="*/ 487 h 487"/>
                <a:gd name="T20" fmla="*/ 137 w 355"/>
                <a:gd name="T21" fmla="*/ 414 h 487"/>
                <a:gd name="T22" fmla="*/ 137 w 355"/>
                <a:gd name="T23" fmla="*/ 59 h 487"/>
                <a:gd name="T24" fmla="*/ 63 w 355"/>
                <a:gd name="T25" fmla="*/ 5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7">
                  <a:moveTo>
                    <a:pt x="63" y="59"/>
                  </a:moveTo>
                  <a:cubicBezTo>
                    <a:pt x="31" y="59"/>
                    <a:pt x="12" y="59"/>
                    <a:pt x="0" y="61"/>
                  </a:cubicBezTo>
                  <a:cubicBezTo>
                    <a:pt x="0" y="0"/>
                    <a:pt x="0" y="0"/>
                    <a:pt x="0" y="0"/>
                  </a:cubicBezTo>
                  <a:cubicBezTo>
                    <a:pt x="355" y="0"/>
                    <a:pt x="355" y="0"/>
                    <a:pt x="355" y="0"/>
                  </a:cubicBezTo>
                  <a:cubicBezTo>
                    <a:pt x="355" y="61"/>
                    <a:pt x="355" y="61"/>
                    <a:pt x="355" y="61"/>
                  </a:cubicBezTo>
                  <a:cubicBezTo>
                    <a:pt x="333" y="59"/>
                    <a:pt x="316" y="59"/>
                    <a:pt x="291" y="59"/>
                  </a:cubicBezTo>
                  <a:cubicBezTo>
                    <a:pt x="218" y="59"/>
                    <a:pt x="218" y="59"/>
                    <a:pt x="218" y="59"/>
                  </a:cubicBezTo>
                  <a:cubicBezTo>
                    <a:pt x="218" y="414"/>
                    <a:pt x="218" y="414"/>
                    <a:pt x="218" y="414"/>
                  </a:cubicBezTo>
                  <a:cubicBezTo>
                    <a:pt x="218" y="445"/>
                    <a:pt x="219" y="470"/>
                    <a:pt x="222" y="487"/>
                  </a:cubicBezTo>
                  <a:cubicBezTo>
                    <a:pt x="132" y="487"/>
                    <a:pt x="132" y="487"/>
                    <a:pt x="132" y="487"/>
                  </a:cubicBezTo>
                  <a:cubicBezTo>
                    <a:pt x="135" y="471"/>
                    <a:pt x="137" y="445"/>
                    <a:pt x="137" y="414"/>
                  </a:cubicBezTo>
                  <a:cubicBezTo>
                    <a:pt x="137" y="59"/>
                    <a:pt x="137" y="59"/>
                    <a:pt x="137" y="59"/>
                  </a:cubicBezTo>
                  <a:lnTo>
                    <a:pt x="63" y="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4" name="Forme libre : forme 73">
              <a:extLst>
                <a:ext uri="{FF2B5EF4-FFF2-40B4-BE49-F238E27FC236}">
                  <a16:creationId xmlns:a16="http://schemas.microsoft.com/office/drawing/2014/main" id="{E6E6DB6A-1B90-4C63-8EBF-B6142786E750}"/>
                </a:ext>
              </a:extLst>
            </p:cNvPr>
            <p:cNvSpPr>
              <a:spLocks/>
            </p:cNvSpPr>
            <p:nvPr/>
          </p:nvSpPr>
          <p:spPr bwMode="auto">
            <a:xfrm>
              <a:off x="10997443" y="506631"/>
              <a:ext cx="149080" cy="217978"/>
            </a:xfrm>
            <a:custGeom>
              <a:avLst/>
              <a:gdLst>
                <a:gd name="connsiteX0" fmla="*/ 150812 w 587375"/>
                <a:gd name="connsiteY0" fmla="*/ 98425 h 858837"/>
                <a:gd name="connsiteX1" fmla="*/ 150812 w 587375"/>
                <a:gd name="connsiteY1" fmla="*/ 363537 h 858837"/>
                <a:gd name="connsiteX2" fmla="*/ 219242 w 587375"/>
                <a:gd name="connsiteY2" fmla="*/ 363537 h 858837"/>
                <a:gd name="connsiteX3" fmla="*/ 384175 w 587375"/>
                <a:gd name="connsiteY3" fmla="*/ 222144 h 858837"/>
                <a:gd name="connsiteX4" fmla="*/ 205205 w 587375"/>
                <a:gd name="connsiteY4" fmla="*/ 98425 h 858837"/>
                <a:gd name="connsiteX5" fmla="*/ 150812 w 587375"/>
                <a:gd name="connsiteY5" fmla="*/ 98425 h 858837"/>
                <a:gd name="connsiteX6" fmla="*/ 0 w 587375"/>
                <a:gd name="connsiteY6" fmla="*/ 0 h 858837"/>
                <a:gd name="connsiteX7" fmla="*/ 235653 w 587375"/>
                <a:gd name="connsiteY7" fmla="*/ 0 h 858837"/>
                <a:gd name="connsiteX8" fmla="*/ 522307 w 587375"/>
                <a:gd name="connsiteY8" fmla="*/ 208096 h 858837"/>
                <a:gd name="connsiteX9" fmla="*/ 348204 w 587375"/>
                <a:gd name="connsiteY9" fmla="*/ 412665 h 858837"/>
                <a:gd name="connsiteX10" fmla="*/ 494169 w 587375"/>
                <a:gd name="connsiteY10" fmla="*/ 574909 h 858837"/>
                <a:gd name="connsiteX11" fmla="*/ 543410 w 587375"/>
                <a:gd name="connsiteY11" fmla="*/ 731863 h 858837"/>
                <a:gd name="connsiteX12" fmla="*/ 559237 w 587375"/>
                <a:gd name="connsiteY12" fmla="*/ 779478 h 858837"/>
                <a:gd name="connsiteX13" fmla="*/ 587375 w 587375"/>
                <a:gd name="connsiteY13" fmla="*/ 858837 h 858837"/>
                <a:gd name="connsiteX14" fmla="*/ 430859 w 587375"/>
                <a:gd name="connsiteY14" fmla="*/ 858837 h 858837"/>
                <a:gd name="connsiteX15" fmla="*/ 423824 w 587375"/>
                <a:gd name="connsiteY15" fmla="*/ 820040 h 858837"/>
                <a:gd name="connsiteX16" fmla="*/ 406238 w 587375"/>
                <a:gd name="connsiteY16" fmla="*/ 758316 h 858837"/>
                <a:gd name="connsiteX17" fmla="*/ 364032 w 587375"/>
                <a:gd name="connsiteY17" fmla="*/ 618998 h 858837"/>
                <a:gd name="connsiteX18" fmla="*/ 205757 w 587375"/>
                <a:gd name="connsiteY18" fmla="*/ 465571 h 858837"/>
                <a:gd name="connsiteX19" fmla="*/ 149482 w 587375"/>
                <a:gd name="connsiteY19" fmla="*/ 465571 h 858837"/>
                <a:gd name="connsiteX20" fmla="*/ 149482 w 587375"/>
                <a:gd name="connsiteY20" fmla="*/ 728336 h 858837"/>
                <a:gd name="connsiteX21" fmla="*/ 156516 w 587375"/>
                <a:gd name="connsiteY21" fmla="*/ 858837 h 858837"/>
                <a:gd name="connsiteX22" fmla="*/ 0 w 587375"/>
                <a:gd name="connsiteY22" fmla="*/ 858837 h 858837"/>
                <a:gd name="connsiteX23" fmla="*/ 8793 w 587375"/>
                <a:gd name="connsiteY23" fmla="*/ 728336 h 858837"/>
                <a:gd name="connsiteX24" fmla="*/ 8793 w 587375"/>
                <a:gd name="connsiteY24" fmla="*/ 128737 h 858837"/>
                <a:gd name="connsiteX25" fmla="*/ 0 w 5873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375" h="858837">
                  <a:moveTo>
                    <a:pt x="150812" y="98425"/>
                  </a:moveTo>
                  <a:cubicBezTo>
                    <a:pt x="150812" y="363537"/>
                    <a:pt x="150812" y="363537"/>
                    <a:pt x="150812" y="363537"/>
                  </a:cubicBezTo>
                  <a:lnTo>
                    <a:pt x="219242" y="363537"/>
                  </a:lnTo>
                  <a:cubicBezTo>
                    <a:pt x="328028" y="363537"/>
                    <a:pt x="384175" y="314049"/>
                    <a:pt x="384175" y="222144"/>
                  </a:cubicBezTo>
                  <a:cubicBezTo>
                    <a:pt x="384175" y="132006"/>
                    <a:pt x="335046" y="98425"/>
                    <a:pt x="205205" y="98425"/>
                  </a:cubicBezTo>
                  <a:cubicBezTo>
                    <a:pt x="150812" y="98425"/>
                    <a:pt x="150812" y="98425"/>
                    <a:pt x="150812" y="98425"/>
                  </a:cubicBezTo>
                  <a:close/>
                  <a:moveTo>
                    <a:pt x="0" y="0"/>
                  </a:moveTo>
                  <a:lnTo>
                    <a:pt x="235653" y="0"/>
                  </a:lnTo>
                  <a:cubicBezTo>
                    <a:pt x="425583" y="0"/>
                    <a:pt x="522307" y="70541"/>
                    <a:pt x="522307" y="208096"/>
                  </a:cubicBezTo>
                  <a:cubicBezTo>
                    <a:pt x="522307" y="312144"/>
                    <a:pt x="464272" y="380922"/>
                    <a:pt x="348204" y="412665"/>
                  </a:cubicBezTo>
                  <a:cubicBezTo>
                    <a:pt x="425583" y="428537"/>
                    <a:pt x="458997" y="467334"/>
                    <a:pt x="494169" y="574909"/>
                  </a:cubicBezTo>
                  <a:cubicBezTo>
                    <a:pt x="543410" y="731863"/>
                    <a:pt x="543410" y="731863"/>
                    <a:pt x="543410" y="731863"/>
                  </a:cubicBezTo>
                  <a:cubicBezTo>
                    <a:pt x="559237" y="777715"/>
                    <a:pt x="553961" y="761843"/>
                    <a:pt x="559237" y="779478"/>
                  </a:cubicBezTo>
                  <a:cubicBezTo>
                    <a:pt x="575065" y="828857"/>
                    <a:pt x="576823" y="832384"/>
                    <a:pt x="587375" y="858837"/>
                  </a:cubicBezTo>
                  <a:cubicBezTo>
                    <a:pt x="430859" y="858837"/>
                    <a:pt x="430859" y="858837"/>
                    <a:pt x="430859" y="858837"/>
                  </a:cubicBezTo>
                  <a:cubicBezTo>
                    <a:pt x="429100" y="842965"/>
                    <a:pt x="427342" y="835911"/>
                    <a:pt x="423824" y="820040"/>
                  </a:cubicBezTo>
                  <a:cubicBezTo>
                    <a:pt x="416790" y="797114"/>
                    <a:pt x="409756" y="768897"/>
                    <a:pt x="406238" y="758316"/>
                  </a:cubicBezTo>
                  <a:cubicBezTo>
                    <a:pt x="364032" y="618998"/>
                    <a:pt x="364032" y="618998"/>
                    <a:pt x="364032" y="618998"/>
                  </a:cubicBezTo>
                  <a:cubicBezTo>
                    <a:pt x="325342" y="486733"/>
                    <a:pt x="302481" y="465571"/>
                    <a:pt x="205757" y="465571"/>
                  </a:cubicBezTo>
                  <a:cubicBezTo>
                    <a:pt x="149482" y="465571"/>
                    <a:pt x="149482" y="465571"/>
                    <a:pt x="149482" y="465571"/>
                  </a:cubicBezTo>
                  <a:cubicBezTo>
                    <a:pt x="149482" y="728336"/>
                    <a:pt x="149482" y="728336"/>
                    <a:pt x="149482" y="728336"/>
                  </a:cubicBezTo>
                  <a:cubicBezTo>
                    <a:pt x="149482" y="781242"/>
                    <a:pt x="151240" y="827094"/>
                    <a:pt x="156516" y="858837"/>
                  </a:cubicBezTo>
                  <a:cubicBezTo>
                    <a:pt x="0" y="858837"/>
                    <a:pt x="0" y="858837"/>
                    <a:pt x="0" y="858837"/>
                  </a:cubicBezTo>
                  <a:cubicBezTo>
                    <a:pt x="5276" y="823567"/>
                    <a:pt x="8793" y="783005"/>
                    <a:pt x="8793" y="728336"/>
                  </a:cubicBezTo>
                  <a:cubicBezTo>
                    <a:pt x="8793" y="128737"/>
                    <a:pt x="8793" y="128737"/>
                    <a:pt x="8793" y="128737"/>
                  </a:cubicBezTo>
                  <a:cubicBezTo>
                    <a:pt x="8793" y="75832"/>
                    <a:pt x="5276" y="35271"/>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75" name="Forme libre : forme 74">
              <a:extLst>
                <a:ext uri="{FF2B5EF4-FFF2-40B4-BE49-F238E27FC236}">
                  <a16:creationId xmlns:a16="http://schemas.microsoft.com/office/drawing/2014/main" id="{FA443F55-033E-4A55-9468-55B5403381AE}"/>
                </a:ext>
              </a:extLst>
            </p:cNvPr>
            <p:cNvSpPr>
              <a:spLocks/>
            </p:cNvSpPr>
            <p:nvPr/>
          </p:nvSpPr>
          <p:spPr bwMode="auto">
            <a:xfrm>
              <a:off x="11267399" y="506631"/>
              <a:ext cx="203876" cy="217978"/>
            </a:xfrm>
            <a:custGeom>
              <a:avLst/>
              <a:gdLst>
                <a:gd name="connsiteX0" fmla="*/ 402762 w 803275"/>
                <a:gd name="connsiteY0" fmla="*/ 146050 h 858837"/>
                <a:gd name="connsiteX1" fmla="*/ 273050 w 803275"/>
                <a:gd name="connsiteY1" fmla="*/ 517525 h 858837"/>
                <a:gd name="connsiteX2" fmla="*/ 325636 w 803275"/>
                <a:gd name="connsiteY2" fmla="*/ 514004 h 858837"/>
                <a:gd name="connsiteX3" fmla="*/ 397504 w 803275"/>
                <a:gd name="connsiteY3" fmla="*/ 512243 h 858837"/>
                <a:gd name="connsiteX4" fmla="*/ 457101 w 803275"/>
                <a:gd name="connsiteY4" fmla="*/ 514004 h 858837"/>
                <a:gd name="connsiteX5" fmla="*/ 525463 w 803275"/>
                <a:gd name="connsiteY5" fmla="*/ 517525 h 858837"/>
                <a:gd name="connsiteX6" fmla="*/ 332208 w 803275"/>
                <a:gd name="connsiteY6" fmla="*/ 0 h 858837"/>
                <a:gd name="connsiteX7" fmla="*/ 471067 w 803275"/>
                <a:gd name="connsiteY7" fmla="*/ 0 h 858837"/>
                <a:gd name="connsiteX8" fmla="*/ 727693 w 803275"/>
                <a:gd name="connsiteY8" fmla="*/ 686012 h 858837"/>
                <a:gd name="connsiteX9" fmla="*/ 803275 w 803275"/>
                <a:gd name="connsiteY9" fmla="*/ 858837 h 858837"/>
                <a:gd name="connsiteX10" fmla="*/ 629261 w 803275"/>
                <a:gd name="connsiteY10" fmla="*/ 858837 h 858837"/>
                <a:gd name="connsiteX11" fmla="*/ 618715 w 803275"/>
                <a:gd name="connsiteY11" fmla="*/ 812985 h 858837"/>
                <a:gd name="connsiteX12" fmla="*/ 615200 w 803275"/>
                <a:gd name="connsiteY12" fmla="*/ 798877 h 858837"/>
                <a:gd name="connsiteX13" fmla="*/ 595865 w 803275"/>
                <a:gd name="connsiteY13" fmla="*/ 735390 h 858837"/>
                <a:gd name="connsiteX14" fmla="*/ 558953 w 803275"/>
                <a:gd name="connsiteY14" fmla="*/ 624288 h 858837"/>
                <a:gd name="connsiteX15" fmla="*/ 555437 w 803275"/>
                <a:gd name="connsiteY15" fmla="*/ 624288 h 858837"/>
                <a:gd name="connsiteX16" fmla="*/ 523799 w 803275"/>
                <a:gd name="connsiteY16" fmla="*/ 622525 h 858837"/>
                <a:gd name="connsiteX17" fmla="*/ 400759 w 803275"/>
                <a:gd name="connsiteY17" fmla="*/ 618998 h 858837"/>
                <a:gd name="connsiteX18" fmla="*/ 251353 w 803275"/>
                <a:gd name="connsiteY18" fmla="*/ 624288 h 858837"/>
                <a:gd name="connsiteX19" fmla="*/ 235534 w 803275"/>
                <a:gd name="connsiteY19" fmla="*/ 624288 h 858837"/>
                <a:gd name="connsiteX20" fmla="*/ 193348 w 803275"/>
                <a:gd name="connsiteY20" fmla="*/ 745971 h 858837"/>
                <a:gd name="connsiteX21" fmla="*/ 159952 w 803275"/>
                <a:gd name="connsiteY21" fmla="*/ 858837 h 858837"/>
                <a:gd name="connsiteX22" fmla="*/ 0 w 803275"/>
                <a:gd name="connsiteY22" fmla="*/ 858837 h 858837"/>
                <a:gd name="connsiteX23" fmla="*/ 70309 w 803275"/>
                <a:gd name="connsiteY23" fmla="*/ 701883 h 858837"/>
                <a:gd name="connsiteX24" fmla="*/ 279476 w 803275"/>
                <a:gd name="connsiteY24" fmla="*/ 160481 h 858837"/>
                <a:gd name="connsiteX25" fmla="*/ 332208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762" y="146050"/>
                  </a:moveTo>
                  <a:cubicBezTo>
                    <a:pt x="273050" y="517525"/>
                    <a:pt x="273050" y="517525"/>
                    <a:pt x="273050" y="517525"/>
                  </a:cubicBezTo>
                  <a:cubicBezTo>
                    <a:pt x="292332" y="515765"/>
                    <a:pt x="292332" y="515765"/>
                    <a:pt x="325636" y="514004"/>
                  </a:cubicBezTo>
                  <a:cubicBezTo>
                    <a:pt x="358941" y="514004"/>
                    <a:pt x="390492" y="512243"/>
                    <a:pt x="397504" y="512243"/>
                  </a:cubicBezTo>
                  <a:cubicBezTo>
                    <a:pt x="402762" y="512243"/>
                    <a:pt x="425550" y="512243"/>
                    <a:pt x="457101" y="514004"/>
                  </a:cubicBezTo>
                  <a:cubicBezTo>
                    <a:pt x="500923" y="515765"/>
                    <a:pt x="507934" y="515765"/>
                    <a:pt x="525463" y="517525"/>
                  </a:cubicBezTo>
                  <a:close/>
                  <a:moveTo>
                    <a:pt x="332208" y="0"/>
                  </a:moveTo>
                  <a:lnTo>
                    <a:pt x="471067" y="0"/>
                  </a:lnTo>
                  <a:cubicBezTo>
                    <a:pt x="727693" y="686012"/>
                    <a:pt x="727693" y="686012"/>
                    <a:pt x="727693" y="686012"/>
                  </a:cubicBezTo>
                  <a:cubicBezTo>
                    <a:pt x="757574" y="765370"/>
                    <a:pt x="769878" y="793587"/>
                    <a:pt x="803275" y="858837"/>
                  </a:cubicBezTo>
                  <a:cubicBezTo>
                    <a:pt x="629261" y="858837"/>
                    <a:pt x="629261" y="858837"/>
                    <a:pt x="629261" y="858837"/>
                  </a:cubicBezTo>
                  <a:cubicBezTo>
                    <a:pt x="625746" y="837675"/>
                    <a:pt x="623988" y="825330"/>
                    <a:pt x="618715" y="812985"/>
                  </a:cubicBezTo>
                  <a:cubicBezTo>
                    <a:pt x="615200" y="798877"/>
                    <a:pt x="615200" y="798877"/>
                    <a:pt x="615200" y="798877"/>
                  </a:cubicBezTo>
                  <a:cubicBezTo>
                    <a:pt x="601138" y="747735"/>
                    <a:pt x="599380" y="740681"/>
                    <a:pt x="595865" y="735390"/>
                  </a:cubicBezTo>
                  <a:cubicBezTo>
                    <a:pt x="558953" y="624288"/>
                    <a:pt x="558953" y="624288"/>
                    <a:pt x="558953" y="624288"/>
                  </a:cubicBezTo>
                  <a:cubicBezTo>
                    <a:pt x="555437" y="624288"/>
                    <a:pt x="555437" y="624288"/>
                    <a:pt x="555437" y="624288"/>
                  </a:cubicBezTo>
                  <a:cubicBezTo>
                    <a:pt x="543133" y="624288"/>
                    <a:pt x="553680" y="624288"/>
                    <a:pt x="523799" y="622525"/>
                  </a:cubicBezTo>
                  <a:cubicBezTo>
                    <a:pt x="451732" y="618998"/>
                    <a:pt x="442944" y="618998"/>
                    <a:pt x="400759" y="618998"/>
                  </a:cubicBezTo>
                  <a:cubicBezTo>
                    <a:pt x="346270" y="618998"/>
                    <a:pt x="358574" y="618998"/>
                    <a:pt x="251353" y="624288"/>
                  </a:cubicBezTo>
                  <a:cubicBezTo>
                    <a:pt x="235534" y="624288"/>
                    <a:pt x="235534" y="624288"/>
                    <a:pt x="235534" y="624288"/>
                  </a:cubicBezTo>
                  <a:cubicBezTo>
                    <a:pt x="193348" y="745971"/>
                    <a:pt x="193348" y="745971"/>
                    <a:pt x="193348" y="745971"/>
                  </a:cubicBezTo>
                  <a:cubicBezTo>
                    <a:pt x="179287" y="781242"/>
                    <a:pt x="168740" y="820040"/>
                    <a:pt x="159952" y="858837"/>
                  </a:cubicBezTo>
                  <a:cubicBezTo>
                    <a:pt x="0" y="858837"/>
                    <a:pt x="0" y="858837"/>
                    <a:pt x="0" y="858837"/>
                  </a:cubicBezTo>
                  <a:cubicBezTo>
                    <a:pt x="24608" y="816512"/>
                    <a:pt x="40427" y="779478"/>
                    <a:pt x="70309" y="701883"/>
                  </a:cubicBezTo>
                  <a:cubicBezTo>
                    <a:pt x="279476" y="160481"/>
                    <a:pt x="279476" y="160481"/>
                    <a:pt x="279476" y="160481"/>
                  </a:cubicBezTo>
                  <a:cubicBezTo>
                    <a:pt x="309358" y="84649"/>
                    <a:pt x="319904" y="47615"/>
                    <a:pt x="33220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76" name="Freeform 21">
              <a:extLst>
                <a:ext uri="{FF2B5EF4-FFF2-40B4-BE49-F238E27FC236}">
                  <a16:creationId xmlns:a16="http://schemas.microsoft.com/office/drawing/2014/main" id="{95B3781F-55E0-47E4-9003-5A1176A18298}"/>
                </a:ext>
              </a:extLst>
            </p:cNvPr>
            <p:cNvSpPr>
              <a:spLocks/>
            </p:cNvSpPr>
            <p:nvPr/>
          </p:nvSpPr>
          <p:spPr bwMode="auto">
            <a:xfrm>
              <a:off x="11422522" y="853140"/>
              <a:ext cx="47544" cy="98715"/>
            </a:xfrm>
            <a:custGeom>
              <a:avLst/>
              <a:gdLst>
                <a:gd name="T0" fmla="*/ 98 w 106"/>
                <a:gd name="T1" fmla="*/ 183 h 221"/>
                <a:gd name="T2" fmla="*/ 81 w 106"/>
                <a:gd name="T3" fmla="*/ 189 h 221"/>
                <a:gd name="T4" fmla="*/ 65 w 106"/>
                <a:gd name="T5" fmla="*/ 169 h 221"/>
                <a:gd name="T6" fmla="*/ 65 w 106"/>
                <a:gd name="T7" fmla="*/ 79 h 221"/>
                <a:gd name="T8" fmla="*/ 99 w 106"/>
                <a:gd name="T9" fmla="*/ 79 h 221"/>
                <a:gd name="T10" fmla="*/ 99 w 106"/>
                <a:gd name="T11" fmla="*/ 47 h 221"/>
                <a:gd name="T12" fmla="*/ 65 w 106"/>
                <a:gd name="T13" fmla="*/ 47 h 221"/>
                <a:gd name="T14" fmla="*/ 65 w 106"/>
                <a:gd name="T15" fmla="*/ 0 h 221"/>
                <a:gd name="T16" fmla="*/ 28 w 106"/>
                <a:gd name="T17" fmla="*/ 0 h 221"/>
                <a:gd name="T18" fmla="*/ 28 w 106"/>
                <a:gd name="T19" fmla="*/ 47 h 221"/>
                <a:gd name="T20" fmla="*/ 0 w 106"/>
                <a:gd name="T21" fmla="*/ 47 h 221"/>
                <a:gd name="T22" fmla="*/ 0 w 106"/>
                <a:gd name="T23" fmla="*/ 79 h 221"/>
                <a:gd name="T24" fmla="*/ 28 w 106"/>
                <a:gd name="T25" fmla="*/ 79 h 221"/>
                <a:gd name="T26" fmla="*/ 28 w 106"/>
                <a:gd name="T27" fmla="*/ 178 h 221"/>
                <a:gd name="T28" fmla="*/ 71 w 106"/>
                <a:gd name="T29" fmla="*/ 221 h 221"/>
                <a:gd name="T30" fmla="*/ 106 w 106"/>
                <a:gd name="T31" fmla="*/ 211 h 221"/>
                <a:gd name="T32" fmla="*/ 98 w 106"/>
                <a:gd name="T33" fmla="*/ 18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221">
                  <a:moveTo>
                    <a:pt x="98" y="183"/>
                  </a:moveTo>
                  <a:cubicBezTo>
                    <a:pt x="95" y="186"/>
                    <a:pt x="88" y="189"/>
                    <a:pt x="81" y="189"/>
                  </a:cubicBezTo>
                  <a:cubicBezTo>
                    <a:pt x="70" y="189"/>
                    <a:pt x="65" y="180"/>
                    <a:pt x="65" y="169"/>
                  </a:cubicBezTo>
                  <a:cubicBezTo>
                    <a:pt x="65" y="79"/>
                    <a:pt x="65" y="79"/>
                    <a:pt x="65" y="79"/>
                  </a:cubicBezTo>
                  <a:cubicBezTo>
                    <a:pt x="99" y="79"/>
                    <a:pt x="99" y="79"/>
                    <a:pt x="99" y="79"/>
                  </a:cubicBezTo>
                  <a:cubicBezTo>
                    <a:pt x="99" y="47"/>
                    <a:pt x="99" y="47"/>
                    <a:pt x="99" y="47"/>
                  </a:cubicBezTo>
                  <a:cubicBezTo>
                    <a:pt x="65" y="47"/>
                    <a:pt x="65" y="47"/>
                    <a:pt x="65" y="47"/>
                  </a:cubicBezTo>
                  <a:cubicBezTo>
                    <a:pt x="65" y="0"/>
                    <a:pt x="65" y="0"/>
                    <a:pt x="65" y="0"/>
                  </a:cubicBezTo>
                  <a:cubicBezTo>
                    <a:pt x="28" y="0"/>
                    <a:pt x="28" y="0"/>
                    <a:pt x="28" y="0"/>
                  </a:cubicBezTo>
                  <a:cubicBezTo>
                    <a:pt x="28" y="47"/>
                    <a:pt x="28" y="47"/>
                    <a:pt x="28" y="47"/>
                  </a:cubicBezTo>
                  <a:cubicBezTo>
                    <a:pt x="0" y="47"/>
                    <a:pt x="0" y="47"/>
                    <a:pt x="0" y="47"/>
                  </a:cubicBezTo>
                  <a:cubicBezTo>
                    <a:pt x="0" y="79"/>
                    <a:pt x="0" y="79"/>
                    <a:pt x="0" y="79"/>
                  </a:cubicBezTo>
                  <a:cubicBezTo>
                    <a:pt x="28" y="79"/>
                    <a:pt x="28" y="79"/>
                    <a:pt x="28" y="79"/>
                  </a:cubicBezTo>
                  <a:cubicBezTo>
                    <a:pt x="28" y="178"/>
                    <a:pt x="28" y="178"/>
                    <a:pt x="28" y="178"/>
                  </a:cubicBezTo>
                  <a:cubicBezTo>
                    <a:pt x="28" y="206"/>
                    <a:pt x="43" y="221"/>
                    <a:pt x="71" y="221"/>
                  </a:cubicBezTo>
                  <a:cubicBezTo>
                    <a:pt x="89" y="221"/>
                    <a:pt x="100" y="217"/>
                    <a:pt x="106" y="211"/>
                  </a:cubicBezTo>
                  <a:lnTo>
                    <a:pt x="98" y="1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7" name="Freeform 22">
              <a:extLst>
                <a:ext uri="{FF2B5EF4-FFF2-40B4-BE49-F238E27FC236}">
                  <a16:creationId xmlns:a16="http://schemas.microsoft.com/office/drawing/2014/main" id="{B420D839-2966-4C38-AEA9-FC10DF205A38}"/>
                </a:ext>
              </a:extLst>
            </p:cNvPr>
            <p:cNvSpPr>
              <a:spLocks/>
            </p:cNvSpPr>
            <p:nvPr/>
          </p:nvSpPr>
          <p:spPr bwMode="auto">
            <a:xfrm>
              <a:off x="11339118" y="874092"/>
              <a:ext cx="76152" cy="76151"/>
            </a:xfrm>
            <a:custGeom>
              <a:avLst/>
              <a:gdLst>
                <a:gd name="T0" fmla="*/ 185 w 189"/>
                <a:gd name="T1" fmla="*/ 0 h 189"/>
                <a:gd name="T2" fmla="*/ 140 w 189"/>
                <a:gd name="T3" fmla="*/ 0 h 189"/>
                <a:gd name="T4" fmla="*/ 95 w 189"/>
                <a:gd name="T5" fmla="*/ 65 h 189"/>
                <a:gd name="T6" fmla="*/ 50 w 189"/>
                <a:gd name="T7" fmla="*/ 0 h 189"/>
                <a:gd name="T8" fmla="*/ 4 w 189"/>
                <a:gd name="T9" fmla="*/ 0 h 189"/>
                <a:gd name="T10" fmla="*/ 69 w 189"/>
                <a:gd name="T11" fmla="*/ 92 h 189"/>
                <a:gd name="T12" fmla="*/ 0 w 189"/>
                <a:gd name="T13" fmla="*/ 189 h 189"/>
                <a:gd name="T14" fmla="*/ 46 w 189"/>
                <a:gd name="T15" fmla="*/ 189 h 189"/>
                <a:gd name="T16" fmla="*/ 95 w 189"/>
                <a:gd name="T17" fmla="*/ 119 h 189"/>
                <a:gd name="T18" fmla="*/ 144 w 189"/>
                <a:gd name="T19" fmla="*/ 189 h 189"/>
                <a:gd name="T20" fmla="*/ 189 w 189"/>
                <a:gd name="T21" fmla="*/ 189 h 189"/>
                <a:gd name="T22" fmla="*/ 120 w 189"/>
                <a:gd name="T23" fmla="*/ 92 h 189"/>
                <a:gd name="T24" fmla="*/ 185 w 189"/>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89">
                  <a:moveTo>
                    <a:pt x="185" y="0"/>
                  </a:moveTo>
                  <a:lnTo>
                    <a:pt x="140" y="0"/>
                  </a:lnTo>
                  <a:lnTo>
                    <a:pt x="95" y="65"/>
                  </a:lnTo>
                  <a:lnTo>
                    <a:pt x="50" y="0"/>
                  </a:lnTo>
                  <a:lnTo>
                    <a:pt x="4" y="0"/>
                  </a:lnTo>
                  <a:lnTo>
                    <a:pt x="69" y="92"/>
                  </a:lnTo>
                  <a:lnTo>
                    <a:pt x="0" y="189"/>
                  </a:lnTo>
                  <a:lnTo>
                    <a:pt x="46" y="189"/>
                  </a:lnTo>
                  <a:lnTo>
                    <a:pt x="95" y="119"/>
                  </a:lnTo>
                  <a:lnTo>
                    <a:pt x="144" y="189"/>
                  </a:lnTo>
                  <a:lnTo>
                    <a:pt x="189" y="189"/>
                  </a:lnTo>
                  <a:lnTo>
                    <a:pt x="120" y="92"/>
                  </a:lnTo>
                  <a:lnTo>
                    <a:pt x="18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8" name="Forme libre : forme 77">
              <a:extLst>
                <a:ext uri="{FF2B5EF4-FFF2-40B4-BE49-F238E27FC236}">
                  <a16:creationId xmlns:a16="http://schemas.microsoft.com/office/drawing/2014/main" id="{708DDE85-EF93-405A-A1B8-39A2120B1930}"/>
                </a:ext>
              </a:extLst>
            </p:cNvPr>
            <p:cNvSpPr>
              <a:spLocks/>
            </p:cNvSpPr>
            <p:nvPr/>
          </p:nvSpPr>
          <p:spPr bwMode="auto">
            <a:xfrm>
              <a:off x="11252088" y="872480"/>
              <a:ext cx="76152" cy="79375"/>
            </a:xfrm>
            <a:custGeom>
              <a:avLst/>
              <a:gdLst>
                <a:gd name="connsiteX0" fmla="*/ 151607 w 300038"/>
                <a:gd name="connsiteY0" fmla="*/ 52387 h 312737"/>
                <a:gd name="connsiteX1" fmla="*/ 66675 w 300038"/>
                <a:gd name="connsiteY1" fmla="*/ 131762 h 312737"/>
                <a:gd name="connsiteX2" fmla="*/ 236538 w 300038"/>
                <a:gd name="connsiteY2" fmla="*/ 131762 h 312737"/>
                <a:gd name="connsiteX3" fmla="*/ 151607 w 300038"/>
                <a:gd name="connsiteY3" fmla="*/ 52387 h 312737"/>
                <a:gd name="connsiteX4" fmla="*/ 151784 w 300038"/>
                <a:gd name="connsiteY4" fmla="*/ 0 h 312737"/>
                <a:gd name="connsiteX5" fmla="*/ 300038 w 300038"/>
                <a:gd name="connsiteY5" fmla="*/ 161639 h 312737"/>
                <a:gd name="connsiteX6" fmla="*/ 300038 w 300038"/>
                <a:gd name="connsiteY6" fmla="*/ 177452 h 312737"/>
                <a:gd name="connsiteX7" fmla="*/ 68832 w 300038"/>
                <a:gd name="connsiteY7" fmla="*/ 177452 h 312737"/>
                <a:gd name="connsiteX8" fmla="*/ 164138 w 300038"/>
                <a:gd name="connsiteY8" fmla="*/ 260029 h 312737"/>
                <a:gd name="connsiteX9" fmla="*/ 248855 w 300038"/>
                <a:gd name="connsiteY9" fmla="*/ 226647 h 312737"/>
                <a:gd name="connsiteX10" fmla="*/ 278859 w 300038"/>
                <a:gd name="connsiteY10" fmla="*/ 270570 h 312737"/>
                <a:gd name="connsiteX11" fmla="*/ 157079 w 300038"/>
                <a:gd name="connsiteY11" fmla="*/ 312737 h 312737"/>
                <a:gd name="connsiteX12" fmla="*/ 0 w 300038"/>
                <a:gd name="connsiteY12" fmla="*/ 156369 h 312737"/>
                <a:gd name="connsiteX13" fmla="*/ 151784 w 300038"/>
                <a:gd name="connsiteY13"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038" h="312737">
                  <a:moveTo>
                    <a:pt x="151607" y="52387"/>
                  </a:moveTo>
                  <a:cubicBezTo>
                    <a:pt x="94985" y="52387"/>
                    <a:pt x="70214" y="94720"/>
                    <a:pt x="66675" y="131762"/>
                  </a:cubicBezTo>
                  <a:lnTo>
                    <a:pt x="236538" y="131762"/>
                  </a:lnTo>
                  <a:cubicBezTo>
                    <a:pt x="234769" y="96484"/>
                    <a:pt x="211766" y="52387"/>
                    <a:pt x="151607" y="52387"/>
                  </a:cubicBezTo>
                  <a:close/>
                  <a:moveTo>
                    <a:pt x="151784" y="0"/>
                  </a:moveTo>
                  <a:cubicBezTo>
                    <a:pt x="241795" y="0"/>
                    <a:pt x="300038" y="68521"/>
                    <a:pt x="300038" y="161639"/>
                  </a:cubicBezTo>
                  <a:cubicBezTo>
                    <a:pt x="300038" y="161639"/>
                    <a:pt x="300038" y="161639"/>
                    <a:pt x="300038" y="177452"/>
                  </a:cubicBezTo>
                  <a:cubicBezTo>
                    <a:pt x="300038" y="177452"/>
                    <a:pt x="300038" y="177452"/>
                    <a:pt x="68832" y="177452"/>
                  </a:cubicBezTo>
                  <a:cubicBezTo>
                    <a:pt x="72362" y="223133"/>
                    <a:pt x="107661" y="260029"/>
                    <a:pt x="164138" y="260029"/>
                  </a:cubicBezTo>
                  <a:cubicBezTo>
                    <a:pt x="192377" y="260029"/>
                    <a:pt x="227676" y="247730"/>
                    <a:pt x="248855" y="226647"/>
                  </a:cubicBezTo>
                  <a:cubicBezTo>
                    <a:pt x="248855" y="226647"/>
                    <a:pt x="248855" y="226647"/>
                    <a:pt x="278859" y="270570"/>
                  </a:cubicBezTo>
                  <a:cubicBezTo>
                    <a:pt x="248855" y="298682"/>
                    <a:pt x="204732" y="312737"/>
                    <a:pt x="157079" y="312737"/>
                  </a:cubicBezTo>
                  <a:cubicBezTo>
                    <a:pt x="67067" y="312737"/>
                    <a:pt x="0" y="251244"/>
                    <a:pt x="0" y="156369"/>
                  </a:cubicBezTo>
                  <a:cubicBezTo>
                    <a:pt x="0" y="68521"/>
                    <a:pt x="63537" y="0"/>
                    <a:pt x="1517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79" name="Freeform 25">
              <a:extLst>
                <a:ext uri="{FF2B5EF4-FFF2-40B4-BE49-F238E27FC236}">
                  <a16:creationId xmlns:a16="http://schemas.microsoft.com/office/drawing/2014/main" id="{4C0CC431-D9EA-4298-A303-C638599DDD58}"/>
                </a:ext>
              </a:extLst>
            </p:cNvPr>
            <p:cNvSpPr>
              <a:spLocks/>
            </p:cNvSpPr>
            <p:nvPr/>
          </p:nvSpPr>
          <p:spPr bwMode="auto">
            <a:xfrm>
              <a:off x="11163043" y="872480"/>
              <a:ext cx="67690" cy="77763"/>
            </a:xfrm>
            <a:custGeom>
              <a:avLst/>
              <a:gdLst>
                <a:gd name="T0" fmla="*/ 97 w 152"/>
                <a:gd name="T1" fmla="*/ 0 h 174"/>
                <a:gd name="T2" fmla="*/ 37 w 152"/>
                <a:gd name="T3" fmla="*/ 27 h 174"/>
                <a:gd name="T4" fmla="*/ 37 w 152"/>
                <a:gd name="T5" fmla="*/ 4 h 174"/>
                <a:gd name="T6" fmla="*/ 0 w 152"/>
                <a:gd name="T7" fmla="*/ 4 h 174"/>
                <a:gd name="T8" fmla="*/ 0 w 152"/>
                <a:gd name="T9" fmla="*/ 174 h 174"/>
                <a:gd name="T10" fmla="*/ 37 w 152"/>
                <a:gd name="T11" fmla="*/ 174 h 174"/>
                <a:gd name="T12" fmla="*/ 37 w 152"/>
                <a:gd name="T13" fmla="*/ 55 h 174"/>
                <a:gd name="T14" fmla="*/ 81 w 152"/>
                <a:gd name="T15" fmla="*/ 32 h 174"/>
                <a:gd name="T16" fmla="*/ 115 w 152"/>
                <a:gd name="T17" fmla="*/ 68 h 174"/>
                <a:gd name="T18" fmla="*/ 115 w 152"/>
                <a:gd name="T19" fmla="*/ 174 h 174"/>
                <a:gd name="T20" fmla="*/ 152 w 152"/>
                <a:gd name="T21" fmla="*/ 174 h 174"/>
                <a:gd name="T22" fmla="*/ 152 w 152"/>
                <a:gd name="T23" fmla="*/ 54 h 174"/>
                <a:gd name="T24" fmla="*/ 97 w 15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74">
                  <a:moveTo>
                    <a:pt x="97" y="0"/>
                  </a:moveTo>
                  <a:cubicBezTo>
                    <a:pt x="70" y="0"/>
                    <a:pt x="48" y="14"/>
                    <a:pt x="37" y="27"/>
                  </a:cubicBezTo>
                  <a:cubicBezTo>
                    <a:pt x="37" y="4"/>
                    <a:pt x="37" y="4"/>
                    <a:pt x="37" y="4"/>
                  </a:cubicBezTo>
                  <a:cubicBezTo>
                    <a:pt x="0" y="4"/>
                    <a:pt x="0" y="4"/>
                    <a:pt x="0" y="4"/>
                  </a:cubicBezTo>
                  <a:cubicBezTo>
                    <a:pt x="0" y="174"/>
                    <a:pt x="0" y="174"/>
                    <a:pt x="0" y="174"/>
                  </a:cubicBezTo>
                  <a:cubicBezTo>
                    <a:pt x="37" y="174"/>
                    <a:pt x="37" y="174"/>
                    <a:pt x="37" y="174"/>
                  </a:cubicBezTo>
                  <a:cubicBezTo>
                    <a:pt x="37" y="55"/>
                    <a:pt x="37" y="55"/>
                    <a:pt x="37" y="55"/>
                  </a:cubicBezTo>
                  <a:cubicBezTo>
                    <a:pt x="46" y="44"/>
                    <a:pt x="62" y="32"/>
                    <a:pt x="81" y="32"/>
                  </a:cubicBezTo>
                  <a:cubicBezTo>
                    <a:pt x="101" y="32"/>
                    <a:pt x="115" y="41"/>
                    <a:pt x="115" y="68"/>
                  </a:cubicBezTo>
                  <a:cubicBezTo>
                    <a:pt x="115" y="174"/>
                    <a:pt x="115" y="174"/>
                    <a:pt x="115" y="174"/>
                  </a:cubicBezTo>
                  <a:cubicBezTo>
                    <a:pt x="152" y="174"/>
                    <a:pt x="152" y="174"/>
                    <a:pt x="152" y="174"/>
                  </a:cubicBezTo>
                  <a:cubicBezTo>
                    <a:pt x="152" y="54"/>
                    <a:pt x="152" y="54"/>
                    <a:pt x="152" y="54"/>
                  </a:cubicBezTo>
                  <a:cubicBezTo>
                    <a:pt x="152" y="19"/>
                    <a:pt x="134" y="0"/>
                    <a:pt x="97"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0" name="Freeform 26">
              <a:extLst>
                <a:ext uri="{FF2B5EF4-FFF2-40B4-BE49-F238E27FC236}">
                  <a16:creationId xmlns:a16="http://schemas.microsoft.com/office/drawing/2014/main" id="{BEBEFC1A-8ABF-404F-925A-3A941F873304}"/>
                </a:ext>
              </a:extLst>
            </p:cNvPr>
            <p:cNvSpPr>
              <a:spLocks/>
            </p:cNvSpPr>
            <p:nvPr/>
          </p:nvSpPr>
          <p:spPr bwMode="auto">
            <a:xfrm>
              <a:off x="11032497" y="872480"/>
              <a:ext cx="64064" cy="79375"/>
            </a:xfrm>
            <a:custGeom>
              <a:avLst/>
              <a:gdLst>
                <a:gd name="T0" fmla="*/ 41 w 144"/>
                <a:gd name="T1" fmla="*/ 50 h 178"/>
                <a:gd name="T2" fmla="*/ 73 w 144"/>
                <a:gd name="T3" fmla="*/ 29 h 178"/>
                <a:gd name="T4" fmla="*/ 123 w 144"/>
                <a:gd name="T5" fmla="*/ 50 h 178"/>
                <a:gd name="T6" fmla="*/ 139 w 144"/>
                <a:gd name="T7" fmla="*/ 24 h 178"/>
                <a:gd name="T8" fmla="*/ 73 w 144"/>
                <a:gd name="T9" fmla="*/ 0 h 178"/>
                <a:gd name="T10" fmla="*/ 6 w 144"/>
                <a:gd name="T11" fmla="*/ 52 h 178"/>
                <a:gd name="T12" fmla="*/ 109 w 144"/>
                <a:gd name="T13" fmla="*/ 126 h 178"/>
                <a:gd name="T14" fmla="*/ 75 w 144"/>
                <a:gd name="T15" fmla="*/ 149 h 178"/>
                <a:gd name="T16" fmla="*/ 17 w 144"/>
                <a:gd name="T17" fmla="*/ 125 h 178"/>
                <a:gd name="T18" fmla="*/ 0 w 144"/>
                <a:gd name="T19" fmla="*/ 152 h 178"/>
                <a:gd name="T20" fmla="*/ 73 w 144"/>
                <a:gd name="T21" fmla="*/ 178 h 178"/>
                <a:gd name="T22" fmla="*/ 144 w 144"/>
                <a:gd name="T23" fmla="*/ 126 h 178"/>
                <a:gd name="T24" fmla="*/ 41 w 144"/>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78">
                  <a:moveTo>
                    <a:pt x="41" y="50"/>
                  </a:moveTo>
                  <a:cubicBezTo>
                    <a:pt x="41" y="38"/>
                    <a:pt x="54" y="29"/>
                    <a:pt x="73" y="29"/>
                  </a:cubicBezTo>
                  <a:cubicBezTo>
                    <a:pt x="94" y="29"/>
                    <a:pt x="113" y="38"/>
                    <a:pt x="123" y="50"/>
                  </a:cubicBezTo>
                  <a:cubicBezTo>
                    <a:pt x="139" y="24"/>
                    <a:pt x="139" y="24"/>
                    <a:pt x="139" y="24"/>
                  </a:cubicBezTo>
                  <a:cubicBezTo>
                    <a:pt x="123" y="10"/>
                    <a:pt x="102" y="0"/>
                    <a:pt x="73" y="0"/>
                  </a:cubicBezTo>
                  <a:cubicBezTo>
                    <a:pt x="30" y="0"/>
                    <a:pt x="6" y="24"/>
                    <a:pt x="6" y="52"/>
                  </a:cubicBezTo>
                  <a:cubicBezTo>
                    <a:pt x="6" y="117"/>
                    <a:pt x="109" y="93"/>
                    <a:pt x="109" y="126"/>
                  </a:cubicBezTo>
                  <a:cubicBezTo>
                    <a:pt x="109" y="140"/>
                    <a:pt x="97" y="149"/>
                    <a:pt x="75" y="149"/>
                  </a:cubicBezTo>
                  <a:cubicBezTo>
                    <a:pt x="53" y="149"/>
                    <a:pt x="29" y="138"/>
                    <a:pt x="17" y="125"/>
                  </a:cubicBezTo>
                  <a:cubicBezTo>
                    <a:pt x="0" y="152"/>
                    <a:pt x="0" y="152"/>
                    <a:pt x="0" y="152"/>
                  </a:cubicBezTo>
                  <a:cubicBezTo>
                    <a:pt x="18" y="169"/>
                    <a:pt x="45" y="178"/>
                    <a:pt x="73" y="178"/>
                  </a:cubicBezTo>
                  <a:cubicBezTo>
                    <a:pt x="119" y="178"/>
                    <a:pt x="144" y="156"/>
                    <a:pt x="144" y="126"/>
                  </a:cubicBezTo>
                  <a:cubicBezTo>
                    <a:pt x="144"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1" name="Freeform 27">
              <a:extLst>
                <a:ext uri="{FF2B5EF4-FFF2-40B4-BE49-F238E27FC236}">
                  <a16:creationId xmlns:a16="http://schemas.microsoft.com/office/drawing/2014/main" id="{EEA41CB2-2437-4B0D-B6A9-C05A3CF05FB6}"/>
                </a:ext>
              </a:extLst>
            </p:cNvPr>
            <p:cNvSpPr>
              <a:spLocks/>
            </p:cNvSpPr>
            <p:nvPr/>
          </p:nvSpPr>
          <p:spPr bwMode="auto">
            <a:xfrm>
              <a:off x="10998652" y="843470"/>
              <a:ext cx="22563" cy="41500"/>
            </a:xfrm>
            <a:custGeom>
              <a:avLst/>
              <a:gdLst>
                <a:gd name="T0" fmla="*/ 24 w 51"/>
                <a:gd name="T1" fmla="*/ 0 h 93"/>
                <a:gd name="T2" fmla="*/ 0 w 51"/>
                <a:gd name="T3" fmla="*/ 25 h 93"/>
                <a:gd name="T4" fmla="*/ 21 w 51"/>
                <a:gd name="T5" fmla="*/ 47 h 93"/>
                <a:gd name="T6" fmla="*/ 27 w 51"/>
                <a:gd name="T7" fmla="*/ 46 h 93"/>
                <a:gd name="T8" fmla="*/ 1 w 51"/>
                <a:gd name="T9" fmla="*/ 79 h 93"/>
                <a:gd name="T10" fmla="*/ 18 w 51"/>
                <a:gd name="T11" fmla="*/ 93 h 93"/>
                <a:gd name="T12" fmla="*/ 51 w 51"/>
                <a:gd name="T13" fmla="*/ 33 h 93"/>
                <a:gd name="T14" fmla="*/ 24 w 51"/>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93">
                  <a:moveTo>
                    <a:pt x="24" y="0"/>
                  </a:moveTo>
                  <a:cubicBezTo>
                    <a:pt x="11" y="0"/>
                    <a:pt x="0" y="11"/>
                    <a:pt x="0" y="25"/>
                  </a:cubicBezTo>
                  <a:cubicBezTo>
                    <a:pt x="0" y="38"/>
                    <a:pt x="9" y="47"/>
                    <a:pt x="21" y="47"/>
                  </a:cubicBezTo>
                  <a:cubicBezTo>
                    <a:pt x="23" y="47"/>
                    <a:pt x="26" y="46"/>
                    <a:pt x="27" y="46"/>
                  </a:cubicBezTo>
                  <a:cubicBezTo>
                    <a:pt x="24" y="58"/>
                    <a:pt x="13" y="72"/>
                    <a:pt x="1" y="79"/>
                  </a:cubicBezTo>
                  <a:cubicBezTo>
                    <a:pt x="18" y="93"/>
                    <a:pt x="18" y="93"/>
                    <a:pt x="18" y="93"/>
                  </a:cubicBezTo>
                  <a:cubicBezTo>
                    <a:pt x="37" y="79"/>
                    <a:pt x="51" y="57"/>
                    <a:pt x="51" y="33"/>
                  </a:cubicBezTo>
                  <a:cubicBezTo>
                    <a:pt x="51" y="12"/>
                    <a:pt x="38" y="0"/>
                    <a:pt x="24"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2" name="Freeform 28">
              <a:extLst>
                <a:ext uri="{FF2B5EF4-FFF2-40B4-BE49-F238E27FC236}">
                  <a16:creationId xmlns:a16="http://schemas.microsoft.com/office/drawing/2014/main" id="{8775C675-A5F1-4653-9461-21EA2548CF5C}"/>
                </a:ext>
              </a:extLst>
            </p:cNvPr>
            <p:cNvSpPr>
              <a:spLocks/>
            </p:cNvSpPr>
            <p:nvPr/>
          </p:nvSpPr>
          <p:spPr bwMode="auto">
            <a:xfrm>
              <a:off x="10937006" y="853140"/>
              <a:ext cx="47142" cy="98715"/>
            </a:xfrm>
            <a:custGeom>
              <a:avLst/>
              <a:gdLst>
                <a:gd name="T0" fmla="*/ 81 w 106"/>
                <a:gd name="T1" fmla="*/ 189 h 221"/>
                <a:gd name="T2" fmla="*/ 65 w 106"/>
                <a:gd name="T3" fmla="*/ 169 h 221"/>
                <a:gd name="T4" fmla="*/ 65 w 106"/>
                <a:gd name="T5" fmla="*/ 79 h 221"/>
                <a:gd name="T6" fmla="*/ 99 w 106"/>
                <a:gd name="T7" fmla="*/ 79 h 221"/>
                <a:gd name="T8" fmla="*/ 99 w 106"/>
                <a:gd name="T9" fmla="*/ 47 h 221"/>
                <a:gd name="T10" fmla="*/ 65 w 106"/>
                <a:gd name="T11" fmla="*/ 47 h 221"/>
                <a:gd name="T12" fmla="*/ 65 w 106"/>
                <a:gd name="T13" fmla="*/ 0 h 221"/>
                <a:gd name="T14" fmla="*/ 28 w 106"/>
                <a:gd name="T15" fmla="*/ 0 h 221"/>
                <a:gd name="T16" fmla="*/ 28 w 106"/>
                <a:gd name="T17" fmla="*/ 47 h 221"/>
                <a:gd name="T18" fmla="*/ 0 w 106"/>
                <a:gd name="T19" fmla="*/ 47 h 221"/>
                <a:gd name="T20" fmla="*/ 0 w 106"/>
                <a:gd name="T21" fmla="*/ 79 h 221"/>
                <a:gd name="T22" fmla="*/ 28 w 106"/>
                <a:gd name="T23" fmla="*/ 79 h 221"/>
                <a:gd name="T24" fmla="*/ 28 w 106"/>
                <a:gd name="T25" fmla="*/ 178 h 221"/>
                <a:gd name="T26" fmla="*/ 71 w 106"/>
                <a:gd name="T27" fmla="*/ 221 h 221"/>
                <a:gd name="T28" fmla="*/ 106 w 106"/>
                <a:gd name="T29" fmla="*/ 211 h 221"/>
                <a:gd name="T30" fmla="*/ 97 w 106"/>
                <a:gd name="T31" fmla="*/ 183 h 221"/>
                <a:gd name="T32" fmla="*/ 81 w 106"/>
                <a:gd name="T33" fmla="*/ 18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221">
                  <a:moveTo>
                    <a:pt x="81" y="189"/>
                  </a:moveTo>
                  <a:cubicBezTo>
                    <a:pt x="70" y="189"/>
                    <a:pt x="65" y="180"/>
                    <a:pt x="65" y="169"/>
                  </a:cubicBezTo>
                  <a:cubicBezTo>
                    <a:pt x="65" y="79"/>
                    <a:pt x="65" y="79"/>
                    <a:pt x="65" y="79"/>
                  </a:cubicBezTo>
                  <a:cubicBezTo>
                    <a:pt x="99" y="79"/>
                    <a:pt x="99" y="79"/>
                    <a:pt x="99" y="79"/>
                  </a:cubicBezTo>
                  <a:cubicBezTo>
                    <a:pt x="99" y="47"/>
                    <a:pt x="99" y="47"/>
                    <a:pt x="99" y="47"/>
                  </a:cubicBezTo>
                  <a:cubicBezTo>
                    <a:pt x="65" y="47"/>
                    <a:pt x="65" y="47"/>
                    <a:pt x="65" y="47"/>
                  </a:cubicBezTo>
                  <a:cubicBezTo>
                    <a:pt x="65" y="0"/>
                    <a:pt x="65" y="0"/>
                    <a:pt x="65" y="0"/>
                  </a:cubicBezTo>
                  <a:cubicBezTo>
                    <a:pt x="28" y="0"/>
                    <a:pt x="28" y="0"/>
                    <a:pt x="28" y="0"/>
                  </a:cubicBezTo>
                  <a:cubicBezTo>
                    <a:pt x="28" y="47"/>
                    <a:pt x="28" y="47"/>
                    <a:pt x="28" y="47"/>
                  </a:cubicBezTo>
                  <a:cubicBezTo>
                    <a:pt x="0" y="47"/>
                    <a:pt x="0" y="47"/>
                    <a:pt x="0" y="47"/>
                  </a:cubicBezTo>
                  <a:cubicBezTo>
                    <a:pt x="0" y="79"/>
                    <a:pt x="0" y="79"/>
                    <a:pt x="0" y="79"/>
                  </a:cubicBezTo>
                  <a:cubicBezTo>
                    <a:pt x="28" y="79"/>
                    <a:pt x="28" y="79"/>
                    <a:pt x="28" y="79"/>
                  </a:cubicBezTo>
                  <a:cubicBezTo>
                    <a:pt x="28" y="178"/>
                    <a:pt x="28" y="178"/>
                    <a:pt x="28" y="178"/>
                  </a:cubicBezTo>
                  <a:cubicBezTo>
                    <a:pt x="28" y="206"/>
                    <a:pt x="43" y="221"/>
                    <a:pt x="71" y="221"/>
                  </a:cubicBezTo>
                  <a:cubicBezTo>
                    <a:pt x="89" y="221"/>
                    <a:pt x="100" y="217"/>
                    <a:pt x="106" y="211"/>
                  </a:cubicBezTo>
                  <a:cubicBezTo>
                    <a:pt x="97" y="183"/>
                    <a:pt x="97" y="183"/>
                    <a:pt x="97" y="183"/>
                  </a:cubicBezTo>
                  <a:cubicBezTo>
                    <a:pt x="95" y="186"/>
                    <a:pt x="88" y="189"/>
                    <a:pt x="81" y="1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3" name="Forme libre : forme 82">
              <a:extLst>
                <a:ext uri="{FF2B5EF4-FFF2-40B4-BE49-F238E27FC236}">
                  <a16:creationId xmlns:a16="http://schemas.microsoft.com/office/drawing/2014/main" id="{8B09F400-8322-48D1-BD82-6676EA75470E}"/>
                </a:ext>
              </a:extLst>
            </p:cNvPr>
            <p:cNvSpPr>
              <a:spLocks/>
            </p:cNvSpPr>
            <p:nvPr/>
          </p:nvSpPr>
          <p:spPr bwMode="auto">
            <a:xfrm>
              <a:off x="10852796" y="872480"/>
              <a:ext cx="67287" cy="79375"/>
            </a:xfrm>
            <a:custGeom>
              <a:avLst/>
              <a:gdLst>
                <a:gd name="connsiteX0" fmla="*/ 128176 w 265113"/>
                <a:gd name="connsiteY0" fmla="*/ 161925 h 312737"/>
                <a:gd name="connsiteX1" fmla="*/ 65088 w 265113"/>
                <a:gd name="connsiteY1" fmla="*/ 216785 h 312737"/>
                <a:gd name="connsiteX2" fmla="*/ 128176 w 265113"/>
                <a:gd name="connsiteY2" fmla="*/ 269875 h 312737"/>
                <a:gd name="connsiteX3" fmla="*/ 200026 w 265113"/>
                <a:gd name="connsiteY3" fmla="*/ 238021 h 312737"/>
                <a:gd name="connsiteX4" fmla="*/ 200026 w 265113"/>
                <a:gd name="connsiteY4" fmla="*/ 193779 h 312737"/>
                <a:gd name="connsiteX5" fmla="*/ 128176 w 265113"/>
                <a:gd name="connsiteY5" fmla="*/ 161925 h 312737"/>
                <a:gd name="connsiteX6" fmla="*/ 140457 w 265113"/>
                <a:gd name="connsiteY6" fmla="*/ 0 h 312737"/>
                <a:gd name="connsiteX7" fmla="*/ 265113 w 265113"/>
                <a:gd name="connsiteY7" fmla="*/ 107174 h 312737"/>
                <a:gd name="connsiteX8" fmla="*/ 265113 w 265113"/>
                <a:gd name="connsiteY8" fmla="*/ 305709 h 312737"/>
                <a:gd name="connsiteX9" fmla="*/ 200152 w 265113"/>
                <a:gd name="connsiteY9" fmla="*/ 305709 h 312737"/>
                <a:gd name="connsiteX10" fmla="*/ 200152 w 265113"/>
                <a:gd name="connsiteY10" fmla="*/ 274084 h 312737"/>
                <a:gd name="connsiteX11" fmla="*/ 103587 w 265113"/>
                <a:gd name="connsiteY11" fmla="*/ 312737 h 312737"/>
                <a:gd name="connsiteX12" fmla="*/ 0 w 265113"/>
                <a:gd name="connsiteY12" fmla="*/ 214348 h 312737"/>
                <a:gd name="connsiteX13" fmla="*/ 103587 w 265113"/>
                <a:gd name="connsiteY13" fmla="*/ 117716 h 312737"/>
                <a:gd name="connsiteX14" fmla="*/ 200152 w 265113"/>
                <a:gd name="connsiteY14" fmla="*/ 156369 h 312737"/>
                <a:gd name="connsiteX15" fmla="*/ 200152 w 265113"/>
                <a:gd name="connsiteY15" fmla="*/ 110688 h 312737"/>
                <a:gd name="connsiteX16" fmla="*/ 129923 w 265113"/>
                <a:gd name="connsiteY16" fmla="*/ 54466 h 312737"/>
                <a:gd name="connsiteX17" fmla="*/ 42137 w 265113"/>
                <a:gd name="connsiteY17" fmla="*/ 93118 h 312737"/>
                <a:gd name="connsiteX18" fmla="*/ 15801 w 265113"/>
                <a:gd name="connsiteY18" fmla="*/ 47438 h 312737"/>
                <a:gd name="connsiteX19" fmla="*/ 140457 w 265113"/>
                <a:gd name="connsiteY19"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113" h="312737">
                  <a:moveTo>
                    <a:pt x="128176" y="161925"/>
                  </a:moveTo>
                  <a:cubicBezTo>
                    <a:pt x="93127" y="161925"/>
                    <a:pt x="65088" y="183161"/>
                    <a:pt x="65088" y="216785"/>
                  </a:cubicBezTo>
                  <a:cubicBezTo>
                    <a:pt x="65088" y="248639"/>
                    <a:pt x="93127" y="269875"/>
                    <a:pt x="128176" y="269875"/>
                  </a:cubicBezTo>
                  <a:cubicBezTo>
                    <a:pt x="157967" y="269875"/>
                    <a:pt x="184254" y="259257"/>
                    <a:pt x="200026" y="238021"/>
                  </a:cubicBezTo>
                  <a:lnTo>
                    <a:pt x="200026" y="193779"/>
                  </a:lnTo>
                  <a:cubicBezTo>
                    <a:pt x="184254" y="172543"/>
                    <a:pt x="157967" y="161925"/>
                    <a:pt x="128176" y="161925"/>
                  </a:cubicBezTo>
                  <a:close/>
                  <a:moveTo>
                    <a:pt x="140457" y="0"/>
                  </a:moveTo>
                  <a:cubicBezTo>
                    <a:pt x="207174" y="0"/>
                    <a:pt x="265113" y="28111"/>
                    <a:pt x="265113" y="107174"/>
                  </a:cubicBezTo>
                  <a:cubicBezTo>
                    <a:pt x="265113" y="107174"/>
                    <a:pt x="265113" y="107174"/>
                    <a:pt x="265113" y="305709"/>
                  </a:cubicBezTo>
                  <a:cubicBezTo>
                    <a:pt x="265113" y="305709"/>
                    <a:pt x="265113" y="305709"/>
                    <a:pt x="200152" y="305709"/>
                  </a:cubicBezTo>
                  <a:cubicBezTo>
                    <a:pt x="200152" y="305709"/>
                    <a:pt x="200152" y="305709"/>
                    <a:pt x="200152" y="274084"/>
                  </a:cubicBezTo>
                  <a:cubicBezTo>
                    <a:pt x="177327" y="298682"/>
                    <a:pt x="143969" y="312737"/>
                    <a:pt x="103587" y="312737"/>
                  </a:cubicBezTo>
                  <a:cubicBezTo>
                    <a:pt x="54427" y="312737"/>
                    <a:pt x="0" y="281112"/>
                    <a:pt x="0" y="214348"/>
                  </a:cubicBezTo>
                  <a:cubicBezTo>
                    <a:pt x="0" y="145827"/>
                    <a:pt x="54427" y="117716"/>
                    <a:pt x="103587" y="117716"/>
                  </a:cubicBezTo>
                  <a:cubicBezTo>
                    <a:pt x="143969" y="117716"/>
                    <a:pt x="179083" y="130014"/>
                    <a:pt x="200152" y="156369"/>
                  </a:cubicBezTo>
                  <a:cubicBezTo>
                    <a:pt x="200152" y="156369"/>
                    <a:pt x="200152" y="156369"/>
                    <a:pt x="200152" y="110688"/>
                  </a:cubicBezTo>
                  <a:cubicBezTo>
                    <a:pt x="200152" y="75549"/>
                    <a:pt x="172060" y="54466"/>
                    <a:pt x="129923" y="54466"/>
                  </a:cubicBezTo>
                  <a:cubicBezTo>
                    <a:pt x="96564" y="54466"/>
                    <a:pt x="68473" y="66764"/>
                    <a:pt x="42137" y="93118"/>
                  </a:cubicBezTo>
                  <a:cubicBezTo>
                    <a:pt x="42137" y="93118"/>
                    <a:pt x="42137" y="93118"/>
                    <a:pt x="15801" y="47438"/>
                  </a:cubicBezTo>
                  <a:cubicBezTo>
                    <a:pt x="49160" y="14056"/>
                    <a:pt x="93053" y="0"/>
                    <a:pt x="140457"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84" name="Freeform 31">
              <a:extLst>
                <a:ext uri="{FF2B5EF4-FFF2-40B4-BE49-F238E27FC236}">
                  <a16:creationId xmlns:a16="http://schemas.microsoft.com/office/drawing/2014/main" id="{3D6F083B-0A9A-40B0-A454-D9BAA4198F9C}"/>
                </a:ext>
              </a:extLst>
            </p:cNvPr>
            <p:cNvSpPr>
              <a:spLocks/>
            </p:cNvSpPr>
            <p:nvPr/>
          </p:nvSpPr>
          <p:spPr bwMode="auto">
            <a:xfrm>
              <a:off x="10763348" y="845082"/>
              <a:ext cx="68093" cy="105161"/>
            </a:xfrm>
            <a:custGeom>
              <a:avLst/>
              <a:gdLst>
                <a:gd name="T0" fmla="*/ 97 w 152"/>
                <a:gd name="T1" fmla="*/ 61 h 235"/>
                <a:gd name="T2" fmla="*/ 36 w 152"/>
                <a:gd name="T3" fmla="*/ 88 h 235"/>
                <a:gd name="T4" fmla="*/ 36 w 152"/>
                <a:gd name="T5" fmla="*/ 0 h 235"/>
                <a:gd name="T6" fmla="*/ 0 w 152"/>
                <a:gd name="T7" fmla="*/ 0 h 235"/>
                <a:gd name="T8" fmla="*/ 0 w 152"/>
                <a:gd name="T9" fmla="*/ 235 h 235"/>
                <a:gd name="T10" fmla="*/ 36 w 152"/>
                <a:gd name="T11" fmla="*/ 235 h 235"/>
                <a:gd name="T12" fmla="*/ 36 w 152"/>
                <a:gd name="T13" fmla="*/ 116 h 235"/>
                <a:gd name="T14" fmla="*/ 80 w 152"/>
                <a:gd name="T15" fmla="*/ 93 h 235"/>
                <a:gd name="T16" fmla="*/ 115 w 152"/>
                <a:gd name="T17" fmla="*/ 128 h 235"/>
                <a:gd name="T18" fmla="*/ 115 w 152"/>
                <a:gd name="T19" fmla="*/ 235 h 235"/>
                <a:gd name="T20" fmla="*/ 152 w 152"/>
                <a:gd name="T21" fmla="*/ 235 h 235"/>
                <a:gd name="T22" fmla="*/ 152 w 152"/>
                <a:gd name="T23" fmla="*/ 115 h 235"/>
                <a:gd name="T24" fmla="*/ 97 w 152"/>
                <a:gd name="T25" fmla="*/ 6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35">
                  <a:moveTo>
                    <a:pt x="97" y="61"/>
                  </a:moveTo>
                  <a:cubicBezTo>
                    <a:pt x="70" y="61"/>
                    <a:pt x="48" y="75"/>
                    <a:pt x="36" y="88"/>
                  </a:cubicBezTo>
                  <a:cubicBezTo>
                    <a:pt x="36" y="0"/>
                    <a:pt x="36" y="0"/>
                    <a:pt x="36" y="0"/>
                  </a:cubicBezTo>
                  <a:cubicBezTo>
                    <a:pt x="0" y="0"/>
                    <a:pt x="0" y="0"/>
                    <a:pt x="0" y="0"/>
                  </a:cubicBezTo>
                  <a:cubicBezTo>
                    <a:pt x="0" y="235"/>
                    <a:pt x="0" y="235"/>
                    <a:pt x="0" y="235"/>
                  </a:cubicBezTo>
                  <a:cubicBezTo>
                    <a:pt x="36" y="235"/>
                    <a:pt x="36" y="235"/>
                    <a:pt x="36" y="235"/>
                  </a:cubicBezTo>
                  <a:cubicBezTo>
                    <a:pt x="36" y="116"/>
                    <a:pt x="36" y="116"/>
                    <a:pt x="36" y="116"/>
                  </a:cubicBezTo>
                  <a:cubicBezTo>
                    <a:pt x="45" y="105"/>
                    <a:pt x="61" y="93"/>
                    <a:pt x="80" y="93"/>
                  </a:cubicBezTo>
                  <a:cubicBezTo>
                    <a:pt x="101" y="93"/>
                    <a:pt x="115" y="102"/>
                    <a:pt x="115" y="128"/>
                  </a:cubicBezTo>
                  <a:cubicBezTo>
                    <a:pt x="115" y="235"/>
                    <a:pt x="115" y="235"/>
                    <a:pt x="115" y="235"/>
                  </a:cubicBezTo>
                  <a:cubicBezTo>
                    <a:pt x="152" y="235"/>
                    <a:pt x="152" y="235"/>
                    <a:pt x="152" y="235"/>
                  </a:cubicBezTo>
                  <a:cubicBezTo>
                    <a:pt x="152" y="115"/>
                    <a:pt x="152" y="115"/>
                    <a:pt x="152" y="115"/>
                  </a:cubicBezTo>
                  <a:cubicBezTo>
                    <a:pt x="152" y="80"/>
                    <a:pt x="133" y="61"/>
                    <a:pt x="97" y="6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5" name="Freeform 32">
              <a:extLst>
                <a:ext uri="{FF2B5EF4-FFF2-40B4-BE49-F238E27FC236}">
                  <a16:creationId xmlns:a16="http://schemas.microsoft.com/office/drawing/2014/main" id="{29FBEB1F-BD58-4089-9EA8-4B1E9ACF1CAA}"/>
                </a:ext>
              </a:extLst>
            </p:cNvPr>
            <p:cNvSpPr>
              <a:spLocks/>
            </p:cNvSpPr>
            <p:nvPr/>
          </p:nvSpPr>
          <p:spPr bwMode="auto">
            <a:xfrm>
              <a:off x="10629982" y="874092"/>
              <a:ext cx="116846" cy="76151"/>
            </a:xfrm>
            <a:custGeom>
              <a:avLst/>
              <a:gdLst>
                <a:gd name="T0" fmla="*/ 209 w 290"/>
                <a:gd name="T1" fmla="*/ 138 h 189"/>
                <a:gd name="T2" fmla="*/ 163 w 290"/>
                <a:gd name="T3" fmla="*/ 0 h 189"/>
                <a:gd name="T4" fmla="*/ 128 w 290"/>
                <a:gd name="T5" fmla="*/ 0 h 189"/>
                <a:gd name="T6" fmla="*/ 82 w 290"/>
                <a:gd name="T7" fmla="*/ 138 h 189"/>
                <a:gd name="T8" fmla="*/ 43 w 290"/>
                <a:gd name="T9" fmla="*/ 0 h 189"/>
                <a:gd name="T10" fmla="*/ 0 w 290"/>
                <a:gd name="T11" fmla="*/ 0 h 189"/>
                <a:gd name="T12" fmla="*/ 59 w 290"/>
                <a:gd name="T13" fmla="*/ 189 h 189"/>
                <a:gd name="T14" fmla="*/ 102 w 290"/>
                <a:gd name="T15" fmla="*/ 189 h 189"/>
                <a:gd name="T16" fmla="*/ 145 w 290"/>
                <a:gd name="T17" fmla="*/ 50 h 189"/>
                <a:gd name="T18" fmla="*/ 190 w 290"/>
                <a:gd name="T19" fmla="*/ 189 h 189"/>
                <a:gd name="T20" fmla="*/ 232 w 290"/>
                <a:gd name="T21" fmla="*/ 189 h 189"/>
                <a:gd name="T22" fmla="*/ 290 w 290"/>
                <a:gd name="T23" fmla="*/ 0 h 189"/>
                <a:gd name="T24" fmla="*/ 248 w 290"/>
                <a:gd name="T25" fmla="*/ 0 h 189"/>
                <a:gd name="T26" fmla="*/ 209 w 290"/>
                <a:gd name="T27" fmla="*/ 13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89">
                  <a:moveTo>
                    <a:pt x="209" y="138"/>
                  </a:moveTo>
                  <a:lnTo>
                    <a:pt x="163" y="0"/>
                  </a:lnTo>
                  <a:lnTo>
                    <a:pt x="128" y="0"/>
                  </a:lnTo>
                  <a:lnTo>
                    <a:pt x="82" y="138"/>
                  </a:lnTo>
                  <a:lnTo>
                    <a:pt x="43" y="0"/>
                  </a:lnTo>
                  <a:lnTo>
                    <a:pt x="0" y="0"/>
                  </a:lnTo>
                  <a:lnTo>
                    <a:pt x="59" y="189"/>
                  </a:lnTo>
                  <a:lnTo>
                    <a:pt x="102" y="189"/>
                  </a:lnTo>
                  <a:lnTo>
                    <a:pt x="145" y="50"/>
                  </a:lnTo>
                  <a:lnTo>
                    <a:pt x="190" y="189"/>
                  </a:lnTo>
                  <a:lnTo>
                    <a:pt x="232" y="189"/>
                  </a:lnTo>
                  <a:lnTo>
                    <a:pt x="290" y="0"/>
                  </a:lnTo>
                  <a:lnTo>
                    <a:pt x="248" y="0"/>
                  </a:lnTo>
                  <a:lnTo>
                    <a:pt x="209" y="1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6" name="Forme libre : forme 85">
              <a:extLst>
                <a:ext uri="{FF2B5EF4-FFF2-40B4-BE49-F238E27FC236}">
                  <a16:creationId xmlns:a16="http://schemas.microsoft.com/office/drawing/2014/main" id="{6D6DCDB5-4246-4EA6-B57A-BDCC0B9CD26C}"/>
                </a:ext>
              </a:extLst>
            </p:cNvPr>
            <p:cNvSpPr>
              <a:spLocks/>
            </p:cNvSpPr>
            <p:nvPr/>
          </p:nvSpPr>
          <p:spPr bwMode="auto">
            <a:xfrm>
              <a:off x="10405960" y="872480"/>
              <a:ext cx="168017" cy="79375"/>
            </a:xfrm>
            <a:custGeom>
              <a:avLst/>
              <a:gdLst>
                <a:gd name="connsiteX0" fmla="*/ 514349 w 661987"/>
                <a:gd name="connsiteY0" fmla="*/ 52387 h 312737"/>
                <a:gd name="connsiteX1" fmla="*/ 430212 w 661987"/>
                <a:gd name="connsiteY1" fmla="*/ 131762 h 312737"/>
                <a:gd name="connsiteX2" fmla="*/ 598487 w 661987"/>
                <a:gd name="connsiteY2" fmla="*/ 131762 h 312737"/>
                <a:gd name="connsiteX3" fmla="*/ 514349 w 661987"/>
                <a:gd name="connsiteY3" fmla="*/ 52387 h 312737"/>
                <a:gd name="connsiteX4" fmla="*/ 150729 w 661987"/>
                <a:gd name="connsiteY4" fmla="*/ 52387 h 312737"/>
                <a:gd name="connsiteX5" fmla="*/ 68262 w 661987"/>
                <a:gd name="connsiteY5" fmla="*/ 131762 h 312737"/>
                <a:gd name="connsiteX6" fmla="*/ 234950 w 661987"/>
                <a:gd name="connsiteY6" fmla="*/ 131762 h 312737"/>
                <a:gd name="connsiteX7" fmla="*/ 150729 w 661987"/>
                <a:gd name="connsiteY7" fmla="*/ 52387 h 312737"/>
                <a:gd name="connsiteX8" fmla="*/ 514518 w 661987"/>
                <a:gd name="connsiteY8" fmla="*/ 0 h 312737"/>
                <a:gd name="connsiteX9" fmla="*/ 661987 w 661987"/>
                <a:gd name="connsiteY9" fmla="*/ 161639 h 312737"/>
                <a:gd name="connsiteX10" fmla="*/ 661987 w 661987"/>
                <a:gd name="connsiteY10" fmla="*/ 177452 h 312737"/>
                <a:gd name="connsiteX11" fmla="*/ 432005 w 661987"/>
                <a:gd name="connsiteY11" fmla="*/ 177452 h 312737"/>
                <a:gd name="connsiteX12" fmla="*/ 526807 w 661987"/>
                <a:gd name="connsiteY12" fmla="*/ 260029 h 312737"/>
                <a:gd name="connsiteX13" fmla="*/ 611075 w 661987"/>
                <a:gd name="connsiteY13" fmla="*/ 226647 h 312737"/>
                <a:gd name="connsiteX14" fmla="*/ 640920 w 661987"/>
                <a:gd name="connsiteY14" fmla="*/ 270570 h 312737"/>
                <a:gd name="connsiteX15" fmla="*/ 519784 w 661987"/>
                <a:gd name="connsiteY15" fmla="*/ 312737 h 312737"/>
                <a:gd name="connsiteX16" fmla="*/ 363537 w 661987"/>
                <a:gd name="connsiteY16" fmla="*/ 156369 h 312737"/>
                <a:gd name="connsiteX17" fmla="*/ 514518 w 661987"/>
                <a:gd name="connsiteY17" fmla="*/ 0 h 312737"/>
                <a:gd name="connsiteX18" fmla="*/ 150981 w 661987"/>
                <a:gd name="connsiteY18" fmla="*/ 0 h 312737"/>
                <a:gd name="connsiteX19" fmla="*/ 298450 w 661987"/>
                <a:gd name="connsiteY19" fmla="*/ 161639 h 312737"/>
                <a:gd name="connsiteX20" fmla="*/ 298450 w 661987"/>
                <a:gd name="connsiteY20" fmla="*/ 177452 h 312737"/>
                <a:gd name="connsiteX21" fmla="*/ 68468 w 661987"/>
                <a:gd name="connsiteY21" fmla="*/ 177452 h 312737"/>
                <a:gd name="connsiteX22" fmla="*/ 163270 w 661987"/>
                <a:gd name="connsiteY22" fmla="*/ 260029 h 312737"/>
                <a:gd name="connsiteX23" fmla="*/ 247538 w 661987"/>
                <a:gd name="connsiteY23" fmla="*/ 226647 h 312737"/>
                <a:gd name="connsiteX24" fmla="*/ 277383 w 661987"/>
                <a:gd name="connsiteY24" fmla="*/ 270570 h 312737"/>
                <a:gd name="connsiteX25" fmla="*/ 156248 w 661987"/>
                <a:gd name="connsiteY25" fmla="*/ 312737 h 312737"/>
                <a:gd name="connsiteX26" fmla="*/ 0 w 661987"/>
                <a:gd name="connsiteY26" fmla="*/ 156369 h 312737"/>
                <a:gd name="connsiteX27" fmla="*/ 150981 w 661987"/>
                <a:gd name="connsiteY27"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1987" h="312737">
                  <a:moveTo>
                    <a:pt x="514349" y="52387"/>
                  </a:moveTo>
                  <a:cubicBezTo>
                    <a:pt x="458258" y="52387"/>
                    <a:pt x="433718" y="94720"/>
                    <a:pt x="430212" y="131762"/>
                  </a:cubicBezTo>
                  <a:lnTo>
                    <a:pt x="598487" y="131762"/>
                  </a:lnTo>
                  <a:cubicBezTo>
                    <a:pt x="596734" y="96484"/>
                    <a:pt x="573947" y="52387"/>
                    <a:pt x="514349" y="52387"/>
                  </a:cubicBezTo>
                  <a:close/>
                  <a:moveTo>
                    <a:pt x="150729" y="52387"/>
                  </a:moveTo>
                  <a:cubicBezTo>
                    <a:pt x="96336" y="52387"/>
                    <a:pt x="70017" y="94720"/>
                    <a:pt x="68262" y="131762"/>
                  </a:cubicBezTo>
                  <a:lnTo>
                    <a:pt x="234950" y="131762"/>
                  </a:lnTo>
                  <a:cubicBezTo>
                    <a:pt x="234950" y="96484"/>
                    <a:pt x="210386" y="52387"/>
                    <a:pt x="150729" y="52387"/>
                  </a:cubicBezTo>
                  <a:close/>
                  <a:moveTo>
                    <a:pt x="514518" y="0"/>
                  </a:moveTo>
                  <a:cubicBezTo>
                    <a:pt x="604053" y="0"/>
                    <a:pt x="661987" y="68521"/>
                    <a:pt x="661987" y="161639"/>
                  </a:cubicBezTo>
                  <a:cubicBezTo>
                    <a:pt x="661987" y="161639"/>
                    <a:pt x="661987" y="161639"/>
                    <a:pt x="661987" y="177452"/>
                  </a:cubicBezTo>
                  <a:cubicBezTo>
                    <a:pt x="661987" y="177452"/>
                    <a:pt x="661987" y="177452"/>
                    <a:pt x="432005" y="177452"/>
                  </a:cubicBezTo>
                  <a:cubicBezTo>
                    <a:pt x="435516" y="223133"/>
                    <a:pt x="470628" y="260029"/>
                    <a:pt x="526807" y="260029"/>
                  </a:cubicBezTo>
                  <a:cubicBezTo>
                    <a:pt x="554896" y="260029"/>
                    <a:pt x="590008" y="247730"/>
                    <a:pt x="611075" y="226647"/>
                  </a:cubicBezTo>
                  <a:cubicBezTo>
                    <a:pt x="611075" y="226647"/>
                    <a:pt x="611075" y="226647"/>
                    <a:pt x="640920" y="270570"/>
                  </a:cubicBezTo>
                  <a:cubicBezTo>
                    <a:pt x="611075" y="298682"/>
                    <a:pt x="567185" y="312737"/>
                    <a:pt x="519784" y="312737"/>
                  </a:cubicBezTo>
                  <a:cubicBezTo>
                    <a:pt x="430249" y="312737"/>
                    <a:pt x="363537" y="251244"/>
                    <a:pt x="363537" y="156369"/>
                  </a:cubicBezTo>
                  <a:cubicBezTo>
                    <a:pt x="363537" y="68521"/>
                    <a:pt x="426738" y="0"/>
                    <a:pt x="514518" y="0"/>
                  </a:cubicBezTo>
                  <a:close/>
                  <a:moveTo>
                    <a:pt x="150981" y="0"/>
                  </a:moveTo>
                  <a:cubicBezTo>
                    <a:pt x="240516" y="0"/>
                    <a:pt x="298450" y="68521"/>
                    <a:pt x="298450" y="161639"/>
                  </a:cubicBezTo>
                  <a:cubicBezTo>
                    <a:pt x="298450" y="161639"/>
                    <a:pt x="298450" y="161639"/>
                    <a:pt x="298450" y="177452"/>
                  </a:cubicBezTo>
                  <a:cubicBezTo>
                    <a:pt x="298450" y="177452"/>
                    <a:pt x="298450" y="177452"/>
                    <a:pt x="68468" y="177452"/>
                  </a:cubicBezTo>
                  <a:cubicBezTo>
                    <a:pt x="73735" y="223133"/>
                    <a:pt x="107091" y="260029"/>
                    <a:pt x="163270" y="260029"/>
                  </a:cubicBezTo>
                  <a:cubicBezTo>
                    <a:pt x="193115" y="260029"/>
                    <a:pt x="226471" y="247730"/>
                    <a:pt x="247538" y="226647"/>
                  </a:cubicBezTo>
                  <a:cubicBezTo>
                    <a:pt x="247538" y="226647"/>
                    <a:pt x="247538" y="226647"/>
                    <a:pt x="277383" y="270570"/>
                  </a:cubicBezTo>
                  <a:cubicBezTo>
                    <a:pt x="247538" y="298682"/>
                    <a:pt x="203648" y="312737"/>
                    <a:pt x="156248" y="312737"/>
                  </a:cubicBezTo>
                  <a:cubicBezTo>
                    <a:pt x="66713" y="312737"/>
                    <a:pt x="0" y="251244"/>
                    <a:pt x="0" y="156369"/>
                  </a:cubicBezTo>
                  <a:cubicBezTo>
                    <a:pt x="0" y="68521"/>
                    <a:pt x="63201" y="0"/>
                    <a:pt x="15098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87" name="Freeform 37">
              <a:extLst>
                <a:ext uri="{FF2B5EF4-FFF2-40B4-BE49-F238E27FC236}">
                  <a16:creationId xmlns:a16="http://schemas.microsoft.com/office/drawing/2014/main" id="{9EFAF8F1-5FD1-4391-BB63-7A9E5C56EF89}"/>
                </a:ext>
              </a:extLst>
            </p:cNvPr>
            <p:cNvSpPr>
              <a:spLocks/>
            </p:cNvSpPr>
            <p:nvPr/>
          </p:nvSpPr>
          <p:spPr bwMode="auto">
            <a:xfrm>
              <a:off x="10324973" y="872480"/>
              <a:ext cx="64467" cy="79375"/>
            </a:xfrm>
            <a:custGeom>
              <a:avLst/>
              <a:gdLst>
                <a:gd name="T0" fmla="*/ 41 w 144"/>
                <a:gd name="T1" fmla="*/ 50 h 178"/>
                <a:gd name="T2" fmla="*/ 73 w 144"/>
                <a:gd name="T3" fmla="*/ 29 h 178"/>
                <a:gd name="T4" fmla="*/ 123 w 144"/>
                <a:gd name="T5" fmla="*/ 50 h 178"/>
                <a:gd name="T6" fmla="*/ 138 w 144"/>
                <a:gd name="T7" fmla="*/ 24 h 178"/>
                <a:gd name="T8" fmla="*/ 72 w 144"/>
                <a:gd name="T9" fmla="*/ 0 h 178"/>
                <a:gd name="T10" fmla="*/ 5 w 144"/>
                <a:gd name="T11" fmla="*/ 52 h 178"/>
                <a:gd name="T12" fmla="*/ 108 w 144"/>
                <a:gd name="T13" fmla="*/ 126 h 178"/>
                <a:gd name="T14" fmla="*/ 75 w 144"/>
                <a:gd name="T15" fmla="*/ 149 h 178"/>
                <a:gd name="T16" fmla="*/ 17 w 144"/>
                <a:gd name="T17" fmla="*/ 125 h 178"/>
                <a:gd name="T18" fmla="*/ 0 w 144"/>
                <a:gd name="T19" fmla="*/ 152 h 178"/>
                <a:gd name="T20" fmla="*/ 73 w 144"/>
                <a:gd name="T21" fmla="*/ 178 h 178"/>
                <a:gd name="T22" fmla="*/ 144 w 144"/>
                <a:gd name="T23" fmla="*/ 126 h 178"/>
                <a:gd name="T24" fmla="*/ 41 w 144"/>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78">
                  <a:moveTo>
                    <a:pt x="41" y="50"/>
                  </a:moveTo>
                  <a:cubicBezTo>
                    <a:pt x="41" y="38"/>
                    <a:pt x="53" y="29"/>
                    <a:pt x="73" y="29"/>
                  </a:cubicBezTo>
                  <a:cubicBezTo>
                    <a:pt x="94" y="29"/>
                    <a:pt x="113" y="38"/>
                    <a:pt x="123" y="50"/>
                  </a:cubicBezTo>
                  <a:cubicBezTo>
                    <a:pt x="138" y="24"/>
                    <a:pt x="138" y="24"/>
                    <a:pt x="138" y="24"/>
                  </a:cubicBezTo>
                  <a:cubicBezTo>
                    <a:pt x="123" y="10"/>
                    <a:pt x="101" y="0"/>
                    <a:pt x="72" y="0"/>
                  </a:cubicBezTo>
                  <a:cubicBezTo>
                    <a:pt x="29" y="0"/>
                    <a:pt x="5" y="24"/>
                    <a:pt x="5" y="52"/>
                  </a:cubicBezTo>
                  <a:cubicBezTo>
                    <a:pt x="5" y="117"/>
                    <a:pt x="108" y="93"/>
                    <a:pt x="108" y="126"/>
                  </a:cubicBezTo>
                  <a:cubicBezTo>
                    <a:pt x="108" y="140"/>
                    <a:pt x="97" y="149"/>
                    <a:pt x="75" y="149"/>
                  </a:cubicBezTo>
                  <a:cubicBezTo>
                    <a:pt x="53" y="149"/>
                    <a:pt x="29" y="138"/>
                    <a:pt x="17" y="125"/>
                  </a:cubicBezTo>
                  <a:cubicBezTo>
                    <a:pt x="0" y="152"/>
                    <a:pt x="0" y="152"/>
                    <a:pt x="0" y="152"/>
                  </a:cubicBezTo>
                  <a:cubicBezTo>
                    <a:pt x="18" y="169"/>
                    <a:pt x="44" y="178"/>
                    <a:pt x="73" y="178"/>
                  </a:cubicBezTo>
                  <a:cubicBezTo>
                    <a:pt x="119" y="178"/>
                    <a:pt x="144" y="156"/>
                    <a:pt x="144" y="126"/>
                  </a:cubicBezTo>
                  <a:cubicBezTo>
                    <a:pt x="144"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8" name="Freeform 38">
              <a:extLst>
                <a:ext uri="{FF2B5EF4-FFF2-40B4-BE49-F238E27FC236}">
                  <a16:creationId xmlns:a16="http://schemas.microsoft.com/office/drawing/2014/main" id="{741A3A9E-4AF3-46BB-A7B0-1BC192D29790}"/>
                </a:ext>
              </a:extLst>
            </p:cNvPr>
            <p:cNvSpPr>
              <a:spLocks/>
            </p:cNvSpPr>
            <p:nvPr/>
          </p:nvSpPr>
          <p:spPr bwMode="auto">
            <a:xfrm>
              <a:off x="10240764" y="930097"/>
              <a:ext cx="23369" cy="41098"/>
            </a:xfrm>
            <a:custGeom>
              <a:avLst/>
              <a:gdLst>
                <a:gd name="T0" fmla="*/ 24 w 52"/>
                <a:gd name="T1" fmla="*/ 0 h 92"/>
                <a:gd name="T2" fmla="*/ 0 w 52"/>
                <a:gd name="T3" fmla="*/ 24 h 92"/>
                <a:gd name="T4" fmla="*/ 22 w 52"/>
                <a:gd name="T5" fmla="*/ 46 h 92"/>
                <a:gd name="T6" fmla="*/ 28 w 52"/>
                <a:gd name="T7" fmla="*/ 45 h 92"/>
                <a:gd name="T8" fmla="*/ 2 w 52"/>
                <a:gd name="T9" fmla="*/ 78 h 92"/>
                <a:gd name="T10" fmla="*/ 19 w 52"/>
                <a:gd name="T11" fmla="*/ 92 h 92"/>
                <a:gd name="T12" fmla="*/ 52 w 52"/>
                <a:gd name="T13" fmla="*/ 32 h 92"/>
                <a:gd name="T14" fmla="*/ 24 w 52"/>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2">
                  <a:moveTo>
                    <a:pt x="24" y="0"/>
                  </a:moveTo>
                  <a:cubicBezTo>
                    <a:pt x="11" y="0"/>
                    <a:pt x="0" y="11"/>
                    <a:pt x="0" y="24"/>
                  </a:cubicBezTo>
                  <a:cubicBezTo>
                    <a:pt x="0" y="37"/>
                    <a:pt x="10" y="46"/>
                    <a:pt x="22" y="46"/>
                  </a:cubicBezTo>
                  <a:cubicBezTo>
                    <a:pt x="24" y="46"/>
                    <a:pt x="26" y="46"/>
                    <a:pt x="28" y="45"/>
                  </a:cubicBezTo>
                  <a:cubicBezTo>
                    <a:pt x="25" y="57"/>
                    <a:pt x="13" y="72"/>
                    <a:pt x="2" y="78"/>
                  </a:cubicBezTo>
                  <a:cubicBezTo>
                    <a:pt x="19" y="92"/>
                    <a:pt x="19" y="92"/>
                    <a:pt x="19" y="92"/>
                  </a:cubicBezTo>
                  <a:cubicBezTo>
                    <a:pt x="38" y="78"/>
                    <a:pt x="52" y="56"/>
                    <a:pt x="52" y="32"/>
                  </a:cubicBezTo>
                  <a:cubicBezTo>
                    <a:pt x="52" y="11"/>
                    <a:pt x="39" y="0"/>
                    <a:pt x="24"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9" name="Forme libre : forme 88">
              <a:extLst>
                <a:ext uri="{FF2B5EF4-FFF2-40B4-BE49-F238E27FC236}">
                  <a16:creationId xmlns:a16="http://schemas.microsoft.com/office/drawing/2014/main" id="{B55B8A79-7554-497A-83DF-86B660D51166}"/>
                </a:ext>
              </a:extLst>
            </p:cNvPr>
            <p:cNvSpPr>
              <a:spLocks/>
            </p:cNvSpPr>
            <p:nvPr/>
          </p:nvSpPr>
          <p:spPr bwMode="auto">
            <a:xfrm>
              <a:off x="10051392" y="845082"/>
              <a:ext cx="172046" cy="106773"/>
            </a:xfrm>
            <a:custGeom>
              <a:avLst/>
              <a:gdLst>
                <a:gd name="connsiteX0" fmla="*/ 152745 w 677863"/>
                <a:gd name="connsiteY0" fmla="*/ 163512 h 420687"/>
                <a:gd name="connsiteX1" fmla="*/ 68262 w 677863"/>
                <a:gd name="connsiteY1" fmla="*/ 264318 h 420687"/>
                <a:gd name="connsiteX2" fmla="*/ 152745 w 677863"/>
                <a:gd name="connsiteY2" fmla="*/ 365124 h 420687"/>
                <a:gd name="connsiteX3" fmla="*/ 230187 w 677863"/>
                <a:gd name="connsiteY3" fmla="*/ 324448 h 420687"/>
                <a:gd name="connsiteX4" fmla="*/ 230187 w 677863"/>
                <a:gd name="connsiteY4" fmla="*/ 204188 h 420687"/>
                <a:gd name="connsiteX5" fmla="*/ 152745 w 677863"/>
                <a:gd name="connsiteY5" fmla="*/ 163512 h 420687"/>
                <a:gd name="connsiteX6" fmla="*/ 530225 w 677863"/>
                <a:gd name="connsiteY6" fmla="*/ 160337 h 420687"/>
                <a:gd name="connsiteX7" fmla="*/ 446087 w 677863"/>
                <a:gd name="connsiteY7" fmla="*/ 239712 h 420687"/>
                <a:gd name="connsiteX8" fmla="*/ 614362 w 677863"/>
                <a:gd name="connsiteY8" fmla="*/ 239712 h 420687"/>
                <a:gd name="connsiteX9" fmla="*/ 530225 w 677863"/>
                <a:gd name="connsiteY9" fmla="*/ 160337 h 420687"/>
                <a:gd name="connsiteX10" fmla="*/ 530476 w 677863"/>
                <a:gd name="connsiteY10" fmla="*/ 107950 h 420687"/>
                <a:gd name="connsiteX11" fmla="*/ 677863 w 677863"/>
                <a:gd name="connsiteY11" fmla="*/ 269589 h 420687"/>
                <a:gd name="connsiteX12" fmla="*/ 677863 w 677863"/>
                <a:gd name="connsiteY12" fmla="*/ 285402 h 420687"/>
                <a:gd name="connsiteX13" fmla="*/ 446255 w 677863"/>
                <a:gd name="connsiteY13" fmla="*/ 285402 h 420687"/>
                <a:gd name="connsiteX14" fmla="*/ 541004 w 677863"/>
                <a:gd name="connsiteY14" fmla="*/ 367979 h 420687"/>
                <a:gd name="connsiteX15" fmla="*/ 626980 w 677863"/>
                <a:gd name="connsiteY15" fmla="*/ 334597 h 420687"/>
                <a:gd name="connsiteX16" fmla="*/ 655053 w 677863"/>
                <a:gd name="connsiteY16" fmla="*/ 378520 h 420687"/>
                <a:gd name="connsiteX17" fmla="*/ 535740 w 677863"/>
                <a:gd name="connsiteY17" fmla="*/ 420687 h 420687"/>
                <a:gd name="connsiteX18" fmla="*/ 377825 w 677863"/>
                <a:gd name="connsiteY18" fmla="*/ 264319 h 420687"/>
                <a:gd name="connsiteX19" fmla="*/ 530476 w 677863"/>
                <a:gd name="connsiteY19" fmla="*/ 107950 h 420687"/>
                <a:gd name="connsiteX20" fmla="*/ 230378 w 677863"/>
                <a:gd name="connsiteY20" fmla="*/ 0 h 420687"/>
                <a:gd name="connsiteX21" fmla="*/ 293688 w 677863"/>
                <a:gd name="connsiteY21" fmla="*/ 0 h 420687"/>
                <a:gd name="connsiteX22" fmla="*/ 293688 w 677863"/>
                <a:gd name="connsiteY22" fmla="*/ 413646 h 420687"/>
                <a:gd name="connsiteX23" fmla="*/ 230378 w 677863"/>
                <a:gd name="connsiteY23" fmla="*/ 413646 h 420687"/>
                <a:gd name="connsiteX24" fmla="*/ 230378 w 677863"/>
                <a:gd name="connsiteY24" fmla="*/ 373162 h 420687"/>
                <a:gd name="connsiteX25" fmla="*/ 133655 w 677863"/>
                <a:gd name="connsiteY25" fmla="*/ 420687 h 420687"/>
                <a:gd name="connsiteX26" fmla="*/ 0 w 677863"/>
                <a:gd name="connsiteY26" fmla="*/ 264030 h 420687"/>
                <a:gd name="connsiteX27" fmla="*/ 133655 w 677863"/>
                <a:gd name="connsiteY27" fmla="*/ 107372 h 420687"/>
                <a:gd name="connsiteX28" fmla="*/ 230378 w 677863"/>
                <a:gd name="connsiteY28" fmla="*/ 156658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863" h="420687">
                  <a:moveTo>
                    <a:pt x="152745" y="163512"/>
                  </a:moveTo>
                  <a:cubicBezTo>
                    <a:pt x="99943" y="163512"/>
                    <a:pt x="68262" y="205957"/>
                    <a:pt x="68262" y="264318"/>
                  </a:cubicBezTo>
                  <a:cubicBezTo>
                    <a:pt x="68262" y="322680"/>
                    <a:pt x="99943" y="365124"/>
                    <a:pt x="152745" y="365124"/>
                  </a:cubicBezTo>
                  <a:cubicBezTo>
                    <a:pt x="182666" y="365124"/>
                    <a:pt x="214347" y="347439"/>
                    <a:pt x="230187" y="324448"/>
                  </a:cubicBezTo>
                  <a:lnTo>
                    <a:pt x="230187" y="204188"/>
                  </a:lnTo>
                  <a:cubicBezTo>
                    <a:pt x="214347" y="182966"/>
                    <a:pt x="182666" y="163512"/>
                    <a:pt x="152745" y="163512"/>
                  </a:cubicBezTo>
                  <a:close/>
                  <a:moveTo>
                    <a:pt x="530225" y="160337"/>
                  </a:moveTo>
                  <a:cubicBezTo>
                    <a:pt x="474133" y="160337"/>
                    <a:pt x="449593" y="202670"/>
                    <a:pt x="446087" y="239712"/>
                  </a:cubicBezTo>
                  <a:lnTo>
                    <a:pt x="614362" y="239712"/>
                  </a:lnTo>
                  <a:cubicBezTo>
                    <a:pt x="612609" y="204434"/>
                    <a:pt x="588069" y="160337"/>
                    <a:pt x="530225" y="160337"/>
                  </a:cubicBezTo>
                  <a:close/>
                  <a:moveTo>
                    <a:pt x="530476" y="107950"/>
                  </a:moveTo>
                  <a:cubicBezTo>
                    <a:pt x="619961" y="107950"/>
                    <a:pt x="677863" y="176471"/>
                    <a:pt x="677863" y="269589"/>
                  </a:cubicBezTo>
                  <a:cubicBezTo>
                    <a:pt x="677863" y="269589"/>
                    <a:pt x="677863" y="269589"/>
                    <a:pt x="677863" y="285402"/>
                  </a:cubicBezTo>
                  <a:cubicBezTo>
                    <a:pt x="677863" y="285402"/>
                    <a:pt x="677863" y="285402"/>
                    <a:pt x="446255" y="285402"/>
                  </a:cubicBezTo>
                  <a:cubicBezTo>
                    <a:pt x="451519" y="331083"/>
                    <a:pt x="484856" y="367979"/>
                    <a:pt x="541004" y="367979"/>
                  </a:cubicBezTo>
                  <a:cubicBezTo>
                    <a:pt x="570832" y="367979"/>
                    <a:pt x="605924" y="355680"/>
                    <a:pt x="626980" y="334597"/>
                  </a:cubicBezTo>
                  <a:cubicBezTo>
                    <a:pt x="626980" y="334597"/>
                    <a:pt x="626980" y="334597"/>
                    <a:pt x="655053" y="378520"/>
                  </a:cubicBezTo>
                  <a:cubicBezTo>
                    <a:pt x="626980" y="406632"/>
                    <a:pt x="583114" y="420687"/>
                    <a:pt x="535740" y="420687"/>
                  </a:cubicBezTo>
                  <a:cubicBezTo>
                    <a:pt x="444500" y="420687"/>
                    <a:pt x="377825" y="359194"/>
                    <a:pt x="377825" y="264319"/>
                  </a:cubicBezTo>
                  <a:cubicBezTo>
                    <a:pt x="377825" y="176471"/>
                    <a:pt x="440991" y="107950"/>
                    <a:pt x="530476" y="107950"/>
                  </a:cubicBezTo>
                  <a:close/>
                  <a:moveTo>
                    <a:pt x="230378" y="0"/>
                  </a:moveTo>
                  <a:cubicBezTo>
                    <a:pt x="230378" y="0"/>
                    <a:pt x="230378" y="0"/>
                    <a:pt x="293688" y="0"/>
                  </a:cubicBezTo>
                  <a:cubicBezTo>
                    <a:pt x="293688" y="0"/>
                    <a:pt x="293688" y="0"/>
                    <a:pt x="293688" y="413646"/>
                  </a:cubicBezTo>
                  <a:cubicBezTo>
                    <a:pt x="293688" y="413646"/>
                    <a:pt x="293688" y="413646"/>
                    <a:pt x="230378" y="413646"/>
                  </a:cubicBezTo>
                  <a:cubicBezTo>
                    <a:pt x="230378" y="413646"/>
                    <a:pt x="230378" y="413646"/>
                    <a:pt x="230378" y="373162"/>
                  </a:cubicBezTo>
                  <a:cubicBezTo>
                    <a:pt x="205758" y="403085"/>
                    <a:pt x="172344" y="420687"/>
                    <a:pt x="133655" y="420687"/>
                  </a:cubicBezTo>
                  <a:cubicBezTo>
                    <a:pt x="56276" y="420687"/>
                    <a:pt x="0" y="362601"/>
                    <a:pt x="0" y="264030"/>
                  </a:cubicBezTo>
                  <a:cubicBezTo>
                    <a:pt x="0" y="167219"/>
                    <a:pt x="56276" y="107372"/>
                    <a:pt x="133655" y="107372"/>
                  </a:cubicBezTo>
                  <a:cubicBezTo>
                    <a:pt x="170585" y="107372"/>
                    <a:pt x="205758" y="124974"/>
                    <a:pt x="230378" y="156658"/>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90" name="Rectangle 43">
              <a:extLst>
                <a:ext uri="{FF2B5EF4-FFF2-40B4-BE49-F238E27FC236}">
                  <a16:creationId xmlns:a16="http://schemas.microsoft.com/office/drawing/2014/main" id="{1EE217FC-C212-4766-95BB-AC068FBF175C}"/>
                </a:ext>
              </a:extLst>
            </p:cNvPr>
            <p:cNvSpPr>
              <a:spLocks noChangeArrowheads="1"/>
            </p:cNvSpPr>
            <p:nvPr/>
          </p:nvSpPr>
          <p:spPr bwMode="auto">
            <a:xfrm>
              <a:off x="10013518" y="874092"/>
              <a:ext cx="16520" cy="7615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1" name="Oval 44">
              <a:extLst>
                <a:ext uri="{FF2B5EF4-FFF2-40B4-BE49-F238E27FC236}">
                  <a16:creationId xmlns:a16="http://schemas.microsoft.com/office/drawing/2014/main" id="{752F9ECD-82F5-4DA2-AAAD-FB6DEE98AD4A}"/>
                </a:ext>
              </a:extLst>
            </p:cNvPr>
            <p:cNvSpPr>
              <a:spLocks noChangeArrowheads="1"/>
            </p:cNvSpPr>
            <p:nvPr/>
          </p:nvSpPr>
          <p:spPr bwMode="auto">
            <a:xfrm>
              <a:off x="10011503" y="844276"/>
              <a:ext cx="20549" cy="2054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2" name="Freeform 45">
              <a:extLst>
                <a:ext uri="{FF2B5EF4-FFF2-40B4-BE49-F238E27FC236}">
                  <a16:creationId xmlns:a16="http://schemas.microsoft.com/office/drawing/2014/main" id="{3828862D-9FBD-4CE5-A825-26DE031F28BD}"/>
                </a:ext>
              </a:extLst>
            </p:cNvPr>
            <p:cNvSpPr>
              <a:spLocks/>
            </p:cNvSpPr>
            <p:nvPr/>
          </p:nvSpPr>
          <p:spPr bwMode="auto">
            <a:xfrm>
              <a:off x="9928099" y="872480"/>
              <a:ext cx="64064" cy="79375"/>
            </a:xfrm>
            <a:custGeom>
              <a:avLst/>
              <a:gdLst>
                <a:gd name="T0" fmla="*/ 41 w 143"/>
                <a:gd name="T1" fmla="*/ 50 h 178"/>
                <a:gd name="T2" fmla="*/ 72 w 143"/>
                <a:gd name="T3" fmla="*/ 29 h 178"/>
                <a:gd name="T4" fmla="*/ 123 w 143"/>
                <a:gd name="T5" fmla="*/ 50 h 178"/>
                <a:gd name="T6" fmla="*/ 138 w 143"/>
                <a:gd name="T7" fmla="*/ 24 h 178"/>
                <a:gd name="T8" fmla="*/ 72 w 143"/>
                <a:gd name="T9" fmla="*/ 0 h 178"/>
                <a:gd name="T10" fmla="*/ 5 w 143"/>
                <a:gd name="T11" fmla="*/ 52 h 178"/>
                <a:gd name="T12" fmla="*/ 108 w 143"/>
                <a:gd name="T13" fmla="*/ 126 h 178"/>
                <a:gd name="T14" fmla="*/ 74 w 143"/>
                <a:gd name="T15" fmla="*/ 149 h 178"/>
                <a:gd name="T16" fmla="*/ 17 w 143"/>
                <a:gd name="T17" fmla="*/ 125 h 178"/>
                <a:gd name="T18" fmla="*/ 0 w 143"/>
                <a:gd name="T19" fmla="*/ 152 h 178"/>
                <a:gd name="T20" fmla="*/ 73 w 143"/>
                <a:gd name="T21" fmla="*/ 178 h 178"/>
                <a:gd name="T22" fmla="*/ 143 w 143"/>
                <a:gd name="T23" fmla="*/ 126 h 178"/>
                <a:gd name="T24" fmla="*/ 41 w 143"/>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8">
                  <a:moveTo>
                    <a:pt x="41" y="50"/>
                  </a:moveTo>
                  <a:cubicBezTo>
                    <a:pt x="41" y="38"/>
                    <a:pt x="53" y="29"/>
                    <a:pt x="72" y="29"/>
                  </a:cubicBezTo>
                  <a:cubicBezTo>
                    <a:pt x="93" y="29"/>
                    <a:pt x="112" y="38"/>
                    <a:pt x="123" y="50"/>
                  </a:cubicBezTo>
                  <a:cubicBezTo>
                    <a:pt x="138" y="24"/>
                    <a:pt x="138" y="24"/>
                    <a:pt x="138" y="24"/>
                  </a:cubicBezTo>
                  <a:cubicBezTo>
                    <a:pt x="123" y="10"/>
                    <a:pt x="101" y="0"/>
                    <a:pt x="72" y="0"/>
                  </a:cubicBezTo>
                  <a:cubicBezTo>
                    <a:pt x="29" y="0"/>
                    <a:pt x="5" y="24"/>
                    <a:pt x="5" y="52"/>
                  </a:cubicBezTo>
                  <a:cubicBezTo>
                    <a:pt x="5" y="117"/>
                    <a:pt x="108" y="93"/>
                    <a:pt x="108" y="126"/>
                  </a:cubicBezTo>
                  <a:cubicBezTo>
                    <a:pt x="108" y="140"/>
                    <a:pt x="97" y="149"/>
                    <a:pt x="74" y="149"/>
                  </a:cubicBezTo>
                  <a:cubicBezTo>
                    <a:pt x="52" y="149"/>
                    <a:pt x="29" y="138"/>
                    <a:pt x="17" y="125"/>
                  </a:cubicBezTo>
                  <a:cubicBezTo>
                    <a:pt x="0" y="152"/>
                    <a:pt x="0" y="152"/>
                    <a:pt x="0" y="152"/>
                  </a:cubicBezTo>
                  <a:cubicBezTo>
                    <a:pt x="17" y="169"/>
                    <a:pt x="44" y="178"/>
                    <a:pt x="73" y="178"/>
                  </a:cubicBezTo>
                  <a:cubicBezTo>
                    <a:pt x="118" y="178"/>
                    <a:pt x="143" y="156"/>
                    <a:pt x="143" y="126"/>
                  </a:cubicBezTo>
                  <a:cubicBezTo>
                    <a:pt x="143"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3" name="Freeform 46">
              <a:extLst>
                <a:ext uri="{FF2B5EF4-FFF2-40B4-BE49-F238E27FC236}">
                  <a16:creationId xmlns:a16="http://schemas.microsoft.com/office/drawing/2014/main" id="{3C3FD00A-B262-40B4-8DD9-4CDF591A07A7}"/>
                </a:ext>
              </a:extLst>
            </p:cNvPr>
            <p:cNvSpPr>
              <a:spLocks/>
            </p:cNvSpPr>
            <p:nvPr/>
          </p:nvSpPr>
          <p:spPr bwMode="auto">
            <a:xfrm>
              <a:off x="9840666" y="872480"/>
              <a:ext cx="68093" cy="77763"/>
            </a:xfrm>
            <a:custGeom>
              <a:avLst/>
              <a:gdLst>
                <a:gd name="T0" fmla="*/ 97 w 152"/>
                <a:gd name="T1" fmla="*/ 0 h 174"/>
                <a:gd name="T2" fmla="*/ 37 w 152"/>
                <a:gd name="T3" fmla="*/ 27 h 174"/>
                <a:gd name="T4" fmla="*/ 37 w 152"/>
                <a:gd name="T5" fmla="*/ 4 h 174"/>
                <a:gd name="T6" fmla="*/ 0 w 152"/>
                <a:gd name="T7" fmla="*/ 4 h 174"/>
                <a:gd name="T8" fmla="*/ 0 w 152"/>
                <a:gd name="T9" fmla="*/ 174 h 174"/>
                <a:gd name="T10" fmla="*/ 37 w 152"/>
                <a:gd name="T11" fmla="*/ 174 h 174"/>
                <a:gd name="T12" fmla="*/ 37 w 152"/>
                <a:gd name="T13" fmla="*/ 55 h 174"/>
                <a:gd name="T14" fmla="*/ 81 w 152"/>
                <a:gd name="T15" fmla="*/ 32 h 174"/>
                <a:gd name="T16" fmla="*/ 115 w 152"/>
                <a:gd name="T17" fmla="*/ 68 h 174"/>
                <a:gd name="T18" fmla="*/ 115 w 152"/>
                <a:gd name="T19" fmla="*/ 174 h 174"/>
                <a:gd name="T20" fmla="*/ 152 w 152"/>
                <a:gd name="T21" fmla="*/ 174 h 174"/>
                <a:gd name="T22" fmla="*/ 152 w 152"/>
                <a:gd name="T23" fmla="*/ 54 h 174"/>
                <a:gd name="T24" fmla="*/ 97 w 15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74">
                  <a:moveTo>
                    <a:pt x="97" y="0"/>
                  </a:moveTo>
                  <a:cubicBezTo>
                    <a:pt x="70" y="0"/>
                    <a:pt x="48" y="14"/>
                    <a:pt x="37" y="27"/>
                  </a:cubicBezTo>
                  <a:cubicBezTo>
                    <a:pt x="37" y="4"/>
                    <a:pt x="37" y="4"/>
                    <a:pt x="37" y="4"/>
                  </a:cubicBezTo>
                  <a:cubicBezTo>
                    <a:pt x="0" y="4"/>
                    <a:pt x="0" y="4"/>
                    <a:pt x="0" y="4"/>
                  </a:cubicBezTo>
                  <a:cubicBezTo>
                    <a:pt x="0" y="174"/>
                    <a:pt x="0" y="174"/>
                    <a:pt x="0" y="174"/>
                  </a:cubicBezTo>
                  <a:cubicBezTo>
                    <a:pt x="37" y="174"/>
                    <a:pt x="37" y="174"/>
                    <a:pt x="37" y="174"/>
                  </a:cubicBezTo>
                  <a:cubicBezTo>
                    <a:pt x="37" y="55"/>
                    <a:pt x="37" y="55"/>
                    <a:pt x="37" y="55"/>
                  </a:cubicBezTo>
                  <a:cubicBezTo>
                    <a:pt x="46" y="44"/>
                    <a:pt x="62" y="32"/>
                    <a:pt x="81" y="32"/>
                  </a:cubicBezTo>
                  <a:cubicBezTo>
                    <a:pt x="102" y="32"/>
                    <a:pt x="115" y="41"/>
                    <a:pt x="115" y="68"/>
                  </a:cubicBezTo>
                  <a:cubicBezTo>
                    <a:pt x="115" y="174"/>
                    <a:pt x="115" y="174"/>
                    <a:pt x="115" y="174"/>
                  </a:cubicBezTo>
                  <a:cubicBezTo>
                    <a:pt x="152" y="174"/>
                    <a:pt x="152" y="174"/>
                    <a:pt x="152" y="174"/>
                  </a:cubicBezTo>
                  <a:cubicBezTo>
                    <a:pt x="152" y="54"/>
                    <a:pt x="152" y="54"/>
                    <a:pt x="152" y="54"/>
                  </a:cubicBezTo>
                  <a:cubicBezTo>
                    <a:pt x="152" y="19"/>
                    <a:pt x="134" y="0"/>
                    <a:pt x="97"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4" name="Rectangle 47">
              <a:extLst>
                <a:ext uri="{FF2B5EF4-FFF2-40B4-BE49-F238E27FC236}">
                  <a16:creationId xmlns:a16="http://schemas.microsoft.com/office/drawing/2014/main" id="{5A20D559-0896-4E6F-9941-BCC6D005EE64}"/>
                </a:ext>
              </a:extLst>
            </p:cNvPr>
            <p:cNvSpPr>
              <a:spLocks noChangeArrowheads="1"/>
            </p:cNvSpPr>
            <p:nvPr/>
          </p:nvSpPr>
          <p:spPr bwMode="auto">
            <a:xfrm>
              <a:off x="9798360" y="874092"/>
              <a:ext cx="16520" cy="7615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5" name="Oval 48">
              <a:extLst>
                <a:ext uri="{FF2B5EF4-FFF2-40B4-BE49-F238E27FC236}">
                  <a16:creationId xmlns:a16="http://schemas.microsoft.com/office/drawing/2014/main" id="{AE9F95C9-D91A-477A-8151-C6EC86AABB70}"/>
                </a:ext>
              </a:extLst>
            </p:cNvPr>
            <p:cNvSpPr>
              <a:spLocks noChangeArrowheads="1"/>
            </p:cNvSpPr>
            <p:nvPr/>
          </p:nvSpPr>
          <p:spPr bwMode="auto">
            <a:xfrm>
              <a:off x="9796345" y="844276"/>
              <a:ext cx="20549" cy="2054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6" name="Freeform 49">
              <a:extLst>
                <a:ext uri="{FF2B5EF4-FFF2-40B4-BE49-F238E27FC236}">
                  <a16:creationId xmlns:a16="http://schemas.microsoft.com/office/drawing/2014/main" id="{6B011680-6787-4E3A-A812-50857F976D81}"/>
                </a:ext>
              </a:extLst>
            </p:cNvPr>
            <p:cNvSpPr>
              <a:spLocks/>
            </p:cNvSpPr>
            <p:nvPr/>
          </p:nvSpPr>
          <p:spPr bwMode="auto">
            <a:xfrm>
              <a:off x="9666203" y="845082"/>
              <a:ext cx="70914" cy="105161"/>
            </a:xfrm>
            <a:custGeom>
              <a:avLst/>
              <a:gdLst>
                <a:gd name="T0" fmla="*/ 174 w 176"/>
                <a:gd name="T1" fmla="*/ 72 h 261"/>
                <a:gd name="T2" fmla="*/ 124 w 176"/>
                <a:gd name="T3" fmla="*/ 72 h 261"/>
                <a:gd name="T4" fmla="*/ 41 w 176"/>
                <a:gd name="T5" fmla="*/ 163 h 261"/>
                <a:gd name="T6" fmla="*/ 41 w 176"/>
                <a:gd name="T7" fmla="*/ 0 h 261"/>
                <a:gd name="T8" fmla="*/ 0 w 176"/>
                <a:gd name="T9" fmla="*/ 0 h 261"/>
                <a:gd name="T10" fmla="*/ 0 w 176"/>
                <a:gd name="T11" fmla="*/ 261 h 261"/>
                <a:gd name="T12" fmla="*/ 41 w 176"/>
                <a:gd name="T13" fmla="*/ 261 h 261"/>
                <a:gd name="T14" fmla="*/ 41 w 176"/>
                <a:gd name="T15" fmla="*/ 210 h 261"/>
                <a:gd name="T16" fmla="*/ 67 w 176"/>
                <a:gd name="T17" fmla="*/ 183 h 261"/>
                <a:gd name="T18" fmla="*/ 125 w 176"/>
                <a:gd name="T19" fmla="*/ 261 h 261"/>
                <a:gd name="T20" fmla="*/ 176 w 176"/>
                <a:gd name="T21" fmla="*/ 261 h 261"/>
                <a:gd name="T22" fmla="*/ 96 w 176"/>
                <a:gd name="T23" fmla="*/ 158 h 261"/>
                <a:gd name="T24" fmla="*/ 174 w 176"/>
                <a:gd name="T25" fmla="*/ 7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261">
                  <a:moveTo>
                    <a:pt x="174" y="72"/>
                  </a:moveTo>
                  <a:lnTo>
                    <a:pt x="124" y="72"/>
                  </a:lnTo>
                  <a:lnTo>
                    <a:pt x="41" y="163"/>
                  </a:lnTo>
                  <a:lnTo>
                    <a:pt x="41" y="0"/>
                  </a:lnTo>
                  <a:lnTo>
                    <a:pt x="0" y="0"/>
                  </a:lnTo>
                  <a:lnTo>
                    <a:pt x="0" y="261"/>
                  </a:lnTo>
                  <a:lnTo>
                    <a:pt x="41" y="261"/>
                  </a:lnTo>
                  <a:lnTo>
                    <a:pt x="41" y="210"/>
                  </a:lnTo>
                  <a:lnTo>
                    <a:pt x="67" y="183"/>
                  </a:lnTo>
                  <a:lnTo>
                    <a:pt x="125" y="261"/>
                  </a:lnTo>
                  <a:lnTo>
                    <a:pt x="176" y="261"/>
                  </a:lnTo>
                  <a:lnTo>
                    <a:pt x="96" y="158"/>
                  </a:lnTo>
                  <a:lnTo>
                    <a:pt x="174" y="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7" name="Forme libre : forme 96">
              <a:extLst>
                <a:ext uri="{FF2B5EF4-FFF2-40B4-BE49-F238E27FC236}">
                  <a16:creationId xmlns:a16="http://schemas.microsoft.com/office/drawing/2014/main" id="{4BB3FC5B-829D-47F1-909B-55E7556E06CF}"/>
                </a:ext>
              </a:extLst>
            </p:cNvPr>
            <p:cNvSpPr>
              <a:spLocks noChangeArrowheads="1"/>
            </p:cNvSpPr>
            <p:nvPr/>
          </p:nvSpPr>
          <p:spPr bwMode="auto">
            <a:xfrm>
              <a:off x="9471996" y="872480"/>
              <a:ext cx="172449" cy="79375"/>
            </a:xfrm>
            <a:custGeom>
              <a:avLst/>
              <a:gdLst>
                <a:gd name="connsiteX0" fmla="*/ 526256 w 679450"/>
                <a:gd name="connsiteY0" fmla="*/ 55562 h 312738"/>
                <a:gd name="connsiteX1" fmla="*/ 439737 w 679450"/>
                <a:gd name="connsiteY1" fmla="*/ 156368 h 312738"/>
                <a:gd name="connsiteX2" fmla="*/ 526256 w 679450"/>
                <a:gd name="connsiteY2" fmla="*/ 257174 h 312738"/>
                <a:gd name="connsiteX3" fmla="*/ 612775 w 679450"/>
                <a:gd name="connsiteY3" fmla="*/ 156368 h 312738"/>
                <a:gd name="connsiteX4" fmla="*/ 526256 w 679450"/>
                <a:gd name="connsiteY4" fmla="*/ 55562 h 312738"/>
                <a:gd name="connsiteX5" fmla="*/ 153194 w 679450"/>
                <a:gd name="connsiteY5" fmla="*/ 55562 h 312738"/>
                <a:gd name="connsiteX6" fmla="*/ 66675 w 679450"/>
                <a:gd name="connsiteY6" fmla="*/ 156368 h 312738"/>
                <a:gd name="connsiteX7" fmla="*/ 153194 w 679450"/>
                <a:gd name="connsiteY7" fmla="*/ 257174 h 312738"/>
                <a:gd name="connsiteX8" fmla="*/ 239713 w 679450"/>
                <a:gd name="connsiteY8" fmla="*/ 156368 h 312738"/>
                <a:gd name="connsiteX9" fmla="*/ 153194 w 679450"/>
                <a:gd name="connsiteY9" fmla="*/ 55562 h 312738"/>
                <a:gd name="connsiteX10" fmla="*/ 526256 w 679450"/>
                <a:gd name="connsiteY10" fmla="*/ 0 h 312738"/>
                <a:gd name="connsiteX11" fmla="*/ 679450 w 679450"/>
                <a:gd name="connsiteY11" fmla="*/ 156369 h 312738"/>
                <a:gd name="connsiteX12" fmla="*/ 526256 w 679450"/>
                <a:gd name="connsiteY12" fmla="*/ 312738 h 312738"/>
                <a:gd name="connsiteX13" fmla="*/ 373062 w 679450"/>
                <a:gd name="connsiteY13" fmla="*/ 156369 h 312738"/>
                <a:gd name="connsiteX14" fmla="*/ 526256 w 679450"/>
                <a:gd name="connsiteY14" fmla="*/ 0 h 312738"/>
                <a:gd name="connsiteX15" fmla="*/ 153988 w 679450"/>
                <a:gd name="connsiteY15" fmla="*/ 0 h 312738"/>
                <a:gd name="connsiteX16" fmla="*/ 307976 w 679450"/>
                <a:gd name="connsiteY16" fmla="*/ 156369 h 312738"/>
                <a:gd name="connsiteX17" fmla="*/ 153988 w 679450"/>
                <a:gd name="connsiteY17" fmla="*/ 312738 h 312738"/>
                <a:gd name="connsiteX18" fmla="*/ 0 w 679450"/>
                <a:gd name="connsiteY18" fmla="*/ 156369 h 312738"/>
                <a:gd name="connsiteX19" fmla="*/ 153988 w 679450"/>
                <a:gd name="connsiteY19" fmla="*/ 0 h 31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9450" h="312738">
                  <a:moveTo>
                    <a:pt x="526256" y="55562"/>
                  </a:moveTo>
                  <a:cubicBezTo>
                    <a:pt x="478473" y="55562"/>
                    <a:pt x="439737" y="100694"/>
                    <a:pt x="439737" y="156368"/>
                  </a:cubicBezTo>
                  <a:cubicBezTo>
                    <a:pt x="439737" y="212042"/>
                    <a:pt x="478473" y="257174"/>
                    <a:pt x="526256" y="257174"/>
                  </a:cubicBezTo>
                  <a:cubicBezTo>
                    <a:pt x="574039" y="257174"/>
                    <a:pt x="612775" y="212042"/>
                    <a:pt x="612775" y="156368"/>
                  </a:cubicBezTo>
                  <a:cubicBezTo>
                    <a:pt x="612775" y="100694"/>
                    <a:pt x="574039" y="55562"/>
                    <a:pt x="526256" y="55562"/>
                  </a:cubicBezTo>
                  <a:close/>
                  <a:moveTo>
                    <a:pt x="153194" y="55562"/>
                  </a:moveTo>
                  <a:cubicBezTo>
                    <a:pt x="105411" y="55562"/>
                    <a:pt x="66675" y="100694"/>
                    <a:pt x="66675" y="156368"/>
                  </a:cubicBezTo>
                  <a:cubicBezTo>
                    <a:pt x="66675" y="212042"/>
                    <a:pt x="105411" y="257174"/>
                    <a:pt x="153194" y="257174"/>
                  </a:cubicBezTo>
                  <a:cubicBezTo>
                    <a:pt x="200977" y="257174"/>
                    <a:pt x="239713" y="212042"/>
                    <a:pt x="239713" y="156368"/>
                  </a:cubicBezTo>
                  <a:cubicBezTo>
                    <a:pt x="239713" y="100694"/>
                    <a:pt x="200977" y="55562"/>
                    <a:pt x="153194" y="55562"/>
                  </a:cubicBezTo>
                  <a:close/>
                  <a:moveTo>
                    <a:pt x="526256" y="0"/>
                  </a:moveTo>
                  <a:cubicBezTo>
                    <a:pt x="610863" y="0"/>
                    <a:pt x="679450" y="70009"/>
                    <a:pt x="679450" y="156369"/>
                  </a:cubicBezTo>
                  <a:cubicBezTo>
                    <a:pt x="679450" y="242729"/>
                    <a:pt x="610863" y="312738"/>
                    <a:pt x="526256" y="312738"/>
                  </a:cubicBezTo>
                  <a:cubicBezTo>
                    <a:pt x="441649" y="312738"/>
                    <a:pt x="373062" y="242729"/>
                    <a:pt x="373062" y="156369"/>
                  </a:cubicBezTo>
                  <a:cubicBezTo>
                    <a:pt x="373062" y="70009"/>
                    <a:pt x="441649" y="0"/>
                    <a:pt x="526256" y="0"/>
                  </a:cubicBezTo>
                  <a:close/>
                  <a:moveTo>
                    <a:pt x="153988" y="0"/>
                  </a:moveTo>
                  <a:cubicBezTo>
                    <a:pt x="239033" y="0"/>
                    <a:pt x="307976" y="70009"/>
                    <a:pt x="307976" y="156369"/>
                  </a:cubicBezTo>
                  <a:cubicBezTo>
                    <a:pt x="307976" y="242729"/>
                    <a:pt x="239033" y="312738"/>
                    <a:pt x="153988" y="312738"/>
                  </a:cubicBezTo>
                  <a:cubicBezTo>
                    <a:pt x="68943" y="312738"/>
                    <a:pt x="0" y="242729"/>
                    <a:pt x="0" y="156369"/>
                  </a:cubicBezTo>
                  <a:cubicBezTo>
                    <a:pt x="0" y="70009"/>
                    <a:pt x="68943" y="0"/>
                    <a:pt x="153988"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98" name="Rectangle 54">
              <a:extLst>
                <a:ext uri="{FF2B5EF4-FFF2-40B4-BE49-F238E27FC236}">
                  <a16:creationId xmlns:a16="http://schemas.microsoft.com/office/drawing/2014/main" id="{158E0E94-41BA-4F37-8EA2-CEDCFA51883D}"/>
                </a:ext>
              </a:extLst>
            </p:cNvPr>
            <p:cNvSpPr>
              <a:spLocks noChangeArrowheads="1"/>
            </p:cNvSpPr>
            <p:nvPr/>
          </p:nvSpPr>
          <p:spPr bwMode="auto">
            <a:xfrm>
              <a:off x="9434122" y="845082"/>
              <a:ext cx="16520" cy="10516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104" name="Espace réservé du texte 102">
            <a:extLst>
              <a:ext uri="{FF2B5EF4-FFF2-40B4-BE49-F238E27FC236}">
                <a16:creationId xmlns:a16="http://schemas.microsoft.com/office/drawing/2014/main" id="{48DCBC7D-B406-4241-BE46-87BB912E0E5C}"/>
              </a:ext>
            </a:extLst>
          </p:cNvPr>
          <p:cNvSpPr>
            <a:spLocks noGrp="1"/>
          </p:cNvSpPr>
          <p:nvPr>
            <p:ph type="body" sz="quarter" idx="11" hasCustomPrompt="1"/>
          </p:nvPr>
        </p:nvSpPr>
        <p:spPr>
          <a:xfrm>
            <a:off x="2571361" y="1863091"/>
            <a:ext cx="1417319" cy="1417319"/>
          </a:xfrm>
          <a:prstGeom prst="ellipse">
            <a:avLst/>
          </a:prstGeom>
          <a:solidFill>
            <a:schemeClr val="bg1"/>
          </a:solidFill>
        </p:spPr>
        <p:txBody>
          <a:bodyPr wrap="none" anchor="ctr">
            <a:noAutofit/>
          </a:bodyPr>
          <a:lstStyle>
            <a:lvl1pPr algn="ctr">
              <a:spcAft>
                <a:spcPts val="0"/>
              </a:spcAft>
              <a:defRPr sz="6000" b="1">
                <a:solidFill>
                  <a:schemeClr val="accent2"/>
                </a:solidFill>
                <a:latin typeface="+mj-lt"/>
              </a:defRPr>
            </a:lvl1pPr>
          </a:lstStyle>
          <a:p>
            <a:pPr lvl="0"/>
            <a:r>
              <a:rPr lang="fr-FR" dirty="0"/>
              <a:t> </a:t>
            </a:r>
          </a:p>
        </p:txBody>
      </p:sp>
      <p:sp>
        <p:nvSpPr>
          <p:cNvPr id="106" name="Titre 42">
            <a:extLst>
              <a:ext uri="{FF2B5EF4-FFF2-40B4-BE49-F238E27FC236}">
                <a16:creationId xmlns:a16="http://schemas.microsoft.com/office/drawing/2014/main" id="{D3C720E5-727D-4B8B-9F10-B5B4BB73FBB7}"/>
              </a:ext>
            </a:extLst>
          </p:cNvPr>
          <p:cNvSpPr>
            <a:spLocks noGrp="1"/>
          </p:cNvSpPr>
          <p:nvPr>
            <p:ph type="title"/>
          </p:nvPr>
        </p:nvSpPr>
        <p:spPr>
          <a:xfrm>
            <a:off x="4125607" y="2594417"/>
            <a:ext cx="4478393" cy="393954"/>
          </a:xfrm>
        </p:spPr>
        <p:txBody>
          <a:bodyPr/>
          <a:lstStyle>
            <a:lvl1pPr>
              <a:defRPr>
                <a:solidFill>
                  <a:schemeClr val="accent1"/>
                </a:solidFill>
              </a:defRPr>
            </a:lvl1pPr>
          </a:lstStyle>
          <a:p>
            <a:r>
              <a:rPr lang="fr-FR" dirty="0"/>
              <a:t>Modifiez le style du titre</a:t>
            </a:r>
          </a:p>
        </p:txBody>
      </p:sp>
      <p:sp>
        <p:nvSpPr>
          <p:cNvPr id="107" name="Espace réservé du texte 44">
            <a:extLst>
              <a:ext uri="{FF2B5EF4-FFF2-40B4-BE49-F238E27FC236}">
                <a16:creationId xmlns:a16="http://schemas.microsoft.com/office/drawing/2014/main" id="{BEA02A48-064B-4381-8392-BD537E08D549}"/>
              </a:ext>
            </a:extLst>
          </p:cNvPr>
          <p:cNvSpPr>
            <a:spLocks noGrp="1"/>
          </p:cNvSpPr>
          <p:nvPr>
            <p:ph type="body" sz="quarter" idx="10"/>
          </p:nvPr>
        </p:nvSpPr>
        <p:spPr>
          <a:xfrm>
            <a:off x="4125695" y="2903172"/>
            <a:ext cx="4477761" cy="184666"/>
          </a:xfrm>
        </p:spPr>
        <p:txBody>
          <a:bodyPr/>
          <a:lstStyle>
            <a:lvl1pPr>
              <a:spcBef>
                <a:spcPts val="0"/>
              </a:spcBef>
              <a:spcAft>
                <a:spcPts val="0"/>
              </a:spcAft>
              <a:defRPr sz="1200"/>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fr-FR" dirty="0"/>
              <a:t>Modifier les styles du texte du masque</a:t>
            </a:r>
          </a:p>
        </p:txBody>
      </p:sp>
    </p:spTree>
    <p:extLst>
      <p:ext uri="{BB962C8B-B14F-4D97-AF65-F5344CB8AC3E}">
        <p14:creationId xmlns:p14="http://schemas.microsoft.com/office/powerpoint/2010/main" val="299605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4275356" y="624853"/>
            <a:ext cx="587172" cy="273844"/>
          </a:xfrm>
          <a:prstGeom prst="rect">
            <a:avLst/>
          </a:prstGeom>
        </p:spPr>
        <p:txBody>
          <a:bodyPr/>
          <a:lstStyle>
            <a:lvl1pPr algn="ctr">
              <a:defRPr sz="1050">
                <a:solidFill>
                  <a:schemeClr val="bg1"/>
                </a:solidFill>
                <a:latin typeface="Ubuntu"/>
                <a:cs typeface="Ubuntu"/>
              </a:defRPr>
            </a:lvl1pPr>
          </a:lstStyle>
          <a:p>
            <a:fld id="{2D1D393F-DF25-ED46-BAE6-2468C4054374}" type="slidenum">
              <a:rPr lang="fr-FR" smtClean="0"/>
              <a:pPr/>
              <a:t>‹N°›</a:t>
            </a:fld>
            <a:endParaRPr lang="fr-FR" dirty="0"/>
          </a:p>
        </p:txBody>
      </p:sp>
      <p:sp>
        <p:nvSpPr>
          <p:cNvPr id="4" name="Espace réservé du contenu 2"/>
          <p:cNvSpPr>
            <a:spLocks noGrp="1"/>
          </p:cNvSpPr>
          <p:nvPr>
            <p:ph sz="quarter" idx="14"/>
          </p:nvPr>
        </p:nvSpPr>
        <p:spPr>
          <a:xfrm>
            <a:off x="628650" y="1638333"/>
            <a:ext cx="7891363" cy="3403777"/>
          </a:xfrm>
          <a:prstGeom prst="rect">
            <a:avLst/>
          </a:prstGeom>
        </p:spPr>
        <p:txBody>
          <a:bodyPr vert="horz"/>
          <a:lstStyle>
            <a:lvl1pPr marL="232165" indent="-232165">
              <a:buSzPct val="100000"/>
              <a:buFontTx/>
              <a:buBlip>
                <a:blip r:embed="rId3"/>
              </a:buBlip>
              <a:defRPr sz="1463">
                <a:solidFill>
                  <a:srgbClr val="28B8CE"/>
                </a:solidFill>
                <a:latin typeface="Helvetica"/>
                <a:cs typeface="Helvetica"/>
              </a:defRPr>
            </a:lvl1pPr>
            <a:lvl2pPr>
              <a:defRPr sz="1463">
                <a:solidFill>
                  <a:srgbClr val="28B8CE"/>
                </a:solidFill>
                <a:latin typeface="Helvetica"/>
                <a:cs typeface="Helvetica"/>
              </a:defRPr>
            </a:lvl2pPr>
            <a:lvl3pPr>
              <a:defRPr sz="1300">
                <a:solidFill>
                  <a:srgbClr val="28B8CE"/>
                </a:solidFill>
                <a:latin typeface="Helvetica"/>
                <a:cs typeface="Helvetica"/>
              </a:defRPr>
            </a:lvl3pPr>
            <a:lvl4pPr>
              <a:defRPr sz="1138">
                <a:solidFill>
                  <a:srgbClr val="28B8CE"/>
                </a:solidFill>
                <a:latin typeface="Helvetica"/>
                <a:cs typeface="Helvetica"/>
              </a:defRPr>
            </a:lvl4pPr>
            <a:lvl5pPr>
              <a:defRPr sz="975">
                <a:solidFill>
                  <a:srgbClr val="28B8CE"/>
                </a:solidFill>
                <a:latin typeface="Helvetica"/>
                <a:cs typeface="Helvetic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Titre 3"/>
          <p:cNvSpPr>
            <a:spLocks noGrp="1"/>
          </p:cNvSpPr>
          <p:nvPr>
            <p:ph type="title"/>
          </p:nvPr>
        </p:nvSpPr>
        <p:spPr>
          <a:xfrm>
            <a:off x="628650" y="1031887"/>
            <a:ext cx="7891363" cy="280077"/>
          </a:xfrm>
          <a:prstGeom prst="rect">
            <a:avLst/>
          </a:prstGeom>
        </p:spPr>
        <p:txBody>
          <a:bodyPr vert="horz"/>
          <a:lstStyle>
            <a:lvl1pPr algn="ctr">
              <a:defRPr sz="2275">
                <a:solidFill>
                  <a:schemeClr val="accent2"/>
                </a:solidFill>
                <a:latin typeface="Ubuntu"/>
                <a:cs typeface="Ubuntu"/>
              </a:defRPr>
            </a:lvl1pPr>
          </a:lstStyle>
          <a:p>
            <a:r>
              <a:rPr lang="fr-FR"/>
              <a:t>Cliquez et modifiez le titre</a:t>
            </a:r>
            <a:endParaRPr lang="fr-FR" dirty="0"/>
          </a:p>
        </p:txBody>
      </p:sp>
    </p:spTree>
    <p:extLst>
      <p:ext uri="{BB962C8B-B14F-4D97-AF65-F5344CB8AC3E}">
        <p14:creationId xmlns:p14="http://schemas.microsoft.com/office/powerpoint/2010/main" val="212180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99EAD0-0532-47A4-8734-76A00EFE2908}"/>
              </a:ext>
            </a:extLst>
          </p:cNvPr>
          <p:cNvSpPr>
            <a:spLocks noGrp="1"/>
          </p:cNvSpPr>
          <p:nvPr>
            <p:ph type="title"/>
          </p:nvPr>
        </p:nvSpPr>
        <p:spPr/>
        <p:txBody>
          <a:bodyPr/>
          <a:lstStyle/>
          <a:p>
            <a:r>
              <a:rPr lang="fr-FR"/>
              <a:t>Modifiez le style du titre</a:t>
            </a:r>
          </a:p>
        </p:txBody>
      </p:sp>
      <p:sp>
        <p:nvSpPr>
          <p:cNvPr id="8" name="Espace réservé du texte 6">
            <a:extLst>
              <a:ext uri="{FF2B5EF4-FFF2-40B4-BE49-F238E27FC236}">
                <a16:creationId xmlns:a16="http://schemas.microsoft.com/office/drawing/2014/main" id="{94618013-F7FC-4C9D-86F8-B0B2EBE5646A}"/>
              </a:ext>
            </a:extLst>
          </p:cNvPr>
          <p:cNvSpPr>
            <a:spLocks noGrp="1"/>
          </p:cNvSpPr>
          <p:nvPr>
            <p:ph type="body" sz="quarter" idx="10"/>
          </p:nvPr>
        </p:nvSpPr>
        <p:spPr>
          <a:xfrm>
            <a:off x="540000" y="945000"/>
            <a:ext cx="8064000" cy="1465786"/>
          </a:xfrm>
        </p:spPr>
        <p:txBody>
          <a:bodyPr/>
          <a:lstStyle>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pied de page 1">
            <a:extLst>
              <a:ext uri="{FF2B5EF4-FFF2-40B4-BE49-F238E27FC236}">
                <a16:creationId xmlns:a16="http://schemas.microsoft.com/office/drawing/2014/main" id="{74D1D66A-DC60-4DFB-8974-AD697E29FF95}"/>
              </a:ext>
            </a:extLst>
          </p:cNvPr>
          <p:cNvSpPr>
            <a:spLocks noGrp="1"/>
          </p:cNvSpPr>
          <p:nvPr>
            <p:ph type="ftr" sz="quarter" idx="11"/>
          </p:nvPr>
        </p:nvSpPr>
        <p:spPr>
          <a:xfrm>
            <a:off x="7460114" y="4824532"/>
            <a:ext cx="1143342" cy="246221"/>
          </a:xfrm>
          <a:prstGeom prst="rect">
            <a:avLst/>
          </a:prstGeom>
        </p:spPr>
        <p:txBody>
          <a:bodyPr/>
          <a:lstStyle/>
          <a:p>
            <a:r>
              <a:rPr lang="fr-FR"/>
              <a:t>Enquête engagement - VYV 2023</a:t>
            </a:r>
            <a:endParaRPr lang="fr-FR" dirty="0"/>
          </a:p>
        </p:txBody>
      </p:sp>
    </p:spTree>
    <p:extLst>
      <p:ext uri="{BB962C8B-B14F-4D97-AF65-F5344CB8AC3E}">
        <p14:creationId xmlns:p14="http://schemas.microsoft.com/office/powerpoint/2010/main" val="356025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lvl1pPr>
              <a:defRPr/>
            </a:lvl1pPr>
          </a:lstStyle>
          <a:p>
            <a:r>
              <a:rPr lang="en-US" altLang="fr-FR" dirty="0" err="1"/>
              <a:t>Ordre</a:t>
            </a:r>
            <a:r>
              <a:rPr lang="en-US" altLang="fr-FR" dirty="0"/>
              <a:t> du jour</a:t>
            </a:r>
            <a:endParaRPr lang="en-US" dirty="0"/>
          </a:p>
        </p:txBody>
      </p:sp>
      <p:sp>
        <p:nvSpPr>
          <p:cNvPr id="3" name="Content Placeholder 2"/>
          <p:cNvSpPr>
            <a:spLocks noGrp="1"/>
          </p:cNvSpPr>
          <p:nvPr>
            <p:ph idx="1" hasCustomPrompt="1"/>
          </p:nvPr>
        </p:nvSpPr>
        <p:spPr>
          <a:xfrm>
            <a:off x="2192288" y="1044000"/>
            <a:ext cx="6480000" cy="3474000"/>
          </a:xfrm>
        </p:spPr>
        <p:txBody>
          <a:bodyPr numCol="1"/>
          <a:lstStyle>
            <a:lvl1pPr marL="0" indent="0">
              <a:spcBef>
                <a:spcPts val="1500"/>
              </a:spcBef>
              <a:defRPr lang="en-US" altLang="fr-FR" baseline="0" dirty="0" smtClean="0"/>
            </a:lvl1pPr>
            <a:lvl2pPr marL="0" indent="0">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a:lvl3pPr>
            <a:lvl4pPr marL="88900" indent="-88900">
              <a:defRPr/>
            </a:lvl4pPr>
            <a:lvl5pPr marL="0" indent="0">
              <a:defRPr/>
            </a:lvl5pPr>
          </a:lstStyle>
          <a:p>
            <a:pPr lvl="0"/>
            <a:r>
              <a:rPr lang="en-US" altLang="fr-FR" dirty="0"/>
              <a:t>00h00 - 00h00</a:t>
            </a:r>
          </a:p>
          <a:p>
            <a:pPr lvl="1"/>
            <a:r>
              <a:rPr lang="en-US" altLang="fr-FR" dirty="0" err="1"/>
              <a:t>Titre</a:t>
            </a:r>
            <a:endParaRPr lang="en-US" altLang="fr-FR" dirty="0"/>
          </a:p>
          <a:p>
            <a:pPr lvl="2"/>
            <a:r>
              <a:rPr lang="en-US" altLang="fr-FR" dirty="0" err="1"/>
              <a:t>Sujet</a:t>
            </a:r>
            <a:endParaRPr lang="en-US" altLang="fr-FR" dirty="0"/>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2378775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dirty="0">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10"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40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62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5667" y="757948"/>
            <a:ext cx="4011430" cy="375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9963" y="776314"/>
            <a:ext cx="3395816" cy="371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7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1015" y="727452"/>
            <a:ext cx="3442317" cy="372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4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414594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7"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469716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présentation">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tretch>
            <a:fillRect/>
          </a:stretch>
        </p:blipFill>
        <p:spPr bwMode="auto">
          <a:xfrm>
            <a:off x="130176" y="244033"/>
            <a:ext cx="2339973" cy="1081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0" y="244033"/>
            <a:ext cx="1930400" cy="153987"/>
          </a:xfrm>
          <a:prstGeom prst="rect">
            <a:avLst/>
          </a:prstGeom>
        </p:spPr>
        <p:txBody>
          <a:bodyPr lIns="0" tIns="0" rIns="0" bIns="0"/>
          <a:lstStyle>
            <a:lvl1pPr algn="r">
              <a:defRPr sz="1000">
                <a:solidFill>
                  <a:srgbClr val="9C4092"/>
                </a:solidFill>
              </a:defRPr>
            </a:lvl1pPr>
          </a:lstStyle>
          <a:p>
            <a:r>
              <a:rPr lang="en-US" altLang="fr-FR" dirty="0"/>
              <a:t>Nom de </a:t>
            </a:r>
            <a:r>
              <a:rPr lang="en-US" altLang="fr-FR" dirty="0" err="1"/>
              <a:t>l’évènement</a:t>
            </a:r>
            <a:endParaRPr lang="en-US" altLang="fr-FR" dirty="0"/>
          </a:p>
        </p:txBody>
      </p:sp>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130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tretch>
            <a:fillRect/>
          </a:stretch>
        </p:blipFill>
        <p:spPr bwMode="auto">
          <a:xfrm>
            <a:off x="130177" y="244033"/>
            <a:ext cx="2339973" cy="1081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1" y="244034"/>
            <a:ext cx="1930400" cy="153987"/>
          </a:xfrm>
          <a:prstGeom prst="rect">
            <a:avLst/>
          </a:prstGeom>
        </p:spPr>
        <p:txBody>
          <a:bodyPr lIns="0" tIns="0" rIns="0" bIns="0"/>
          <a:lstStyle>
            <a:lvl1pPr algn="r">
              <a:defRPr sz="1000">
                <a:solidFill>
                  <a:srgbClr val="9C4092"/>
                </a:solidFill>
              </a:defRPr>
            </a:lvl1pPr>
          </a:lstStyle>
          <a:p>
            <a:r>
              <a:rPr lang="en-US" altLang="fr-FR" dirty="0"/>
              <a:t>Nom de </a:t>
            </a:r>
            <a:r>
              <a:rPr lang="en-US" altLang="fr-FR" dirty="0" err="1"/>
              <a:t>l’évènement</a:t>
            </a:r>
            <a:endParaRPr lang="en-US" altLang="fr-FR" dirty="0"/>
          </a:p>
        </p:txBody>
      </p:sp>
      <p:sp>
        <p:nvSpPr>
          <p:cNvPr id="2" name="Title 1"/>
          <p:cNvSpPr>
            <a:spLocks noGrp="1"/>
          </p:cNvSpPr>
          <p:nvPr>
            <p:ph type="ctrTitle"/>
          </p:nvPr>
        </p:nvSpPr>
        <p:spPr>
          <a:xfrm>
            <a:off x="2748880" y="2144168"/>
            <a:ext cx="5925221" cy="467820"/>
          </a:xfrm>
        </p:spPr>
        <p:txBody>
          <a:bodyPr anchor="b"/>
          <a:lstStyle>
            <a:lvl1pPr algn="l">
              <a:lnSpc>
                <a:spcPct val="80000"/>
              </a:lnSpc>
              <a:defRPr sz="3800"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2748879" y="2698836"/>
            <a:ext cx="5925221" cy="261610"/>
          </a:xfrm>
        </p:spPr>
        <p:txBody>
          <a:bodyPr wrap="square">
            <a:spAutoFit/>
          </a:bodyPr>
          <a:lstStyle>
            <a:lvl1pPr marL="0" indent="0" algn="l">
              <a:buNone/>
              <a:defRPr sz="1700">
                <a:solidFill>
                  <a:srgbClr val="9C409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578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450000"/>
            <a:ext cx="8216900" cy="39395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6" indent="-90486">
              <a:buClr>
                <a:srgbClr val="EF7937"/>
              </a:buClr>
              <a:tabLst/>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1"/>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338036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3960000" cy="3178800"/>
          </a:xfrm>
        </p:spPr>
        <p:txBody>
          <a:bodyPr/>
          <a:lstStyle>
            <a:lvl1pPr marL="0" indent="0">
              <a:defRPr/>
            </a:lvl1pPr>
            <a:lvl2pPr>
              <a:defRPr cap="all" baseline="0"/>
            </a:lvl2pPr>
            <a:lvl4pPr marL="90486" indent="-90486">
              <a:buClr>
                <a:srgbClr val="EF7937"/>
              </a:buClr>
              <a:tabLs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1"/>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430895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450000"/>
            <a:ext cx="530945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1" y="1314000"/>
            <a:ext cx="5309450" cy="3178800"/>
          </a:xfrm>
        </p:spPr>
        <p:txBody>
          <a:bodyPr/>
          <a:lstStyle>
            <a:lvl1pPr marL="0" indent="0">
              <a:defRPr/>
            </a:lvl1pPr>
            <a:lvl4pPr marL="90486" indent="-90486">
              <a:buClr>
                <a:srgbClr val="EF7937"/>
              </a:buCl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1"/>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090920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450000"/>
            <a:ext cx="8216900" cy="39395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898" indent="-88898">
              <a:buClr>
                <a:srgbClr val="EF7937"/>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1"/>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423231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3960000" cy="31788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1"/>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206935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450000"/>
            <a:ext cx="530945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1" y="1314000"/>
            <a:ext cx="5309450" cy="31788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90486" indent="-90486">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1"/>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682726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1"/>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4"/>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 Quatrième niveau</a:t>
            </a:r>
            <a:endParaRPr lang="en-US" dirty="0"/>
          </a:p>
        </p:txBody>
      </p:sp>
      <p:sp>
        <p:nvSpPr>
          <p:cNvPr id="6" name="Slide Number Placeholder 5"/>
          <p:cNvSpPr>
            <a:spLocks noGrp="1"/>
          </p:cNvSpPr>
          <p:nvPr>
            <p:ph type="sldNum" sz="quarter" idx="10"/>
          </p:nvPr>
        </p:nvSpPr>
        <p:spPr>
          <a:xfrm>
            <a:off x="8280400" y="4754564"/>
            <a:ext cx="406400" cy="274637"/>
          </a:xfrm>
        </p:spPr>
        <p:txBody>
          <a:bodyPr/>
          <a:lstStyle>
            <a:lvl1pPr>
              <a:defRPr sz="900"/>
            </a:lvl1pPr>
          </a:lstStyle>
          <a:p>
            <a:fld id="{59513FEB-346B-47BF-B732-434A7540DF74}" type="slidenum">
              <a:rPr lang="en-US" altLang="fr-FR"/>
              <a:pPr/>
              <a:t>‹N°›</a:t>
            </a:fld>
            <a:endParaRPr lang="en-US" altLang="fr-FR" dirty="0"/>
          </a:p>
        </p:txBody>
      </p:sp>
      <p:sp>
        <p:nvSpPr>
          <p:cNvPr id="9" name="Footer Placeholder 4"/>
          <p:cNvSpPr>
            <a:spLocks noGrp="1"/>
          </p:cNvSpPr>
          <p:nvPr>
            <p:ph type="ftr" sz="quarter" idx="12"/>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3075" name="Picture 3"/>
          <p:cNvPicPr>
            <a:picLocks noChangeAspect="1" noChangeArrowheads="1"/>
          </p:cNvPicPr>
          <p:nvPr userDrawn="1"/>
        </p:nvPicPr>
        <p:blipFill>
          <a:blip r:embed="rId3"/>
          <a:stretch>
            <a:fillRect/>
          </a:stretch>
        </p:blipFill>
        <p:spPr bwMode="auto">
          <a:xfrm>
            <a:off x="875344" y="1521718"/>
            <a:ext cx="2536071" cy="190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40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3960000" cy="3178800"/>
          </a:xfrm>
        </p:spPr>
        <p:txBody>
          <a:bodyPr/>
          <a:lstStyle>
            <a:lvl1pPr marL="0" indent="0">
              <a:defRPr/>
            </a:lvl1pPr>
            <a:lvl2pPr>
              <a:defRPr cap="all" baseline="0"/>
            </a:lvl2pPr>
            <a:lvl4pPr marL="90488" indent="-90488">
              <a:buClr>
                <a:srgbClr val="EF7937"/>
              </a:buClr>
              <a:tabLs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2779046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Agend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7CE7681-2960-46D1-B4C2-99F1E6F85D4B}"/>
              </a:ext>
            </a:extLst>
          </p:cNvPr>
          <p:cNvSpPr>
            <a:spLocks/>
          </p:cNvSpPr>
          <p:nvPr/>
        </p:nvSpPr>
        <p:spPr>
          <a:xfrm>
            <a:off x="0" y="0"/>
            <a:ext cx="3284982" cy="5143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endParaRPr lang="fr-FR" sz="900" dirty="0"/>
          </a:p>
        </p:txBody>
      </p:sp>
      <p:sp>
        <p:nvSpPr>
          <p:cNvPr id="44" name="Forme libre : forme 43">
            <a:extLst>
              <a:ext uri="{FF2B5EF4-FFF2-40B4-BE49-F238E27FC236}">
                <a16:creationId xmlns:a16="http://schemas.microsoft.com/office/drawing/2014/main" id="{DFAC8E79-9CB9-40FC-BB9E-7F828159B59C}"/>
              </a:ext>
            </a:extLst>
          </p:cNvPr>
          <p:cNvSpPr>
            <a:spLocks/>
          </p:cNvSpPr>
          <p:nvPr/>
        </p:nvSpPr>
        <p:spPr bwMode="auto">
          <a:xfrm>
            <a:off x="1414676" y="1658822"/>
            <a:ext cx="2768525" cy="1825859"/>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bg1">
              <a:alpha val="30000"/>
            </a:schemeClr>
          </a:solidFill>
          <a:ln w="6350">
            <a:noFill/>
            <a:round/>
            <a:headEnd/>
            <a:tailEnd/>
          </a:ln>
        </p:spPr>
        <p:txBody>
          <a:bodyPr vert="horz" wrap="square" lIns="68580" tIns="34290" rIns="68580" bIns="34290" numCol="1" anchor="t" anchorCtr="0" compatLnSpc="1">
            <a:prstTxWarp prst="textNoShape">
              <a:avLst/>
            </a:prstTxWarp>
            <a:noAutofit/>
          </a:bodyPr>
          <a:lstStyle/>
          <a:p>
            <a:endParaRPr lang="fr-FR" sz="1800" dirty="0"/>
          </a:p>
        </p:txBody>
      </p:sp>
      <p:sp>
        <p:nvSpPr>
          <p:cNvPr id="45" name="Espace réservé du texte 102">
            <a:extLst>
              <a:ext uri="{FF2B5EF4-FFF2-40B4-BE49-F238E27FC236}">
                <a16:creationId xmlns:a16="http://schemas.microsoft.com/office/drawing/2014/main" id="{7140F4EB-0A9F-4D50-BFC8-7FBB29A29036}"/>
              </a:ext>
            </a:extLst>
          </p:cNvPr>
          <p:cNvSpPr txBox="1">
            <a:spLocks/>
          </p:cNvSpPr>
          <p:nvPr/>
        </p:nvSpPr>
        <p:spPr>
          <a:xfrm>
            <a:off x="2571362" y="1863092"/>
            <a:ext cx="1417319" cy="1417319"/>
          </a:xfrm>
          <a:prstGeom prst="ellipse">
            <a:avLst/>
          </a:prstGeom>
          <a:solidFill>
            <a:schemeClr val="bg1"/>
          </a:solidFill>
        </p:spPr>
        <p:txBody>
          <a:bodyPr wrap="none" anchor="ctr">
            <a:noAutofit/>
          </a:bodyPr>
          <a:lstStyle>
            <a:lvl1pPr marL="0" indent="0" algn="ctr" defTabSz="685800" rtl="0" eaLnBrk="1" latinLnBrk="0" hangingPunct="1">
              <a:lnSpc>
                <a:spcPct val="100000"/>
              </a:lnSpc>
              <a:spcBef>
                <a:spcPts val="0"/>
              </a:spcBef>
              <a:spcAft>
                <a:spcPts val="0"/>
              </a:spcAft>
              <a:buFont typeface="Arial" panose="020B0604020202020204" pitchFamily="34" charset="0"/>
              <a:buNone/>
              <a:defRPr sz="8000" b="1" kern="1200">
                <a:solidFill>
                  <a:schemeClr val="accent2"/>
                </a:solidFill>
                <a:latin typeface="+mj-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1600" b="1" kern="1200">
                <a:solidFill>
                  <a:schemeClr val="tx1"/>
                </a:solidFill>
                <a:latin typeface="+mn-lt"/>
                <a:ea typeface="+mn-ea"/>
                <a:cs typeface="+mn-cs"/>
              </a:defRPr>
            </a:lvl2pPr>
            <a:lvl3pPr marL="171450" indent="-171450" algn="l" defTabSz="685800" rtl="0" eaLnBrk="1" latinLnBrk="0" hangingPunct="1">
              <a:lnSpc>
                <a:spcPct val="100000"/>
              </a:lnSpc>
              <a:spcBef>
                <a:spcPts val="600"/>
              </a:spcBef>
              <a:buFontTx/>
              <a:buBlip>
                <a:blip r:embed="rId2"/>
              </a:buBlip>
              <a:defRPr sz="1400" kern="1200">
                <a:solidFill>
                  <a:schemeClr val="accent1"/>
                </a:solidFill>
                <a:latin typeface="+mn-lt"/>
                <a:ea typeface="+mn-ea"/>
                <a:cs typeface="+mn-cs"/>
              </a:defRPr>
            </a:lvl3pPr>
            <a:lvl4pPr marL="338138" indent="-172800" algn="l" defTabSz="685800" rtl="0" eaLnBrk="1" latinLnBrk="0" hangingPunct="1">
              <a:lnSpc>
                <a:spcPct val="100000"/>
              </a:lnSpc>
              <a:spcBef>
                <a:spcPts val="600"/>
              </a:spcBef>
              <a:buFont typeface="Franklin Gothic Book" panose="020B0503020102020204" pitchFamily="34" charset="0"/>
              <a:buChar char="−"/>
              <a:defRPr sz="1400" kern="1200">
                <a:solidFill>
                  <a:schemeClr val="accent2"/>
                </a:solidFill>
                <a:latin typeface="+mn-lt"/>
                <a:ea typeface="+mn-ea"/>
                <a:cs typeface="+mn-cs"/>
              </a:defRPr>
            </a:lvl4pPr>
            <a:lvl5pPr marL="336550" indent="0" algn="l" defTabSz="685800" rtl="0" eaLnBrk="1" latinLnBrk="0" hangingPunct="1">
              <a:lnSpc>
                <a:spcPct val="100000"/>
              </a:lnSpc>
              <a:spcBef>
                <a:spcPts val="600"/>
              </a:spcBef>
              <a:buFont typeface="Arial" panose="020B0604020202020204" pitchFamily="34" charset="0"/>
              <a:buNone/>
              <a:defRPr sz="12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6000"/>
              <a:t> </a:t>
            </a:r>
            <a:endParaRPr lang="fr-FR" sz="6000" dirty="0"/>
          </a:p>
        </p:txBody>
      </p:sp>
      <p:sp>
        <p:nvSpPr>
          <p:cNvPr id="48" name="Titre 7">
            <a:extLst>
              <a:ext uri="{FF2B5EF4-FFF2-40B4-BE49-F238E27FC236}">
                <a16:creationId xmlns:a16="http://schemas.microsoft.com/office/drawing/2014/main" id="{8CD84411-C65D-4169-BC20-64E447601AB1}"/>
              </a:ext>
            </a:extLst>
          </p:cNvPr>
          <p:cNvSpPr txBox="1">
            <a:spLocks/>
          </p:cNvSpPr>
          <p:nvPr/>
        </p:nvSpPr>
        <p:spPr>
          <a:xfrm>
            <a:off x="2864314" y="2433251"/>
            <a:ext cx="857799" cy="276999"/>
          </a:xfrm>
          <a:prstGeom prst="rect">
            <a:avLst/>
          </a:prstGeom>
        </p:spPr>
        <p:txBody>
          <a:bodyPr vert="horz" wrap="none" lIns="0" tIns="0" rIns="0" bIns="0" rtlCol="0" anchor="ctr">
            <a:spAutoFit/>
          </a:bodyPr>
          <a:lstStyle>
            <a:lvl1pPr algn="l" defTabSz="685800" rtl="0" eaLnBrk="1" latinLnBrk="0" hangingPunct="1">
              <a:lnSpc>
                <a:spcPct val="80000"/>
              </a:lnSpc>
              <a:spcBef>
                <a:spcPct val="0"/>
              </a:spcBef>
              <a:buNone/>
              <a:defRPr sz="2800" b="1" kern="1200" cap="all" baseline="0">
                <a:solidFill>
                  <a:schemeClr val="accent1"/>
                </a:solidFill>
                <a:latin typeface="+mj-lt"/>
                <a:ea typeface="+mj-ea"/>
                <a:cs typeface="+mj-cs"/>
              </a:defRPr>
            </a:lvl1pPr>
          </a:lstStyle>
          <a:p>
            <a:pPr>
              <a:lnSpc>
                <a:spcPct val="100000"/>
              </a:lnSpc>
            </a:pPr>
            <a:r>
              <a:rPr lang="fr-FR" sz="1800" spc="38" dirty="0"/>
              <a:t>Agenda</a:t>
            </a:r>
          </a:p>
        </p:txBody>
      </p:sp>
      <p:grpSp>
        <p:nvGrpSpPr>
          <p:cNvPr id="50" name="Groupe 49">
            <a:extLst>
              <a:ext uri="{FF2B5EF4-FFF2-40B4-BE49-F238E27FC236}">
                <a16:creationId xmlns:a16="http://schemas.microsoft.com/office/drawing/2014/main" id="{E32706E5-3E5E-44BC-8CD7-769C4504F36B}"/>
              </a:ext>
            </a:extLst>
          </p:cNvPr>
          <p:cNvGrpSpPr/>
          <p:nvPr userDrawn="1"/>
        </p:nvGrpSpPr>
        <p:grpSpPr>
          <a:xfrm>
            <a:off x="364926" y="4873879"/>
            <a:ext cx="952500" cy="86467"/>
            <a:chOff x="8377671" y="485679"/>
            <a:chExt cx="3093604" cy="280834"/>
          </a:xfrm>
        </p:grpSpPr>
        <p:sp>
          <p:nvSpPr>
            <p:cNvPr id="52" name="Forme libre : forme 51">
              <a:extLst>
                <a:ext uri="{FF2B5EF4-FFF2-40B4-BE49-F238E27FC236}">
                  <a16:creationId xmlns:a16="http://schemas.microsoft.com/office/drawing/2014/main" id="{7483FE80-086E-4315-A408-442CB6B23F24}"/>
                </a:ext>
              </a:extLst>
            </p:cNvPr>
            <p:cNvSpPr>
              <a:spLocks/>
            </p:cNvSpPr>
            <p:nvPr/>
          </p:nvSpPr>
          <p:spPr bwMode="auto">
            <a:xfrm>
              <a:off x="8377671" y="485679"/>
              <a:ext cx="375117" cy="247392"/>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accent2"/>
            </a:solidFill>
            <a:ln>
              <a:noFill/>
            </a:ln>
          </p:spPr>
          <p:txBody>
            <a:bodyPr vert="horz" wrap="square" lIns="91440" tIns="45720" rIns="91440" bIns="45720" numCol="1" anchor="ctr" anchorCtr="0" compatLnSpc="1">
              <a:prstTxWarp prst="textNoShape">
                <a:avLst/>
              </a:prstTxWarp>
              <a:noAutofit/>
            </a:bodyPr>
            <a:lstStyle/>
            <a:p>
              <a:endParaRPr lang="fr-FR" sz="1800" dirty="0"/>
            </a:p>
          </p:txBody>
        </p:sp>
        <p:sp>
          <p:nvSpPr>
            <p:cNvPr id="53" name="Forme libre : forme 52">
              <a:extLst>
                <a:ext uri="{FF2B5EF4-FFF2-40B4-BE49-F238E27FC236}">
                  <a16:creationId xmlns:a16="http://schemas.microsoft.com/office/drawing/2014/main" id="{698C88D1-D4B2-4E80-829D-B83CC438A224}"/>
                </a:ext>
              </a:extLst>
            </p:cNvPr>
            <p:cNvSpPr>
              <a:spLocks/>
            </p:cNvSpPr>
            <p:nvPr/>
          </p:nvSpPr>
          <p:spPr bwMode="auto">
            <a:xfrm>
              <a:off x="8935712" y="500990"/>
              <a:ext cx="181313" cy="265523"/>
            </a:xfrm>
            <a:custGeom>
              <a:avLst/>
              <a:gdLst>
                <a:gd name="connsiteX0" fmla="*/ 361653 w 714375"/>
                <a:gd name="connsiteY0" fmla="*/ 107950 h 1046162"/>
                <a:gd name="connsiteX1" fmla="*/ 146050 w 714375"/>
                <a:gd name="connsiteY1" fmla="*/ 443621 h 1046162"/>
                <a:gd name="connsiteX2" fmla="*/ 358147 w 714375"/>
                <a:gd name="connsiteY2" fmla="*/ 781050 h 1046162"/>
                <a:gd name="connsiteX3" fmla="*/ 566738 w 714375"/>
                <a:gd name="connsiteY3" fmla="*/ 438349 h 1046162"/>
                <a:gd name="connsiteX4" fmla="*/ 361653 w 714375"/>
                <a:gd name="connsiteY4" fmla="*/ 107950 h 1046162"/>
                <a:gd name="connsiteX5" fmla="*/ 368597 w 714375"/>
                <a:gd name="connsiteY5" fmla="*/ 0 h 1046162"/>
                <a:gd name="connsiteX6" fmla="*/ 714375 w 714375"/>
                <a:gd name="connsiteY6" fmla="*/ 442065 h 1046162"/>
                <a:gd name="connsiteX7" fmla="*/ 449337 w 714375"/>
                <a:gd name="connsiteY7" fmla="*/ 854190 h 1046162"/>
                <a:gd name="connsiteX8" fmla="*/ 591510 w 714375"/>
                <a:gd name="connsiteY8" fmla="*/ 894698 h 1046162"/>
                <a:gd name="connsiteX9" fmla="*/ 700333 w 714375"/>
                <a:gd name="connsiteY9" fmla="*/ 921116 h 1046162"/>
                <a:gd name="connsiteX10" fmla="*/ 654698 w 714375"/>
                <a:gd name="connsiteY10" fmla="*/ 1046162 h 1046162"/>
                <a:gd name="connsiteX11" fmla="*/ 528322 w 714375"/>
                <a:gd name="connsiteY11" fmla="*/ 993326 h 1046162"/>
                <a:gd name="connsiteX12" fmla="*/ 310674 w 714375"/>
                <a:gd name="connsiteY12" fmla="*/ 910549 h 1046162"/>
                <a:gd name="connsiteX13" fmla="*/ 93027 w 714375"/>
                <a:gd name="connsiteY13" fmla="*/ 774935 h 1046162"/>
                <a:gd name="connsiteX14" fmla="*/ 0 w 714375"/>
                <a:gd name="connsiteY14" fmla="*/ 450871 h 1046162"/>
                <a:gd name="connsiteX15" fmla="*/ 368597 w 714375"/>
                <a:gd name="connsiteY1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5" h="1046162">
                  <a:moveTo>
                    <a:pt x="361653" y="107950"/>
                  </a:moveTo>
                  <a:cubicBezTo>
                    <a:pt x="230188" y="107950"/>
                    <a:pt x="146050" y="238001"/>
                    <a:pt x="146050" y="443621"/>
                  </a:cubicBezTo>
                  <a:cubicBezTo>
                    <a:pt x="146050" y="659787"/>
                    <a:pt x="223176" y="781050"/>
                    <a:pt x="358147" y="781050"/>
                  </a:cubicBezTo>
                  <a:cubicBezTo>
                    <a:pt x="484353" y="781050"/>
                    <a:pt x="566738" y="643970"/>
                    <a:pt x="566738" y="438349"/>
                  </a:cubicBezTo>
                  <a:cubicBezTo>
                    <a:pt x="566738" y="229213"/>
                    <a:pt x="491365" y="107950"/>
                    <a:pt x="361653" y="107950"/>
                  </a:cubicBezTo>
                  <a:close/>
                  <a:moveTo>
                    <a:pt x="368597" y="0"/>
                  </a:moveTo>
                  <a:cubicBezTo>
                    <a:pt x="586244" y="0"/>
                    <a:pt x="714375" y="162032"/>
                    <a:pt x="714375" y="442065"/>
                  </a:cubicBezTo>
                  <a:cubicBezTo>
                    <a:pt x="714375" y="651650"/>
                    <a:pt x="607307" y="815443"/>
                    <a:pt x="449337" y="854190"/>
                  </a:cubicBezTo>
                  <a:cubicBezTo>
                    <a:pt x="591510" y="894698"/>
                    <a:pt x="591510" y="894698"/>
                    <a:pt x="591510" y="894698"/>
                  </a:cubicBezTo>
                  <a:cubicBezTo>
                    <a:pt x="658208" y="914071"/>
                    <a:pt x="674005" y="917593"/>
                    <a:pt x="700333" y="921116"/>
                  </a:cubicBezTo>
                  <a:lnTo>
                    <a:pt x="654698" y="1046162"/>
                  </a:lnTo>
                  <a:cubicBezTo>
                    <a:pt x="633635" y="1033834"/>
                    <a:pt x="626614" y="1032072"/>
                    <a:pt x="528322" y="993326"/>
                  </a:cubicBezTo>
                  <a:cubicBezTo>
                    <a:pt x="310674" y="910549"/>
                    <a:pt x="310674" y="910549"/>
                    <a:pt x="310674" y="910549"/>
                  </a:cubicBezTo>
                  <a:cubicBezTo>
                    <a:pt x="203606" y="868279"/>
                    <a:pt x="136907" y="827771"/>
                    <a:pt x="93027" y="774935"/>
                  </a:cubicBezTo>
                  <a:cubicBezTo>
                    <a:pt x="35105" y="704486"/>
                    <a:pt x="0" y="582962"/>
                    <a:pt x="0" y="450871"/>
                  </a:cubicBezTo>
                  <a:cubicBezTo>
                    <a:pt x="0" y="183166"/>
                    <a:pt x="149194" y="0"/>
                    <a:pt x="368597"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1800" dirty="0"/>
            </a:p>
          </p:txBody>
        </p:sp>
        <p:sp>
          <p:nvSpPr>
            <p:cNvPr id="54" name="Freeform 10">
              <a:extLst>
                <a:ext uri="{FF2B5EF4-FFF2-40B4-BE49-F238E27FC236}">
                  <a16:creationId xmlns:a16="http://schemas.microsoft.com/office/drawing/2014/main" id="{DB1ABDE3-D216-481C-AECB-5FC25659EED1}"/>
                </a:ext>
              </a:extLst>
            </p:cNvPr>
            <p:cNvSpPr>
              <a:spLocks/>
            </p:cNvSpPr>
            <p:nvPr/>
          </p:nvSpPr>
          <p:spPr bwMode="auto">
            <a:xfrm>
              <a:off x="9273761" y="506631"/>
              <a:ext cx="168017" cy="222411"/>
            </a:xfrm>
            <a:custGeom>
              <a:avLst/>
              <a:gdLst>
                <a:gd name="T0" fmla="*/ 89 w 377"/>
                <a:gd name="T1" fmla="*/ 0 h 497"/>
                <a:gd name="T2" fmla="*/ 85 w 377"/>
                <a:gd name="T3" fmla="*/ 74 h 497"/>
                <a:gd name="T4" fmla="*/ 85 w 377"/>
                <a:gd name="T5" fmla="*/ 303 h 497"/>
                <a:gd name="T6" fmla="*/ 110 w 377"/>
                <a:gd name="T7" fmla="*/ 407 h 497"/>
                <a:gd name="T8" fmla="*/ 184 w 377"/>
                <a:gd name="T9" fmla="*/ 439 h 497"/>
                <a:gd name="T10" fmla="*/ 272 w 377"/>
                <a:gd name="T11" fmla="*/ 398 h 497"/>
                <a:gd name="T12" fmla="*/ 296 w 377"/>
                <a:gd name="T13" fmla="*/ 291 h 497"/>
                <a:gd name="T14" fmla="*/ 296 w 377"/>
                <a:gd name="T15" fmla="*/ 74 h 497"/>
                <a:gd name="T16" fmla="*/ 292 w 377"/>
                <a:gd name="T17" fmla="*/ 0 h 497"/>
                <a:gd name="T18" fmla="*/ 377 w 377"/>
                <a:gd name="T19" fmla="*/ 0 h 497"/>
                <a:gd name="T20" fmla="*/ 373 w 377"/>
                <a:gd name="T21" fmla="*/ 75 h 497"/>
                <a:gd name="T22" fmla="*/ 373 w 377"/>
                <a:gd name="T23" fmla="*/ 292 h 497"/>
                <a:gd name="T24" fmla="*/ 325 w 377"/>
                <a:gd name="T25" fmla="*/ 444 h 497"/>
                <a:gd name="T26" fmla="*/ 180 w 377"/>
                <a:gd name="T27" fmla="*/ 497 h 497"/>
                <a:gd name="T28" fmla="*/ 45 w 377"/>
                <a:gd name="T29" fmla="*/ 450 h 497"/>
                <a:gd name="T30" fmla="*/ 4 w 377"/>
                <a:gd name="T31" fmla="*/ 308 h 497"/>
                <a:gd name="T32" fmla="*/ 4 w 377"/>
                <a:gd name="T33" fmla="*/ 74 h 497"/>
                <a:gd name="T34" fmla="*/ 0 w 377"/>
                <a:gd name="T35" fmla="*/ 0 h 497"/>
                <a:gd name="T36" fmla="*/ 89 w 377"/>
                <a:gd name="T3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497">
                  <a:moveTo>
                    <a:pt x="89" y="0"/>
                  </a:moveTo>
                  <a:cubicBezTo>
                    <a:pt x="86" y="16"/>
                    <a:pt x="85" y="44"/>
                    <a:pt x="85" y="74"/>
                  </a:cubicBezTo>
                  <a:cubicBezTo>
                    <a:pt x="85" y="303"/>
                    <a:pt x="85" y="303"/>
                    <a:pt x="85" y="303"/>
                  </a:cubicBezTo>
                  <a:cubicBezTo>
                    <a:pt x="85" y="356"/>
                    <a:pt x="92" y="386"/>
                    <a:pt x="110" y="407"/>
                  </a:cubicBezTo>
                  <a:cubicBezTo>
                    <a:pt x="126" y="426"/>
                    <a:pt x="155" y="439"/>
                    <a:pt x="184" y="439"/>
                  </a:cubicBezTo>
                  <a:cubicBezTo>
                    <a:pt x="221" y="439"/>
                    <a:pt x="253" y="424"/>
                    <a:pt x="272" y="398"/>
                  </a:cubicBezTo>
                  <a:cubicBezTo>
                    <a:pt x="290" y="373"/>
                    <a:pt x="296" y="346"/>
                    <a:pt x="296" y="291"/>
                  </a:cubicBezTo>
                  <a:cubicBezTo>
                    <a:pt x="296" y="74"/>
                    <a:pt x="296" y="74"/>
                    <a:pt x="296" y="74"/>
                  </a:cubicBezTo>
                  <a:cubicBezTo>
                    <a:pt x="296" y="44"/>
                    <a:pt x="295" y="16"/>
                    <a:pt x="292" y="0"/>
                  </a:cubicBezTo>
                  <a:cubicBezTo>
                    <a:pt x="377" y="0"/>
                    <a:pt x="377" y="0"/>
                    <a:pt x="377" y="0"/>
                  </a:cubicBezTo>
                  <a:cubicBezTo>
                    <a:pt x="375" y="19"/>
                    <a:pt x="373" y="46"/>
                    <a:pt x="373" y="75"/>
                  </a:cubicBezTo>
                  <a:cubicBezTo>
                    <a:pt x="373" y="292"/>
                    <a:pt x="373" y="292"/>
                    <a:pt x="373" y="292"/>
                  </a:cubicBezTo>
                  <a:cubicBezTo>
                    <a:pt x="373" y="369"/>
                    <a:pt x="361" y="408"/>
                    <a:pt x="325" y="444"/>
                  </a:cubicBezTo>
                  <a:cubicBezTo>
                    <a:pt x="289" y="480"/>
                    <a:pt x="241" y="497"/>
                    <a:pt x="180" y="497"/>
                  </a:cubicBezTo>
                  <a:cubicBezTo>
                    <a:pt x="123" y="497"/>
                    <a:pt x="75" y="480"/>
                    <a:pt x="45" y="450"/>
                  </a:cubicBezTo>
                  <a:cubicBezTo>
                    <a:pt x="14" y="419"/>
                    <a:pt x="4" y="384"/>
                    <a:pt x="4" y="308"/>
                  </a:cubicBezTo>
                  <a:cubicBezTo>
                    <a:pt x="4" y="74"/>
                    <a:pt x="4" y="74"/>
                    <a:pt x="4" y="74"/>
                  </a:cubicBezTo>
                  <a:cubicBezTo>
                    <a:pt x="4" y="43"/>
                    <a:pt x="2" y="20"/>
                    <a:pt x="0" y="0"/>
                  </a:cubicBezTo>
                  <a:lnTo>
                    <a:pt x="89"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800" dirty="0"/>
            </a:p>
          </p:txBody>
        </p:sp>
        <p:sp>
          <p:nvSpPr>
            <p:cNvPr id="55" name="Forme libre : forme 54">
              <a:extLst>
                <a:ext uri="{FF2B5EF4-FFF2-40B4-BE49-F238E27FC236}">
                  <a16:creationId xmlns:a16="http://schemas.microsoft.com/office/drawing/2014/main" id="{ADBF7D5B-2512-4DB3-8D22-7B1D2F6D67B0}"/>
                </a:ext>
              </a:extLst>
            </p:cNvPr>
            <p:cNvSpPr>
              <a:spLocks/>
            </p:cNvSpPr>
            <p:nvPr/>
          </p:nvSpPr>
          <p:spPr bwMode="auto">
            <a:xfrm>
              <a:off x="9572323" y="506631"/>
              <a:ext cx="203876" cy="217978"/>
            </a:xfrm>
            <a:custGeom>
              <a:avLst/>
              <a:gdLst>
                <a:gd name="connsiteX0" fmla="*/ 402678 w 803275"/>
                <a:gd name="connsiteY0" fmla="*/ 146050 h 858837"/>
                <a:gd name="connsiteX1" fmla="*/ 273050 w 803275"/>
                <a:gd name="connsiteY1" fmla="*/ 517525 h 858837"/>
                <a:gd name="connsiteX2" fmla="*/ 325602 w 803275"/>
                <a:gd name="connsiteY2" fmla="*/ 514004 h 858837"/>
                <a:gd name="connsiteX3" fmla="*/ 399174 w 803275"/>
                <a:gd name="connsiteY3" fmla="*/ 512243 h 858837"/>
                <a:gd name="connsiteX4" fmla="*/ 456981 w 803275"/>
                <a:gd name="connsiteY4" fmla="*/ 514004 h 858837"/>
                <a:gd name="connsiteX5" fmla="*/ 527050 w 803275"/>
                <a:gd name="connsiteY5" fmla="*/ 517525 h 858837"/>
                <a:gd name="connsiteX6" fmla="*/ 333966 w 803275"/>
                <a:gd name="connsiteY6" fmla="*/ 0 h 858837"/>
                <a:gd name="connsiteX7" fmla="*/ 471067 w 803275"/>
                <a:gd name="connsiteY7" fmla="*/ 0 h 858837"/>
                <a:gd name="connsiteX8" fmla="*/ 727694 w 803275"/>
                <a:gd name="connsiteY8" fmla="*/ 686012 h 858837"/>
                <a:gd name="connsiteX9" fmla="*/ 803275 w 803275"/>
                <a:gd name="connsiteY9" fmla="*/ 858837 h 858837"/>
                <a:gd name="connsiteX10" fmla="*/ 629262 w 803275"/>
                <a:gd name="connsiteY10" fmla="*/ 858837 h 858837"/>
                <a:gd name="connsiteX11" fmla="*/ 620473 w 803275"/>
                <a:gd name="connsiteY11" fmla="*/ 812985 h 858837"/>
                <a:gd name="connsiteX12" fmla="*/ 616958 w 803275"/>
                <a:gd name="connsiteY12" fmla="*/ 798877 h 858837"/>
                <a:gd name="connsiteX13" fmla="*/ 597623 w 803275"/>
                <a:gd name="connsiteY13" fmla="*/ 735390 h 858837"/>
                <a:gd name="connsiteX14" fmla="*/ 560711 w 803275"/>
                <a:gd name="connsiteY14" fmla="*/ 624288 h 858837"/>
                <a:gd name="connsiteX15" fmla="*/ 555438 w 803275"/>
                <a:gd name="connsiteY15" fmla="*/ 624288 h 858837"/>
                <a:gd name="connsiteX16" fmla="*/ 523799 w 803275"/>
                <a:gd name="connsiteY16" fmla="*/ 622525 h 858837"/>
                <a:gd name="connsiteX17" fmla="*/ 400759 w 803275"/>
                <a:gd name="connsiteY17" fmla="*/ 618998 h 858837"/>
                <a:gd name="connsiteX18" fmla="*/ 253111 w 803275"/>
                <a:gd name="connsiteY18" fmla="*/ 624288 h 858837"/>
                <a:gd name="connsiteX19" fmla="*/ 237292 w 803275"/>
                <a:gd name="connsiteY19" fmla="*/ 624288 h 858837"/>
                <a:gd name="connsiteX20" fmla="*/ 193349 w 803275"/>
                <a:gd name="connsiteY20" fmla="*/ 745971 h 858837"/>
                <a:gd name="connsiteX21" fmla="*/ 161710 w 803275"/>
                <a:gd name="connsiteY21" fmla="*/ 858837 h 858837"/>
                <a:gd name="connsiteX22" fmla="*/ 0 w 803275"/>
                <a:gd name="connsiteY22" fmla="*/ 858837 h 858837"/>
                <a:gd name="connsiteX23" fmla="*/ 72066 w 803275"/>
                <a:gd name="connsiteY23" fmla="*/ 701883 h 858837"/>
                <a:gd name="connsiteX24" fmla="*/ 281234 w 803275"/>
                <a:gd name="connsiteY24" fmla="*/ 160481 h 858837"/>
                <a:gd name="connsiteX25" fmla="*/ 333966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678" y="146050"/>
                  </a:moveTo>
                  <a:cubicBezTo>
                    <a:pt x="273050" y="517525"/>
                    <a:pt x="273050" y="517525"/>
                    <a:pt x="273050" y="517525"/>
                  </a:cubicBezTo>
                  <a:cubicBezTo>
                    <a:pt x="292319" y="515765"/>
                    <a:pt x="292319" y="515765"/>
                    <a:pt x="325602" y="514004"/>
                  </a:cubicBezTo>
                  <a:cubicBezTo>
                    <a:pt x="360636" y="514004"/>
                    <a:pt x="390416" y="512243"/>
                    <a:pt x="399174" y="512243"/>
                  </a:cubicBezTo>
                  <a:cubicBezTo>
                    <a:pt x="402678" y="512243"/>
                    <a:pt x="427202" y="512243"/>
                    <a:pt x="456981" y="514004"/>
                  </a:cubicBezTo>
                  <a:cubicBezTo>
                    <a:pt x="500774" y="515765"/>
                    <a:pt x="509533" y="515765"/>
                    <a:pt x="527050" y="517525"/>
                  </a:cubicBezTo>
                  <a:close/>
                  <a:moveTo>
                    <a:pt x="333966" y="0"/>
                  </a:moveTo>
                  <a:lnTo>
                    <a:pt x="471067" y="0"/>
                  </a:lnTo>
                  <a:cubicBezTo>
                    <a:pt x="727694" y="686012"/>
                    <a:pt x="727694" y="686012"/>
                    <a:pt x="727694" y="686012"/>
                  </a:cubicBezTo>
                  <a:cubicBezTo>
                    <a:pt x="757575" y="765370"/>
                    <a:pt x="769879" y="793587"/>
                    <a:pt x="803275" y="858837"/>
                  </a:cubicBezTo>
                  <a:cubicBezTo>
                    <a:pt x="629262" y="858837"/>
                    <a:pt x="629262" y="858837"/>
                    <a:pt x="629262" y="858837"/>
                  </a:cubicBezTo>
                  <a:cubicBezTo>
                    <a:pt x="627504" y="837675"/>
                    <a:pt x="623988" y="825330"/>
                    <a:pt x="620473" y="812985"/>
                  </a:cubicBezTo>
                  <a:cubicBezTo>
                    <a:pt x="616958" y="798877"/>
                    <a:pt x="616958" y="798877"/>
                    <a:pt x="616958" y="798877"/>
                  </a:cubicBezTo>
                  <a:cubicBezTo>
                    <a:pt x="601138" y="747735"/>
                    <a:pt x="599380" y="740681"/>
                    <a:pt x="597623" y="735390"/>
                  </a:cubicBezTo>
                  <a:cubicBezTo>
                    <a:pt x="560711" y="624288"/>
                    <a:pt x="560711" y="624288"/>
                    <a:pt x="560711" y="624288"/>
                  </a:cubicBezTo>
                  <a:cubicBezTo>
                    <a:pt x="555438" y="624288"/>
                    <a:pt x="555438" y="624288"/>
                    <a:pt x="555438" y="624288"/>
                  </a:cubicBezTo>
                  <a:cubicBezTo>
                    <a:pt x="544891" y="624288"/>
                    <a:pt x="555438" y="624288"/>
                    <a:pt x="523799" y="622525"/>
                  </a:cubicBezTo>
                  <a:cubicBezTo>
                    <a:pt x="451733" y="618998"/>
                    <a:pt x="442944" y="618998"/>
                    <a:pt x="400759" y="618998"/>
                  </a:cubicBezTo>
                  <a:cubicBezTo>
                    <a:pt x="348027" y="618998"/>
                    <a:pt x="360331" y="618998"/>
                    <a:pt x="253111" y="624288"/>
                  </a:cubicBezTo>
                  <a:cubicBezTo>
                    <a:pt x="237292" y="624288"/>
                    <a:pt x="237292" y="624288"/>
                    <a:pt x="237292" y="624288"/>
                  </a:cubicBezTo>
                  <a:cubicBezTo>
                    <a:pt x="193349" y="745971"/>
                    <a:pt x="193349" y="745971"/>
                    <a:pt x="193349" y="745971"/>
                  </a:cubicBezTo>
                  <a:cubicBezTo>
                    <a:pt x="181045" y="781242"/>
                    <a:pt x="170498" y="820040"/>
                    <a:pt x="161710" y="858837"/>
                  </a:cubicBezTo>
                  <a:cubicBezTo>
                    <a:pt x="0" y="858837"/>
                    <a:pt x="0" y="858837"/>
                    <a:pt x="0" y="858837"/>
                  </a:cubicBezTo>
                  <a:cubicBezTo>
                    <a:pt x="24608" y="816512"/>
                    <a:pt x="40428" y="779478"/>
                    <a:pt x="72066" y="701883"/>
                  </a:cubicBezTo>
                  <a:cubicBezTo>
                    <a:pt x="281234" y="160481"/>
                    <a:pt x="281234" y="160481"/>
                    <a:pt x="281234" y="160481"/>
                  </a:cubicBezTo>
                  <a:cubicBezTo>
                    <a:pt x="309358" y="84649"/>
                    <a:pt x="321662" y="47615"/>
                    <a:pt x="333966"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1800" dirty="0"/>
            </a:p>
          </p:txBody>
        </p:sp>
        <p:sp>
          <p:nvSpPr>
            <p:cNvPr id="56" name="Freeform 13">
              <a:extLst>
                <a:ext uri="{FF2B5EF4-FFF2-40B4-BE49-F238E27FC236}">
                  <a16:creationId xmlns:a16="http://schemas.microsoft.com/office/drawing/2014/main" id="{6A9C569B-5B5F-4754-AAEE-96B4F07066FB}"/>
                </a:ext>
              </a:extLst>
            </p:cNvPr>
            <p:cNvSpPr>
              <a:spLocks/>
            </p:cNvSpPr>
            <p:nvPr/>
          </p:nvSpPr>
          <p:spPr bwMode="auto">
            <a:xfrm>
              <a:off x="9919235" y="506631"/>
              <a:ext cx="114429" cy="217978"/>
            </a:xfrm>
            <a:custGeom>
              <a:avLst/>
              <a:gdLst>
                <a:gd name="T0" fmla="*/ 90 w 256"/>
                <a:gd name="T1" fmla="*/ 0 h 487"/>
                <a:gd name="T2" fmla="*/ 86 w 256"/>
                <a:gd name="T3" fmla="*/ 73 h 487"/>
                <a:gd name="T4" fmla="*/ 86 w 256"/>
                <a:gd name="T5" fmla="*/ 426 h 487"/>
                <a:gd name="T6" fmla="*/ 190 w 256"/>
                <a:gd name="T7" fmla="*/ 426 h 487"/>
                <a:gd name="T8" fmla="*/ 256 w 256"/>
                <a:gd name="T9" fmla="*/ 423 h 487"/>
                <a:gd name="T10" fmla="*/ 256 w 256"/>
                <a:gd name="T11" fmla="*/ 487 h 487"/>
                <a:gd name="T12" fmla="*/ 0 w 256"/>
                <a:gd name="T13" fmla="*/ 487 h 487"/>
                <a:gd name="T14" fmla="*/ 5 w 256"/>
                <a:gd name="T15" fmla="*/ 414 h 487"/>
                <a:gd name="T16" fmla="*/ 5 w 256"/>
                <a:gd name="T17" fmla="*/ 73 h 487"/>
                <a:gd name="T18" fmla="*/ 0 w 256"/>
                <a:gd name="T19" fmla="*/ 0 h 487"/>
                <a:gd name="T20" fmla="*/ 90 w 256"/>
                <a:gd name="T2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487">
                  <a:moveTo>
                    <a:pt x="90" y="0"/>
                  </a:moveTo>
                  <a:cubicBezTo>
                    <a:pt x="87" y="16"/>
                    <a:pt x="86" y="44"/>
                    <a:pt x="86" y="73"/>
                  </a:cubicBezTo>
                  <a:cubicBezTo>
                    <a:pt x="86" y="426"/>
                    <a:pt x="86" y="426"/>
                    <a:pt x="86" y="426"/>
                  </a:cubicBezTo>
                  <a:cubicBezTo>
                    <a:pt x="190" y="426"/>
                    <a:pt x="190" y="426"/>
                    <a:pt x="190" y="426"/>
                  </a:cubicBezTo>
                  <a:cubicBezTo>
                    <a:pt x="227" y="426"/>
                    <a:pt x="245" y="426"/>
                    <a:pt x="256" y="423"/>
                  </a:cubicBezTo>
                  <a:cubicBezTo>
                    <a:pt x="256" y="487"/>
                    <a:pt x="256" y="487"/>
                    <a:pt x="256" y="487"/>
                  </a:cubicBezTo>
                  <a:cubicBezTo>
                    <a:pt x="0" y="487"/>
                    <a:pt x="0" y="487"/>
                    <a:pt x="0" y="487"/>
                  </a:cubicBezTo>
                  <a:cubicBezTo>
                    <a:pt x="3" y="467"/>
                    <a:pt x="5" y="444"/>
                    <a:pt x="5" y="414"/>
                  </a:cubicBezTo>
                  <a:cubicBezTo>
                    <a:pt x="5" y="73"/>
                    <a:pt x="5" y="73"/>
                    <a:pt x="5" y="73"/>
                  </a:cubicBezTo>
                  <a:cubicBezTo>
                    <a:pt x="5" y="43"/>
                    <a:pt x="3" y="20"/>
                    <a:pt x="0" y="0"/>
                  </a:cubicBezTo>
                  <a:lnTo>
                    <a:pt x="9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800" dirty="0"/>
            </a:p>
          </p:txBody>
        </p:sp>
        <p:sp>
          <p:nvSpPr>
            <p:cNvPr id="57" name="Freeform 14">
              <a:extLst>
                <a:ext uri="{FF2B5EF4-FFF2-40B4-BE49-F238E27FC236}">
                  <a16:creationId xmlns:a16="http://schemas.microsoft.com/office/drawing/2014/main" id="{DB52900D-ECF1-4D01-AAFA-58F57C61EC45}"/>
                </a:ext>
              </a:extLst>
            </p:cNvPr>
            <p:cNvSpPr>
              <a:spLocks/>
            </p:cNvSpPr>
            <p:nvPr/>
          </p:nvSpPr>
          <p:spPr bwMode="auto">
            <a:xfrm>
              <a:off x="10178714" y="506631"/>
              <a:ext cx="40292" cy="217978"/>
            </a:xfrm>
            <a:custGeom>
              <a:avLst/>
              <a:gdLst>
                <a:gd name="T0" fmla="*/ 90 w 90"/>
                <a:gd name="T1" fmla="*/ 0 h 487"/>
                <a:gd name="T2" fmla="*/ 85 w 90"/>
                <a:gd name="T3" fmla="*/ 74 h 487"/>
                <a:gd name="T4" fmla="*/ 85 w 90"/>
                <a:gd name="T5" fmla="*/ 414 h 487"/>
                <a:gd name="T6" fmla="*/ 90 w 90"/>
                <a:gd name="T7" fmla="*/ 487 h 487"/>
                <a:gd name="T8" fmla="*/ 0 w 90"/>
                <a:gd name="T9" fmla="*/ 487 h 487"/>
                <a:gd name="T10" fmla="*/ 4 w 90"/>
                <a:gd name="T11" fmla="*/ 414 h 487"/>
                <a:gd name="T12" fmla="*/ 4 w 90"/>
                <a:gd name="T13" fmla="*/ 74 h 487"/>
                <a:gd name="T14" fmla="*/ 0 w 90"/>
                <a:gd name="T15" fmla="*/ 0 h 487"/>
                <a:gd name="T16" fmla="*/ 90 w 90"/>
                <a:gd name="T1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87">
                  <a:moveTo>
                    <a:pt x="90" y="0"/>
                  </a:moveTo>
                  <a:cubicBezTo>
                    <a:pt x="87" y="16"/>
                    <a:pt x="85" y="44"/>
                    <a:pt x="85" y="74"/>
                  </a:cubicBezTo>
                  <a:cubicBezTo>
                    <a:pt x="85" y="414"/>
                    <a:pt x="85" y="414"/>
                    <a:pt x="85" y="414"/>
                  </a:cubicBezTo>
                  <a:cubicBezTo>
                    <a:pt x="85" y="444"/>
                    <a:pt x="87" y="472"/>
                    <a:pt x="90" y="487"/>
                  </a:cubicBezTo>
                  <a:cubicBezTo>
                    <a:pt x="0" y="487"/>
                    <a:pt x="0" y="487"/>
                    <a:pt x="0" y="487"/>
                  </a:cubicBezTo>
                  <a:cubicBezTo>
                    <a:pt x="3" y="467"/>
                    <a:pt x="4" y="444"/>
                    <a:pt x="4" y="414"/>
                  </a:cubicBezTo>
                  <a:cubicBezTo>
                    <a:pt x="4" y="74"/>
                    <a:pt x="4" y="74"/>
                    <a:pt x="4" y="74"/>
                  </a:cubicBezTo>
                  <a:cubicBezTo>
                    <a:pt x="4" y="43"/>
                    <a:pt x="3" y="20"/>
                    <a:pt x="0" y="0"/>
                  </a:cubicBezTo>
                  <a:lnTo>
                    <a:pt x="9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800" dirty="0"/>
            </a:p>
          </p:txBody>
        </p:sp>
        <p:sp>
          <p:nvSpPr>
            <p:cNvPr id="58" name="Freeform 15">
              <a:extLst>
                <a:ext uri="{FF2B5EF4-FFF2-40B4-BE49-F238E27FC236}">
                  <a16:creationId xmlns:a16="http://schemas.microsoft.com/office/drawing/2014/main" id="{A0E4AF17-1637-4DB3-9606-BFDAF77D5F62}"/>
                </a:ext>
              </a:extLst>
            </p:cNvPr>
            <p:cNvSpPr>
              <a:spLocks/>
            </p:cNvSpPr>
            <p:nvPr/>
          </p:nvSpPr>
          <p:spPr bwMode="auto">
            <a:xfrm>
              <a:off x="10391052" y="506631"/>
              <a:ext cx="163182" cy="217978"/>
            </a:xfrm>
            <a:custGeom>
              <a:avLst/>
              <a:gdLst>
                <a:gd name="T0" fmla="*/ 96 w 366"/>
                <a:gd name="T1" fmla="*/ 0 h 487"/>
                <a:gd name="T2" fmla="*/ 294 w 366"/>
                <a:gd name="T3" fmla="*/ 381 h 487"/>
                <a:gd name="T4" fmla="*/ 294 w 366"/>
                <a:gd name="T5" fmla="*/ 74 h 487"/>
                <a:gd name="T6" fmla="*/ 288 w 366"/>
                <a:gd name="T7" fmla="*/ 0 h 487"/>
                <a:gd name="T8" fmla="*/ 366 w 366"/>
                <a:gd name="T9" fmla="*/ 0 h 487"/>
                <a:gd name="T10" fmla="*/ 361 w 366"/>
                <a:gd name="T11" fmla="*/ 74 h 487"/>
                <a:gd name="T12" fmla="*/ 361 w 366"/>
                <a:gd name="T13" fmla="*/ 487 h 487"/>
                <a:gd name="T14" fmla="*/ 274 w 366"/>
                <a:gd name="T15" fmla="*/ 487 h 487"/>
                <a:gd name="T16" fmla="*/ 72 w 366"/>
                <a:gd name="T17" fmla="*/ 100 h 487"/>
                <a:gd name="T18" fmla="*/ 72 w 366"/>
                <a:gd name="T19" fmla="*/ 414 h 487"/>
                <a:gd name="T20" fmla="*/ 77 w 366"/>
                <a:gd name="T21" fmla="*/ 487 h 487"/>
                <a:gd name="T22" fmla="*/ 0 w 366"/>
                <a:gd name="T23" fmla="*/ 487 h 487"/>
                <a:gd name="T24" fmla="*/ 4 w 366"/>
                <a:gd name="T25" fmla="*/ 414 h 487"/>
                <a:gd name="T26" fmla="*/ 4 w 366"/>
                <a:gd name="T27" fmla="*/ 74 h 487"/>
                <a:gd name="T28" fmla="*/ 0 w 366"/>
                <a:gd name="T29" fmla="*/ 0 h 487"/>
                <a:gd name="T30" fmla="*/ 96 w 366"/>
                <a:gd name="T3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487">
                  <a:moveTo>
                    <a:pt x="96" y="0"/>
                  </a:moveTo>
                  <a:cubicBezTo>
                    <a:pt x="294" y="381"/>
                    <a:pt x="294" y="381"/>
                    <a:pt x="294" y="381"/>
                  </a:cubicBezTo>
                  <a:cubicBezTo>
                    <a:pt x="294" y="74"/>
                    <a:pt x="294" y="74"/>
                    <a:pt x="294" y="74"/>
                  </a:cubicBezTo>
                  <a:cubicBezTo>
                    <a:pt x="294" y="48"/>
                    <a:pt x="292" y="23"/>
                    <a:pt x="288" y="0"/>
                  </a:cubicBezTo>
                  <a:cubicBezTo>
                    <a:pt x="366" y="0"/>
                    <a:pt x="366" y="0"/>
                    <a:pt x="366" y="0"/>
                  </a:cubicBezTo>
                  <a:cubicBezTo>
                    <a:pt x="363" y="16"/>
                    <a:pt x="361" y="43"/>
                    <a:pt x="361" y="74"/>
                  </a:cubicBezTo>
                  <a:cubicBezTo>
                    <a:pt x="361" y="487"/>
                    <a:pt x="361" y="487"/>
                    <a:pt x="361" y="487"/>
                  </a:cubicBezTo>
                  <a:cubicBezTo>
                    <a:pt x="274" y="487"/>
                    <a:pt x="274" y="487"/>
                    <a:pt x="274" y="487"/>
                  </a:cubicBezTo>
                  <a:cubicBezTo>
                    <a:pt x="72" y="100"/>
                    <a:pt x="72" y="100"/>
                    <a:pt x="72" y="100"/>
                  </a:cubicBezTo>
                  <a:cubicBezTo>
                    <a:pt x="72" y="414"/>
                    <a:pt x="72" y="414"/>
                    <a:pt x="72" y="414"/>
                  </a:cubicBezTo>
                  <a:cubicBezTo>
                    <a:pt x="72" y="439"/>
                    <a:pt x="73" y="464"/>
                    <a:pt x="77" y="487"/>
                  </a:cubicBezTo>
                  <a:cubicBezTo>
                    <a:pt x="0" y="487"/>
                    <a:pt x="0" y="487"/>
                    <a:pt x="0" y="487"/>
                  </a:cubicBezTo>
                  <a:cubicBezTo>
                    <a:pt x="3" y="467"/>
                    <a:pt x="4" y="444"/>
                    <a:pt x="4" y="414"/>
                  </a:cubicBezTo>
                  <a:cubicBezTo>
                    <a:pt x="4" y="74"/>
                    <a:pt x="4" y="74"/>
                    <a:pt x="4" y="74"/>
                  </a:cubicBezTo>
                  <a:cubicBezTo>
                    <a:pt x="4" y="43"/>
                    <a:pt x="3" y="20"/>
                    <a:pt x="0" y="0"/>
                  </a:cubicBezTo>
                  <a:lnTo>
                    <a:pt x="96"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800" dirty="0"/>
            </a:p>
          </p:txBody>
        </p:sp>
        <p:sp>
          <p:nvSpPr>
            <p:cNvPr id="59" name="Freeform 16">
              <a:extLst>
                <a:ext uri="{FF2B5EF4-FFF2-40B4-BE49-F238E27FC236}">
                  <a16:creationId xmlns:a16="http://schemas.microsoft.com/office/drawing/2014/main" id="{322F4476-3FD9-411F-B93C-08ED9A8C8DA1}"/>
                </a:ext>
              </a:extLst>
            </p:cNvPr>
            <p:cNvSpPr>
              <a:spLocks/>
            </p:cNvSpPr>
            <p:nvPr/>
          </p:nvSpPr>
          <p:spPr bwMode="auto">
            <a:xfrm>
              <a:off x="10696464" y="506631"/>
              <a:ext cx="158347" cy="217978"/>
            </a:xfrm>
            <a:custGeom>
              <a:avLst/>
              <a:gdLst>
                <a:gd name="T0" fmla="*/ 63 w 355"/>
                <a:gd name="T1" fmla="*/ 59 h 487"/>
                <a:gd name="T2" fmla="*/ 0 w 355"/>
                <a:gd name="T3" fmla="*/ 61 h 487"/>
                <a:gd name="T4" fmla="*/ 0 w 355"/>
                <a:gd name="T5" fmla="*/ 0 h 487"/>
                <a:gd name="T6" fmla="*/ 355 w 355"/>
                <a:gd name="T7" fmla="*/ 0 h 487"/>
                <a:gd name="T8" fmla="*/ 355 w 355"/>
                <a:gd name="T9" fmla="*/ 61 h 487"/>
                <a:gd name="T10" fmla="*/ 291 w 355"/>
                <a:gd name="T11" fmla="*/ 59 h 487"/>
                <a:gd name="T12" fmla="*/ 218 w 355"/>
                <a:gd name="T13" fmla="*/ 59 h 487"/>
                <a:gd name="T14" fmla="*/ 218 w 355"/>
                <a:gd name="T15" fmla="*/ 414 h 487"/>
                <a:gd name="T16" fmla="*/ 222 w 355"/>
                <a:gd name="T17" fmla="*/ 487 h 487"/>
                <a:gd name="T18" fmla="*/ 132 w 355"/>
                <a:gd name="T19" fmla="*/ 487 h 487"/>
                <a:gd name="T20" fmla="*/ 137 w 355"/>
                <a:gd name="T21" fmla="*/ 414 h 487"/>
                <a:gd name="T22" fmla="*/ 137 w 355"/>
                <a:gd name="T23" fmla="*/ 59 h 487"/>
                <a:gd name="T24" fmla="*/ 63 w 355"/>
                <a:gd name="T25" fmla="*/ 5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7">
                  <a:moveTo>
                    <a:pt x="63" y="59"/>
                  </a:moveTo>
                  <a:cubicBezTo>
                    <a:pt x="31" y="59"/>
                    <a:pt x="12" y="59"/>
                    <a:pt x="0" y="61"/>
                  </a:cubicBezTo>
                  <a:cubicBezTo>
                    <a:pt x="0" y="0"/>
                    <a:pt x="0" y="0"/>
                    <a:pt x="0" y="0"/>
                  </a:cubicBezTo>
                  <a:cubicBezTo>
                    <a:pt x="355" y="0"/>
                    <a:pt x="355" y="0"/>
                    <a:pt x="355" y="0"/>
                  </a:cubicBezTo>
                  <a:cubicBezTo>
                    <a:pt x="355" y="61"/>
                    <a:pt x="355" y="61"/>
                    <a:pt x="355" y="61"/>
                  </a:cubicBezTo>
                  <a:cubicBezTo>
                    <a:pt x="333" y="59"/>
                    <a:pt x="316" y="59"/>
                    <a:pt x="291" y="59"/>
                  </a:cubicBezTo>
                  <a:cubicBezTo>
                    <a:pt x="218" y="59"/>
                    <a:pt x="218" y="59"/>
                    <a:pt x="218" y="59"/>
                  </a:cubicBezTo>
                  <a:cubicBezTo>
                    <a:pt x="218" y="414"/>
                    <a:pt x="218" y="414"/>
                    <a:pt x="218" y="414"/>
                  </a:cubicBezTo>
                  <a:cubicBezTo>
                    <a:pt x="218" y="445"/>
                    <a:pt x="219" y="470"/>
                    <a:pt x="222" y="487"/>
                  </a:cubicBezTo>
                  <a:cubicBezTo>
                    <a:pt x="132" y="487"/>
                    <a:pt x="132" y="487"/>
                    <a:pt x="132" y="487"/>
                  </a:cubicBezTo>
                  <a:cubicBezTo>
                    <a:pt x="135" y="471"/>
                    <a:pt x="137" y="445"/>
                    <a:pt x="137" y="414"/>
                  </a:cubicBezTo>
                  <a:cubicBezTo>
                    <a:pt x="137" y="59"/>
                    <a:pt x="137" y="59"/>
                    <a:pt x="137" y="59"/>
                  </a:cubicBezTo>
                  <a:lnTo>
                    <a:pt x="63" y="59"/>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800" dirty="0"/>
            </a:p>
          </p:txBody>
        </p:sp>
        <p:sp>
          <p:nvSpPr>
            <p:cNvPr id="60" name="Forme libre : forme 59">
              <a:extLst>
                <a:ext uri="{FF2B5EF4-FFF2-40B4-BE49-F238E27FC236}">
                  <a16:creationId xmlns:a16="http://schemas.microsoft.com/office/drawing/2014/main" id="{7136DAD1-0505-4EE3-A9D8-411D3BF8D273}"/>
                </a:ext>
              </a:extLst>
            </p:cNvPr>
            <p:cNvSpPr>
              <a:spLocks/>
            </p:cNvSpPr>
            <p:nvPr/>
          </p:nvSpPr>
          <p:spPr bwMode="auto">
            <a:xfrm>
              <a:off x="10997443" y="506631"/>
              <a:ext cx="149080" cy="217978"/>
            </a:xfrm>
            <a:custGeom>
              <a:avLst/>
              <a:gdLst>
                <a:gd name="connsiteX0" fmla="*/ 150812 w 587375"/>
                <a:gd name="connsiteY0" fmla="*/ 98425 h 858837"/>
                <a:gd name="connsiteX1" fmla="*/ 150812 w 587375"/>
                <a:gd name="connsiteY1" fmla="*/ 363537 h 858837"/>
                <a:gd name="connsiteX2" fmla="*/ 219242 w 587375"/>
                <a:gd name="connsiteY2" fmla="*/ 363537 h 858837"/>
                <a:gd name="connsiteX3" fmla="*/ 384175 w 587375"/>
                <a:gd name="connsiteY3" fmla="*/ 222144 h 858837"/>
                <a:gd name="connsiteX4" fmla="*/ 205205 w 587375"/>
                <a:gd name="connsiteY4" fmla="*/ 98425 h 858837"/>
                <a:gd name="connsiteX5" fmla="*/ 150812 w 587375"/>
                <a:gd name="connsiteY5" fmla="*/ 98425 h 858837"/>
                <a:gd name="connsiteX6" fmla="*/ 0 w 587375"/>
                <a:gd name="connsiteY6" fmla="*/ 0 h 858837"/>
                <a:gd name="connsiteX7" fmla="*/ 235653 w 587375"/>
                <a:gd name="connsiteY7" fmla="*/ 0 h 858837"/>
                <a:gd name="connsiteX8" fmla="*/ 522307 w 587375"/>
                <a:gd name="connsiteY8" fmla="*/ 208096 h 858837"/>
                <a:gd name="connsiteX9" fmla="*/ 348204 w 587375"/>
                <a:gd name="connsiteY9" fmla="*/ 412665 h 858837"/>
                <a:gd name="connsiteX10" fmla="*/ 494169 w 587375"/>
                <a:gd name="connsiteY10" fmla="*/ 574909 h 858837"/>
                <a:gd name="connsiteX11" fmla="*/ 543410 w 587375"/>
                <a:gd name="connsiteY11" fmla="*/ 731863 h 858837"/>
                <a:gd name="connsiteX12" fmla="*/ 559237 w 587375"/>
                <a:gd name="connsiteY12" fmla="*/ 779478 h 858837"/>
                <a:gd name="connsiteX13" fmla="*/ 587375 w 587375"/>
                <a:gd name="connsiteY13" fmla="*/ 858837 h 858837"/>
                <a:gd name="connsiteX14" fmla="*/ 430859 w 587375"/>
                <a:gd name="connsiteY14" fmla="*/ 858837 h 858837"/>
                <a:gd name="connsiteX15" fmla="*/ 423824 w 587375"/>
                <a:gd name="connsiteY15" fmla="*/ 820040 h 858837"/>
                <a:gd name="connsiteX16" fmla="*/ 406238 w 587375"/>
                <a:gd name="connsiteY16" fmla="*/ 758316 h 858837"/>
                <a:gd name="connsiteX17" fmla="*/ 364032 w 587375"/>
                <a:gd name="connsiteY17" fmla="*/ 618998 h 858837"/>
                <a:gd name="connsiteX18" fmla="*/ 205757 w 587375"/>
                <a:gd name="connsiteY18" fmla="*/ 465571 h 858837"/>
                <a:gd name="connsiteX19" fmla="*/ 149482 w 587375"/>
                <a:gd name="connsiteY19" fmla="*/ 465571 h 858837"/>
                <a:gd name="connsiteX20" fmla="*/ 149482 w 587375"/>
                <a:gd name="connsiteY20" fmla="*/ 728336 h 858837"/>
                <a:gd name="connsiteX21" fmla="*/ 156516 w 587375"/>
                <a:gd name="connsiteY21" fmla="*/ 858837 h 858837"/>
                <a:gd name="connsiteX22" fmla="*/ 0 w 587375"/>
                <a:gd name="connsiteY22" fmla="*/ 858837 h 858837"/>
                <a:gd name="connsiteX23" fmla="*/ 8793 w 587375"/>
                <a:gd name="connsiteY23" fmla="*/ 728336 h 858837"/>
                <a:gd name="connsiteX24" fmla="*/ 8793 w 587375"/>
                <a:gd name="connsiteY24" fmla="*/ 128737 h 858837"/>
                <a:gd name="connsiteX25" fmla="*/ 0 w 5873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375" h="858837">
                  <a:moveTo>
                    <a:pt x="150812" y="98425"/>
                  </a:moveTo>
                  <a:cubicBezTo>
                    <a:pt x="150812" y="363537"/>
                    <a:pt x="150812" y="363537"/>
                    <a:pt x="150812" y="363537"/>
                  </a:cubicBezTo>
                  <a:lnTo>
                    <a:pt x="219242" y="363537"/>
                  </a:lnTo>
                  <a:cubicBezTo>
                    <a:pt x="328028" y="363537"/>
                    <a:pt x="384175" y="314049"/>
                    <a:pt x="384175" y="222144"/>
                  </a:cubicBezTo>
                  <a:cubicBezTo>
                    <a:pt x="384175" y="132006"/>
                    <a:pt x="335046" y="98425"/>
                    <a:pt x="205205" y="98425"/>
                  </a:cubicBezTo>
                  <a:cubicBezTo>
                    <a:pt x="150812" y="98425"/>
                    <a:pt x="150812" y="98425"/>
                    <a:pt x="150812" y="98425"/>
                  </a:cubicBezTo>
                  <a:close/>
                  <a:moveTo>
                    <a:pt x="0" y="0"/>
                  </a:moveTo>
                  <a:lnTo>
                    <a:pt x="235653" y="0"/>
                  </a:lnTo>
                  <a:cubicBezTo>
                    <a:pt x="425583" y="0"/>
                    <a:pt x="522307" y="70541"/>
                    <a:pt x="522307" y="208096"/>
                  </a:cubicBezTo>
                  <a:cubicBezTo>
                    <a:pt x="522307" y="312144"/>
                    <a:pt x="464272" y="380922"/>
                    <a:pt x="348204" y="412665"/>
                  </a:cubicBezTo>
                  <a:cubicBezTo>
                    <a:pt x="425583" y="428537"/>
                    <a:pt x="458997" y="467334"/>
                    <a:pt x="494169" y="574909"/>
                  </a:cubicBezTo>
                  <a:cubicBezTo>
                    <a:pt x="543410" y="731863"/>
                    <a:pt x="543410" y="731863"/>
                    <a:pt x="543410" y="731863"/>
                  </a:cubicBezTo>
                  <a:cubicBezTo>
                    <a:pt x="559237" y="777715"/>
                    <a:pt x="553961" y="761843"/>
                    <a:pt x="559237" y="779478"/>
                  </a:cubicBezTo>
                  <a:cubicBezTo>
                    <a:pt x="575065" y="828857"/>
                    <a:pt x="576823" y="832384"/>
                    <a:pt x="587375" y="858837"/>
                  </a:cubicBezTo>
                  <a:cubicBezTo>
                    <a:pt x="430859" y="858837"/>
                    <a:pt x="430859" y="858837"/>
                    <a:pt x="430859" y="858837"/>
                  </a:cubicBezTo>
                  <a:cubicBezTo>
                    <a:pt x="429100" y="842965"/>
                    <a:pt x="427342" y="835911"/>
                    <a:pt x="423824" y="820040"/>
                  </a:cubicBezTo>
                  <a:cubicBezTo>
                    <a:pt x="416790" y="797114"/>
                    <a:pt x="409756" y="768897"/>
                    <a:pt x="406238" y="758316"/>
                  </a:cubicBezTo>
                  <a:cubicBezTo>
                    <a:pt x="364032" y="618998"/>
                    <a:pt x="364032" y="618998"/>
                    <a:pt x="364032" y="618998"/>
                  </a:cubicBezTo>
                  <a:cubicBezTo>
                    <a:pt x="325342" y="486733"/>
                    <a:pt x="302481" y="465571"/>
                    <a:pt x="205757" y="465571"/>
                  </a:cubicBezTo>
                  <a:cubicBezTo>
                    <a:pt x="149482" y="465571"/>
                    <a:pt x="149482" y="465571"/>
                    <a:pt x="149482" y="465571"/>
                  </a:cubicBezTo>
                  <a:cubicBezTo>
                    <a:pt x="149482" y="728336"/>
                    <a:pt x="149482" y="728336"/>
                    <a:pt x="149482" y="728336"/>
                  </a:cubicBezTo>
                  <a:cubicBezTo>
                    <a:pt x="149482" y="781242"/>
                    <a:pt x="151240" y="827094"/>
                    <a:pt x="156516" y="858837"/>
                  </a:cubicBezTo>
                  <a:cubicBezTo>
                    <a:pt x="0" y="858837"/>
                    <a:pt x="0" y="858837"/>
                    <a:pt x="0" y="858837"/>
                  </a:cubicBezTo>
                  <a:cubicBezTo>
                    <a:pt x="5276" y="823567"/>
                    <a:pt x="8793" y="783005"/>
                    <a:pt x="8793" y="728336"/>
                  </a:cubicBezTo>
                  <a:cubicBezTo>
                    <a:pt x="8793" y="128737"/>
                    <a:pt x="8793" y="128737"/>
                    <a:pt x="8793" y="128737"/>
                  </a:cubicBezTo>
                  <a:cubicBezTo>
                    <a:pt x="8793" y="75832"/>
                    <a:pt x="5276" y="35271"/>
                    <a:pt x="0"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1800" dirty="0"/>
            </a:p>
          </p:txBody>
        </p:sp>
        <p:sp>
          <p:nvSpPr>
            <p:cNvPr id="61" name="Forme libre : forme 60">
              <a:extLst>
                <a:ext uri="{FF2B5EF4-FFF2-40B4-BE49-F238E27FC236}">
                  <a16:creationId xmlns:a16="http://schemas.microsoft.com/office/drawing/2014/main" id="{6B1DB1C7-9A76-4D69-BD22-45BE61E26853}"/>
                </a:ext>
              </a:extLst>
            </p:cNvPr>
            <p:cNvSpPr>
              <a:spLocks/>
            </p:cNvSpPr>
            <p:nvPr/>
          </p:nvSpPr>
          <p:spPr bwMode="auto">
            <a:xfrm>
              <a:off x="11267399" y="506631"/>
              <a:ext cx="203876" cy="217978"/>
            </a:xfrm>
            <a:custGeom>
              <a:avLst/>
              <a:gdLst>
                <a:gd name="connsiteX0" fmla="*/ 402762 w 803275"/>
                <a:gd name="connsiteY0" fmla="*/ 146050 h 858837"/>
                <a:gd name="connsiteX1" fmla="*/ 273050 w 803275"/>
                <a:gd name="connsiteY1" fmla="*/ 517525 h 858837"/>
                <a:gd name="connsiteX2" fmla="*/ 325636 w 803275"/>
                <a:gd name="connsiteY2" fmla="*/ 514004 h 858837"/>
                <a:gd name="connsiteX3" fmla="*/ 397504 w 803275"/>
                <a:gd name="connsiteY3" fmla="*/ 512243 h 858837"/>
                <a:gd name="connsiteX4" fmla="*/ 457101 w 803275"/>
                <a:gd name="connsiteY4" fmla="*/ 514004 h 858837"/>
                <a:gd name="connsiteX5" fmla="*/ 525463 w 803275"/>
                <a:gd name="connsiteY5" fmla="*/ 517525 h 858837"/>
                <a:gd name="connsiteX6" fmla="*/ 332208 w 803275"/>
                <a:gd name="connsiteY6" fmla="*/ 0 h 858837"/>
                <a:gd name="connsiteX7" fmla="*/ 471067 w 803275"/>
                <a:gd name="connsiteY7" fmla="*/ 0 h 858837"/>
                <a:gd name="connsiteX8" fmla="*/ 727693 w 803275"/>
                <a:gd name="connsiteY8" fmla="*/ 686012 h 858837"/>
                <a:gd name="connsiteX9" fmla="*/ 803275 w 803275"/>
                <a:gd name="connsiteY9" fmla="*/ 858837 h 858837"/>
                <a:gd name="connsiteX10" fmla="*/ 629261 w 803275"/>
                <a:gd name="connsiteY10" fmla="*/ 858837 h 858837"/>
                <a:gd name="connsiteX11" fmla="*/ 618715 w 803275"/>
                <a:gd name="connsiteY11" fmla="*/ 812985 h 858837"/>
                <a:gd name="connsiteX12" fmla="*/ 615200 w 803275"/>
                <a:gd name="connsiteY12" fmla="*/ 798877 h 858837"/>
                <a:gd name="connsiteX13" fmla="*/ 595865 w 803275"/>
                <a:gd name="connsiteY13" fmla="*/ 735390 h 858837"/>
                <a:gd name="connsiteX14" fmla="*/ 558953 w 803275"/>
                <a:gd name="connsiteY14" fmla="*/ 624288 h 858837"/>
                <a:gd name="connsiteX15" fmla="*/ 555437 w 803275"/>
                <a:gd name="connsiteY15" fmla="*/ 624288 h 858837"/>
                <a:gd name="connsiteX16" fmla="*/ 523799 w 803275"/>
                <a:gd name="connsiteY16" fmla="*/ 622525 h 858837"/>
                <a:gd name="connsiteX17" fmla="*/ 400759 w 803275"/>
                <a:gd name="connsiteY17" fmla="*/ 618998 h 858837"/>
                <a:gd name="connsiteX18" fmla="*/ 251353 w 803275"/>
                <a:gd name="connsiteY18" fmla="*/ 624288 h 858837"/>
                <a:gd name="connsiteX19" fmla="*/ 235534 w 803275"/>
                <a:gd name="connsiteY19" fmla="*/ 624288 h 858837"/>
                <a:gd name="connsiteX20" fmla="*/ 193348 w 803275"/>
                <a:gd name="connsiteY20" fmla="*/ 745971 h 858837"/>
                <a:gd name="connsiteX21" fmla="*/ 159952 w 803275"/>
                <a:gd name="connsiteY21" fmla="*/ 858837 h 858837"/>
                <a:gd name="connsiteX22" fmla="*/ 0 w 803275"/>
                <a:gd name="connsiteY22" fmla="*/ 858837 h 858837"/>
                <a:gd name="connsiteX23" fmla="*/ 70309 w 803275"/>
                <a:gd name="connsiteY23" fmla="*/ 701883 h 858837"/>
                <a:gd name="connsiteX24" fmla="*/ 279476 w 803275"/>
                <a:gd name="connsiteY24" fmla="*/ 160481 h 858837"/>
                <a:gd name="connsiteX25" fmla="*/ 332208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762" y="146050"/>
                  </a:moveTo>
                  <a:cubicBezTo>
                    <a:pt x="273050" y="517525"/>
                    <a:pt x="273050" y="517525"/>
                    <a:pt x="273050" y="517525"/>
                  </a:cubicBezTo>
                  <a:cubicBezTo>
                    <a:pt x="292332" y="515765"/>
                    <a:pt x="292332" y="515765"/>
                    <a:pt x="325636" y="514004"/>
                  </a:cubicBezTo>
                  <a:cubicBezTo>
                    <a:pt x="358941" y="514004"/>
                    <a:pt x="390492" y="512243"/>
                    <a:pt x="397504" y="512243"/>
                  </a:cubicBezTo>
                  <a:cubicBezTo>
                    <a:pt x="402762" y="512243"/>
                    <a:pt x="425550" y="512243"/>
                    <a:pt x="457101" y="514004"/>
                  </a:cubicBezTo>
                  <a:cubicBezTo>
                    <a:pt x="500923" y="515765"/>
                    <a:pt x="507934" y="515765"/>
                    <a:pt x="525463" y="517525"/>
                  </a:cubicBezTo>
                  <a:close/>
                  <a:moveTo>
                    <a:pt x="332208" y="0"/>
                  </a:moveTo>
                  <a:lnTo>
                    <a:pt x="471067" y="0"/>
                  </a:lnTo>
                  <a:cubicBezTo>
                    <a:pt x="727693" y="686012"/>
                    <a:pt x="727693" y="686012"/>
                    <a:pt x="727693" y="686012"/>
                  </a:cubicBezTo>
                  <a:cubicBezTo>
                    <a:pt x="757574" y="765370"/>
                    <a:pt x="769878" y="793587"/>
                    <a:pt x="803275" y="858837"/>
                  </a:cubicBezTo>
                  <a:cubicBezTo>
                    <a:pt x="629261" y="858837"/>
                    <a:pt x="629261" y="858837"/>
                    <a:pt x="629261" y="858837"/>
                  </a:cubicBezTo>
                  <a:cubicBezTo>
                    <a:pt x="625746" y="837675"/>
                    <a:pt x="623988" y="825330"/>
                    <a:pt x="618715" y="812985"/>
                  </a:cubicBezTo>
                  <a:cubicBezTo>
                    <a:pt x="615200" y="798877"/>
                    <a:pt x="615200" y="798877"/>
                    <a:pt x="615200" y="798877"/>
                  </a:cubicBezTo>
                  <a:cubicBezTo>
                    <a:pt x="601138" y="747735"/>
                    <a:pt x="599380" y="740681"/>
                    <a:pt x="595865" y="735390"/>
                  </a:cubicBezTo>
                  <a:cubicBezTo>
                    <a:pt x="558953" y="624288"/>
                    <a:pt x="558953" y="624288"/>
                    <a:pt x="558953" y="624288"/>
                  </a:cubicBezTo>
                  <a:cubicBezTo>
                    <a:pt x="555437" y="624288"/>
                    <a:pt x="555437" y="624288"/>
                    <a:pt x="555437" y="624288"/>
                  </a:cubicBezTo>
                  <a:cubicBezTo>
                    <a:pt x="543133" y="624288"/>
                    <a:pt x="553680" y="624288"/>
                    <a:pt x="523799" y="622525"/>
                  </a:cubicBezTo>
                  <a:cubicBezTo>
                    <a:pt x="451732" y="618998"/>
                    <a:pt x="442944" y="618998"/>
                    <a:pt x="400759" y="618998"/>
                  </a:cubicBezTo>
                  <a:cubicBezTo>
                    <a:pt x="346270" y="618998"/>
                    <a:pt x="358574" y="618998"/>
                    <a:pt x="251353" y="624288"/>
                  </a:cubicBezTo>
                  <a:cubicBezTo>
                    <a:pt x="235534" y="624288"/>
                    <a:pt x="235534" y="624288"/>
                    <a:pt x="235534" y="624288"/>
                  </a:cubicBezTo>
                  <a:cubicBezTo>
                    <a:pt x="193348" y="745971"/>
                    <a:pt x="193348" y="745971"/>
                    <a:pt x="193348" y="745971"/>
                  </a:cubicBezTo>
                  <a:cubicBezTo>
                    <a:pt x="179287" y="781242"/>
                    <a:pt x="168740" y="820040"/>
                    <a:pt x="159952" y="858837"/>
                  </a:cubicBezTo>
                  <a:cubicBezTo>
                    <a:pt x="0" y="858837"/>
                    <a:pt x="0" y="858837"/>
                    <a:pt x="0" y="858837"/>
                  </a:cubicBezTo>
                  <a:cubicBezTo>
                    <a:pt x="24608" y="816512"/>
                    <a:pt x="40427" y="779478"/>
                    <a:pt x="70309" y="701883"/>
                  </a:cubicBezTo>
                  <a:cubicBezTo>
                    <a:pt x="279476" y="160481"/>
                    <a:pt x="279476" y="160481"/>
                    <a:pt x="279476" y="160481"/>
                  </a:cubicBezTo>
                  <a:cubicBezTo>
                    <a:pt x="309358" y="84649"/>
                    <a:pt x="319904" y="47615"/>
                    <a:pt x="332208"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1800" dirty="0"/>
            </a:p>
          </p:txBody>
        </p:sp>
      </p:grpSp>
      <p:sp>
        <p:nvSpPr>
          <p:cNvPr id="3" name="Espace réservé du texte 2">
            <a:extLst>
              <a:ext uri="{FF2B5EF4-FFF2-40B4-BE49-F238E27FC236}">
                <a16:creationId xmlns:a16="http://schemas.microsoft.com/office/drawing/2014/main" id="{0904D1C0-64CE-4EB2-ADCC-697213740591}"/>
              </a:ext>
            </a:extLst>
          </p:cNvPr>
          <p:cNvSpPr>
            <a:spLocks noGrp="1"/>
          </p:cNvSpPr>
          <p:nvPr>
            <p:ph type="body" sz="quarter" idx="10"/>
          </p:nvPr>
        </p:nvSpPr>
        <p:spPr>
          <a:xfrm>
            <a:off x="4392217" y="2340919"/>
            <a:ext cx="4211241" cy="461665"/>
          </a:xfrm>
        </p:spPr>
        <p:txBody>
          <a:bodyPr anchor="ctr"/>
          <a:lstStyle>
            <a:lvl1pPr marL="146444" indent="-146444">
              <a:spcBef>
                <a:spcPts val="900"/>
              </a:spcBef>
              <a:spcAft>
                <a:spcPts val="0"/>
              </a:spcAft>
              <a:buFontTx/>
              <a:buBlip>
                <a:blip r:embed="rId3"/>
              </a:buBlip>
              <a:defRPr b="1">
                <a:solidFill>
                  <a:schemeClr val="accent2"/>
                </a:solidFill>
                <a:latin typeface="+mj-lt"/>
              </a:defRPr>
            </a:lvl1pPr>
            <a:lvl2pPr marL="153587" indent="0">
              <a:spcBef>
                <a:spcPts val="0"/>
              </a:spcBef>
              <a:spcAft>
                <a:spcPts val="0"/>
              </a:spcAft>
              <a:defRPr sz="1500" b="0">
                <a:solidFill>
                  <a:schemeClr val="accent1"/>
                </a:solidFill>
                <a:latin typeface="+mj-lt"/>
              </a:defRPr>
            </a:lvl2pPr>
          </a:lstStyle>
          <a:p>
            <a:pPr lvl="0"/>
            <a:r>
              <a:rPr lang="fr-FR" dirty="0"/>
              <a:t>Modifier les styles du texte du masque</a:t>
            </a:r>
          </a:p>
          <a:p>
            <a:pPr lvl="1"/>
            <a:r>
              <a:rPr lang="fr-FR" dirty="0"/>
              <a:t>Deuxième niveau</a:t>
            </a:r>
          </a:p>
        </p:txBody>
      </p:sp>
    </p:spTree>
    <p:extLst>
      <p:ext uri="{BB962C8B-B14F-4D97-AF65-F5344CB8AC3E}">
        <p14:creationId xmlns:p14="http://schemas.microsoft.com/office/powerpoint/2010/main" val="182639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Section">
    <p:bg>
      <p:bgPr>
        <a:solidFill>
          <a:schemeClr val="bg1"/>
        </a:solidFill>
        <a:effectLst/>
      </p:bgPr>
    </p:bg>
    <p:spTree>
      <p:nvGrpSpPr>
        <p:cNvPr id="1" name=""/>
        <p:cNvGrpSpPr/>
        <p:nvPr/>
      </p:nvGrpSpPr>
      <p:grpSpPr>
        <a:xfrm>
          <a:off x="0" y="0"/>
          <a:ext cx="0" cy="0"/>
          <a:chOff x="0" y="0"/>
          <a:chExt cx="0" cy="0"/>
        </a:xfrm>
      </p:grpSpPr>
      <p:pic>
        <p:nvPicPr>
          <p:cNvPr id="64" name="Image 63">
            <a:extLst>
              <a:ext uri="{FF2B5EF4-FFF2-40B4-BE49-F238E27FC236}">
                <a16:creationId xmlns:a16="http://schemas.microsoft.com/office/drawing/2014/main" id="{439484D6-5A1A-4D47-BEA0-C11F8B4C03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284982" cy="5143500"/>
          </a:xfrm>
          <a:prstGeom prst="rect">
            <a:avLst/>
          </a:prstGeom>
        </p:spPr>
      </p:pic>
      <p:sp>
        <p:nvSpPr>
          <p:cNvPr id="59" name="Rectangle 58">
            <a:extLst>
              <a:ext uri="{FF2B5EF4-FFF2-40B4-BE49-F238E27FC236}">
                <a16:creationId xmlns:a16="http://schemas.microsoft.com/office/drawing/2014/main" id="{CB4269C1-0081-4B22-B071-E346F9AE3AE0}"/>
              </a:ext>
            </a:extLst>
          </p:cNvPr>
          <p:cNvSpPr>
            <a:spLocks/>
          </p:cNvSpPr>
          <p:nvPr userDrawn="1"/>
        </p:nvSpPr>
        <p:spPr>
          <a:xfrm>
            <a:off x="0" y="0"/>
            <a:ext cx="3284982" cy="5143500"/>
          </a:xfrm>
          <a:prstGeom prst="rect">
            <a:avLst/>
          </a:prstGeom>
          <a:gradFill flip="none" rotWithShape="1">
            <a:gsLst>
              <a:gs pos="32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endParaRPr lang="fr-FR" sz="900" dirty="0"/>
          </a:p>
        </p:txBody>
      </p:sp>
      <p:sp>
        <p:nvSpPr>
          <p:cNvPr id="49" name="Forme libre : forme 48">
            <a:extLst>
              <a:ext uri="{FF2B5EF4-FFF2-40B4-BE49-F238E27FC236}">
                <a16:creationId xmlns:a16="http://schemas.microsoft.com/office/drawing/2014/main" id="{AA56CA67-4476-4A99-895F-11590ADEAF0B}"/>
              </a:ext>
            </a:extLst>
          </p:cNvPr>
          <p:cNvSpPr>
            <a:spLocks/>
          </p:cNvSpPr>
          <p:nvPr/>
        </p:nvSpPr>
        <p:spPr bwMode="auto">
          <a:xfrm>
            <a:off x="1414676" y="1658822"/>
            <a:ext cx="2768525" cy="1825859"/>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bg1">
              <a:alpha val="30000"/>
            </a:schemeClr>
          </a:solidFill>
          <a:ln w="6350">
            <a:noFill/>
            <a:round/>
            <a:headEnd/>
            <a:tailEnd/>
          </a:ln>
        </p:spPr>
        <p:txBody>
          <a:bodyPr vert="horz" wrap="square" lIns="68580" tIns="34290" rIns="68580" bIns="34290" numCol="1" anchor="t" anchorCtr="0" compatLnSpc="1">
            <a:prstTxWarp prst="textNoShape">
              <a:avLst/>
            </a:prstTxWarp>
            <a:noAutofit/>
          </a:bodyPr>
          <a:lstStyle/>
          <a:p>
            <a:endParaRPr lang="fr-FR" sz="1800" dirty="0"/>
          </a:p>
        </p:txBody>
      </p:sp>
      <p:grpSp>
        <p:nvGrpSpPr>
          <p:cNvPr id="65" name="Groupe 64">
            <a:extLst>
              <a:ext uri="{FF2B5EF4-FFF2-40B4-BE49-F238E27FC236}">
                <a16:creationId xmlns:a16="http://schemas.microsoft.com/office/drawing/2014/main" id="{ACE07426-C8ED-4529-8437-6553F28B5BE2}"/>
              </a:ext>
            </a:extLst>
          </p:cNvPr>
          <p:cNvGrpSpPr/>
          <p:nvPr userDrawn="1"/>
        </p:nvGrpSpPr>
        <p:grpSpPr>
          <a:xfrm>
            <a:off x="6283253" y="364259"/>
            <a:ext cx="2320203" cy="364137"/>
            <a:chOff x="8377671" y="485679"/>
            <a:chExt cx="3093604" cy="485516"/>
          </a:xfrm>
        </p:grpSpPr>
        <p:sp>
          <p:nvSpPr>
            <p:cNvPr id="66" name="Forme libre : forme 65">
              <a:extLst>
                <a:ext uri="{FF2B5EF4-FFF2-40B4-BE49-F238E27FC236}">
                  <a16:creationId xmlns:a16="http://schemas.microsoft.com/office/drawing/2014/main" id="{D14A5BF4-DE9E-4BD4-AD9D-C18F535D7361}"/>
                </a:ext>
              </a:extLst>
            </p:cNvPr>
            <p:cNvSpPr>
              <a:spLocks/>
            </p:cNvSpPr>
            <p:nvPr/>
          </p:nvSpPr>
          <p:spPr bwMode="auto">
            <a:xfrm>
              <a:off x="8377671" y="485679"/>
              <a:ext cx="375117" cy="247392"/>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67" name="Forme libre : forme 66">
              <a:extLst>
                <a:ext uri="{FF2B5EF4-FFF2-40B4-BE49-F238E27FC236}">
                  <a16:creationId xmlns:a16="http://schemas.microsoft.com/office/drawing/2014/main" id="{860B57C8-E758-4AE2-9C9C-86877F806C70}"/>
                </a:ext>
              </a:extLst>
            </p:cNvPr>
            <p:cNvSpPr>
              <a:spLocks/>
            </p:cNvSpPr>
            <p:nvPr/>
          </p:nvSpPr>
          <p:spPr bwMode="auto">
            <a:xfrm>
              <a:off x="8935712" y="500990"/>
              <a:ext cx="181313" cy="265523"/>
            </a:xfrm>
            <a:custGeom>
              <a:avLst/>
              <a:gdLst>
                <a:gd name="connsiteX0" fmla="*/ 361653 w 714375"/>
                <a:gd name="connsiteY0" fmla="*/ 107950 h 1046162"/>
                <a:gd name="connsiteX1" fmla="*/ 146050 w 714375"/>
                <a:gd name="connsiteY1" fmla="*/ 443621 h 1046162"/>
                <a:gd name="connsiteX2" fmla="*/ 358147 w 714375"/>
                <a:gd name="connsiteY2" fmla="*/ 781050 h 1046162"/>
                <a:gd name="connsiteX3" fmla="*/ 566738 w 714375"/>
                <a:gd name="connsiteY3" fmla="*/ 438349 h 1046162"/>
                <a:gd name="connsiteX4" fmla="*/ 361653 w 714375"/>
                <a:gd name="connsiteY4" fmla="*/ 107950 h 1046162"/>
                <a:gd name="connsiteX5" fmla="*/ 368597 w 714375"/>
                <a:gd name="connsiteY5" fmla="*/ 0 h 1046162"/>
                <a:gd name="connsiteX6" fmla="*/ 714375 w 714375"/>
                <a:gd name="connsiteY6" fmla="*/ 442065 h 1046162"/>
                <a:gd name="connsiteX7" fmla="*/ 449337 w 714375"/>
                <a:gd name="connsiteY7" fmla="*/ 854190 h 1046162"/>
                <a:gd name="connsiteX8" fmla="*/ 591510 w 714375"/>
                <a:gd name="connsiteY8" fmla="*/ 894698 h 1046162"/>
                <a:gd name="connsiteX9" fmla="*/ 700333 w 714375"/>
                <a:gd name="connsiteY9" fmla="*/ 921116 h 1046162"/>
                <a:gd name="connsiteX10" fmla="*/ 654698 w 714375"/>
                <a:gd name="connsiteY10" fmla="*/ 1046162 h 1046162"/>
                <a:gd name="connsiteX11" fmla="*/ 528322 w 714375"/>
                <a:gd name="connsiteY11" fmla="*/ 993326 h 1046162"/>
                <a:gd name="connsiteX12" fmla="*/ 310674 w 714375"/>
                <a:gd name="connsiteY12" fmla="*/ 910549 h 1046162"/>
                <a:gd name="connsiteX13" fmla="*/ 93027 w 714375"/>
                <a:gd name="connsiteY13" fmla="*/ 774935 h 1046162"/>
                <a:gd name="connsiteX14" fmla="*/ 0 w 714375"/>
                <a:gd name="connsiteY14" fmla="*/ 450871 h 1046162"/>
                <a:gd name="connsiteX15" fmla="*/ 368597 w 714375"/>
                <a:gd name="connsiteY1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5" h="1046162">
                  <a:moveTo>
                    <a:pt x="361653" y="107950"/>
                  </a:moveTo>
                  <a:cubicBezTo>
                    <a:pt x="230188" y="107950"/>
                    <a:pt x="146050" y="238001"/>
                    <a:pt x="146050" y="443621"/>
                  </a:cubicBezTo>
                  <a:cubicBezTo>
                    <a:pt x="146050" y="659787"/>
                    <a:pt x="223176" y="781050"/>
                    <a:pt x="358147" y="781050"/>
                  </a:cubicBezTo>
                  <a:cubicBezTo>
                    <a:pt x="484353" y="781050"/>
                    <a:pt x="566738" y="643970"/>
                    <a:pt x="566738" y="438349"/>
                  </a:cubicBezTo>
                  <a:cubicBezTo>
                    <a:pt x="566738" y="229213"/>
                    <a:pt x="491365" y="107950"/>
                    <a:pt x="361653" y="107950"/>
                  </a:cubicBezTo>
                  <a:close/>
                  <a:moveTo>
                    <a:pt x="368597" y="0"/>
                  </a:moveTo>
                  <a:cubicBezTo>
                    <a:pt x="586244" y="0"/>
                    <a:pt x="714375" y="162032"/>
                    <a:pt x="714375" y="442065"/>
                  </a:cubicBezTo>
                  <a:cubicBezTo>
                    <a:pt x="714375" y="651650"/>
                    <a:pt x="607307" y="815443"/>
                    <a:pt x="449337" y="854190"/>
                  </a:cubicBezTo>
                  <a:cubicBezTo>
                    <a:pt x="591510" y="894698"/>
                    <a:pt x="591510" y="894698"/>
                    <a:pt x="591510" y="894698"/>
                  </a:cubicBezTo>
                  <a:cubicBezTo>
                    <a:pt x="658208" y="914071"/>
                    <a:pt x="674005" y="917593"/>
                    <a:pt x="700333" y="921116"/>
                  </a:cubicBezTo>
                  <a:lnTo>
                    <a:pt x="654698" y="1046162"/>
                  </a:lnTo>
                  <a:cubicBezTo>
                    <a:pt x="633635" y="1033834"/>
                    <a:pt x="626614" y="1032072"/>
                    <a:pt x="528322" y="993326"/>
                  </a:cubicBezTo>
                  <a:cubicBezTo>
                    <a:pt x="310674" y="910549"/>
                    <a:pt x="310674" y="910549"/>
                    <a:pt x="310674" y="910549"/>
                  </a:cubicBezTo>
                  <a:cubicBezTo>
                    <a:pt x="203606" y="868279"/>
                    <a:pt x="136907" y="827771"/>
                    <a:pt x="93027" y="774935"/>
                  </a:cubicBezTo>
                  <a:cubicBezTo>
                    <a:pt x="35105" y="704486"/>
                    <a:pt x="0" y="582962"/>
                    <a:pt x="0" y="450871"/>
                  </a:cubicBezTo>
                  <a:cubicBezTo>
                    <a:pt x="0" y="183166"/>
                    <a:pt x="149194" y="0"/>
                    <a:pt x="36859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68" name="Freeform 10">
              <a:extLst>
                <a:ext uri="{FF2B5EF4-FFF2-40B4-BE49-F238E27FC236}">
                  <a16:creationId xmlns:a16="http://schemas.microsoft.com/office/drawing/2014/main" id="{B50195AE-76CB-456F-A446-0D71D04BF6F0}"/>
                </a:ext>
              </a:extLst>
            </p:cNvPr>
            <p:cNvSpPr>
              <a:spLocks/>
            </p:cNvSpPr>
            <p:nvPr/>
          </p:nvSpPr>
          <p:spPr bwMode="auto">
            <a:xfrm>
              <a:off x="9273761" y="506631"/>
              <a:ext cx="168017" cy="222411"/>
            </a:xfrm>
            <a:custGeom>
              <a:avLst/>
              <a:gdLst>
                <a:gd name="T0" fmla="*/ 89 w 377"/>
                <a:gd name="T1" fmla="*/ 0 h 497"/>
                <a:gd name="T2" fmla="*/ 85 w 377"/>
                <a:gd name="T3" fmla="*/ 74 h 497"/>
                <a:gd name="T4" fmla="*/ 85 w 377"/>
                <a:gd name="T5" fmla="*/ 303 h 497"/>
                <a:gd name="T6" fmla="*/ 110 w 377"/>
                <a:gd name="T7" fmla="*/ 407 h 497"/>
                <a:gd name="T8" fmla="*/ 184 w 377"/>
                <a:gd name="T9" fmla="*/ 439 h 497"/>
                <a:gd name="T10" fmla="*/ 272 w 377"/>
                <a:gd name="T11" fmla="*/ 398 h 497"/>
                <a:gd name="T12" fmla="*/ 296 w 377"/>
                <a:gd name="T13" fmla="*/ 291 h 497"/>
                <a:gd name="T14" fmla="*/ 296 w 377"/>
                <a:gd name="T15" fmla="*/ 74 h 497"/>
                <a:gd name="T16" fmla="*/ 292 w 377"/>
                <a:gd name="T17" fmla="*/ 0 h 497"/>
                <a:gd name="T18" fmla="*/ 377 w 377"/>
                <a:gd name="T19" fmla="*/ 0 h 497"/>
                <a:gd name="T20" fmla="*/ 373 w 377"/>
                <a:gd name="T21" fmla="*/ 75 h 497"/>
                <a:gd name="T22" fmla="*/ 373 w 377"/>
                <a:gd name="T23" fmla="*/ 292 h 497"/>
                <a:gd name="T24" fmla="*/ 325 w 377"/>
                <a:gd name="T25" fmla="*/ 444 h 497"/>
                <a:gd name="T26" fmla="*/ 180 w 377"/>
                <a:gd name="T27" fmla="*/ 497 h 497"/>
                <a:gd name="T28" fmla="*/ 45 w 377"/>
                <a:gd name="T29" fmla="*/ 450 h 497"/>
                <a:gd name="T30" fmla="*/ 4 w 377"/>
                <a:gd name="T31" fmla="*/ 308 h 497"/>
                <a:gd name="T32" fmla="*/ 4 w 377"/>
                <a:gd name="T33" fmla="*/ 74 h 497"/>
                <a:gd name="T34" fmla="*/ 0 w 377"/>
                <a:gd name="T35" fmla="*/ 0 h 497"/>
                <a:gd name="T36" fmla="*/ 89 w 377"/>
                <a:gd name="T3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497">
                  <a:moveTo>
                    <a:pt x="89" y="0"/>
                  </a:moveTo>
                  <a:cubicBezTo>
                    <a:pt x="86" y="16"/>
                    <a:pt x="85" y="44"/>
                    <a:pt x="85" y="74"/>
                  </a:cubicBezTo>
                  <a:cubicBezTo>
                    <a:pt x="85" y="303"/>
                    <a:pt x="85" y="303"/>
                    <a:pt x="85" y="303"/>
                  </a:cubicBezTo>
                  <a:cubicBezTo>
                    <a:pt x="85" y="356"/>
                    <a:pt x="92" y="386"/>
                    <a:pt x="110" y="407"/>
                  </a:cubicBezTo>
                  <a:cubicBezTo>
                    <a:pt x="126" y="426"/>
                    <a:pt x="155" y="439"/>
                    <a:pt x="184" y="439"/>
                  </a:cubicBezTo>
                  <a:cubicBezTo>
                    <a:pt x="221" y="439"/>
                    <a:pt x="253" y="424"/>
                    <a:pt x="272" y="398"/>
                  </a:cubicBezTo>
                  <a:cubicBezTo>
                    <a:pt x="290" y="373"/>
                    <a:pt x="296" y="346"/>
                    <a:pt x="296" y="291"/>
                  </a:cubicBezTo>
                  <a:cubicBezTo>
                    <a:pt x="296" y="74"/>
                    <a:pt x="296" y="74"/>
                    <a:pt x="296" y="74"/>
                  </a:cubicBezTo>
                  <a:cubicBezTo>
                    <a:pt x="296" y="44"/>
                    <a:pt x="295" y="16"/>
                    <a:pt x="292" y="0"/>
                  </a:cubicBezTo>
                  <a:cubicBezTo>
                    <a:pt x="377" y="0"/>
                    <a:pt x="377" y="0"/>
                    <a:pt x="377" y="0"/>
                  </a:cubicBezTo>
                  <a:cubicBezTo>
                    <a:pt x="375" y="19"/>
                    <a:pt x="373" y="46"/>
                    <a:pt x="373" y="75"/>
                  </a:cubicBezTo>
                  <a:cubicBezTo>
                    <a:pt x="373" y="292"/>
                    <a:pt x="373" y="292"/>
                    <a:pt x="373" y="292"/>
                  </a:cubicBezTo>
                  <a:cubicBezTo>
                    <a:pt x="373" y="369"/>
                    <a:pt x="361" y="408"/>
                    <a:pt x="325" y="444"/>
                  </a:cubicBezTo>
                  <a:cubicBezTo>
                    <a:pt x="289" y="480"/>
                    <a:pt x="241" y="497"/>
                    <a:pt x="180" y="497"/>
                  </a:cubicBezTo>
                  <a:cubicBezTo>
                    <a:pt x="123" y="497"/>
                    <a:pt x="75" y="480"/>
                    <a:pt x="45" y="450"/>
                  </a:cubicBezTo>
                  <a:cubicBezTo>
                    <a:pt x="14" y="419"/>
                    <a:pt x="4" y="384"/>
                    <a:pt x="4" y="308"/>
                  </a:cubicBezTo>
                  <a:cubicBezTo>
                    <a:pt x="4" y="74"/>
                    <a:pt x="4" y="74"/>
                    <a:pt x="4" y="74"/>
                  </a:cubicBezTo>
                  <a:cubicBezTo>
                    <a:pt x="4" y="43"/>
                    <a:pt x="2" y="20"/>
                    <a:pt x="0" y="0"/>
                  </a:cubicBezTo>
                  <a:lnTo>
                    <a:pt x="8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69" name="Forme libre : forme 68">
              <a:extLst>
                <a:ext uri="{FF2B5EF4-FFF2-40B4-BE49-F238E27FC236}">
                  <a16:creationId xmlns:a16="http://schemas.microsoft.com/office/drawing/2014/main" id="{BF3AC340-A4B0-4D27-8C8F-E526140F192D}"/>
                </a:ext>
              </a:extLst>
            </p:cNvPr>
            <p:cNvSpPr>
              <a:spLocks/>
            </p:cNvSpPr>
            <p:nvPr/>
          </p:nvSpPr>
          <p:spPr bwMode="auto">
            <a:xfrm>
              <a:off x="9572323" y="506631"/>
              <a:ext cx="203876" cy="217978"/>
            </a:xfrm>
            <a:custGeom>
              <a:avLst/>
              <a:gdLst>
                <a:gd name="connsiteX0" fmla="*/ 402678 w 803275"/>
                <a:gd name="connsiteY0" fmla="*/ 146050 h 858837"/>
                <a:gd name="connsiteX1" fmla="*/ 273050 w 803275"/>
                <a:gd name="connsiteY1" fmla="*/ 517525 h 858837"/>
                <a:gd name="connsiteX2" fmla="*/ 325602 w 803275"/>
                <a:gd name="connsiteY2" fmla="*/ 514004 h 858837"/>
                <a:gd name="connsiteX3" fmla="*/ 399174 w 803275"/>
                <a:gd name="connsiteY3" fmla="*/ 512243 h 858837"/>
                <a:gd name="connsiteX4" fmla="*/ 456981 w 803275"/>
                <a:gd name="connsiteY4" fmla="*/ 514004 h 858837"/>
                <a:gd name="connsiteX5" fmla="*/ 527050 w 803275"/>
                <a:gd name="connsiteY5" fmla="*/ 517525 h 858837"/>
                <a:gd name="connsiteX6" fmla="*/ 333966 w 803275"/>
                <a:gd name="connsiteY6" fmla="*/ 0 h 858837"/>
                <a:gd name="connsiteX7" fmla="*/ 471067 w 803275"/>
                <a:gd name="connsiteY7" fmla="*/ 0 h 858837"/>
                <a:gd name="connsiteX8" fmla="*/ 727694 w 803275"/>
                <a:gd name="connsiteY8" fmla="*/ 686012 h 858837"/>
                <a:gd name="connsiteX9" fmla="*/ 803275 w 803275"/>
                <a:gd name="connsiteY9" fmla="*/ 858837 h 858837"/>
                <a:gd name="connsiteX10" fmla="*/ 629262 w 803275"/>
                <a:gd name="connsiteY10" fmla="*/ 858837 h 858837"/>
                <a:gd name="connsiteX11" fmla="*/ 620473 w 803275"/>
                <a:gd name="connsiteY11" fmla="*/ 812985 h 858837"/>
                <a:gd name="connsiteX12" fmla="*/ 616958 w 803275"/>
                <a:gd name="connsiteY12" fmla="*/ 798877 h 858837"/>
                <a:gd name="connsiteX13" fmla="*/ 597623 w 803275"/>
                <a:gd name="connsiteY13" fmla="*/ 735390 h 858837"/>
                <a:gd name="connsiteX14" fmla="*/ 560711 w 803275"/>
                <a:gd name="connsiteY14" fmla="*/ 624288 h 858837"/>
                <a:gd name="connsiteX15" fmla="*/ 555438 w 803275"/>
                <a:gd name="connsiteY15" fmla="*/ 624288 h 858837"/>
                <a:gd name="connsiteX16" fmla="*/ 523799 w 803275"/>
                <a:gd name="connsiteY16" fmla="*/ 622525 h 858837"/>
                <a:gd name="connsiteX17" fmla="*/ 400759 w 803275"/>
                <a:gd name="connsiteY17" fmla="*/ 618998 h 858837"/>
                <a:gd name="connsiteX18" fmla="*/ 253111 w 803275"/>
                <a:gd name="connsiteY18" fmla="*/ 624288 h 858837"/>
                <a:gd name="connsiteX19" fmla="*/ 237292 w 803275"/>
                <a:gd name="connsiteY19" fmla="*/ 624288 h 858837"/>
                <a:gd name="connsiteX20" fmla="*/ 193349 w 803275"/>
                <a:gd name="connsiteY20" fmla="*/ 745971 h 858837"/>
                <a:gd name="connsiteX21" fmla="*/ 161710 w 803275"/>
                <a:gd name="connsiteY21" fmla="*/ 858837 h 858837"/>
                <a:gd name="connsiteX22" fmla="*/ 0 w 803275"/>
                <a:gd name="connsiteY22" fmla="*/ 858837 h 858837"/>
                <a:gd name="connsiteX23" fmla="*/ 72066 w 803275"/>
                <a:gd name="connsiteY23" fmla="*/ 701883 h 858837"/>
                <a:gd name="connsiteX24" fmla="*/ 281234 w 803275"/>
                <a:gd name="connsiteY24" fmla="*/ 160481 h 858837"/>
                <a:gd name="connsiteX25" fmla="*/ 333966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678" y="146050"/>
                  </a:moveTo>
                  <a:cubicBezTo>
                    <a:pt x="273050" y="517525"/>
                    <a:pt x="273050" y="517525"/>
                    <a:pt x="273050" y="517525"/>
                  </a:cubicBezTo>
                  <a:cubicBezTo>
                    <a:pt x="292319" y="515765"/>
                    <a:pt x="292319" y="515765"/>
                    <a:pt x="325602" y="514004"/>
                  </a:cubicBezTo>
                  <a:cubicBezTo>
                    <a:pt x="360636" y="514004"/>
                    <a:pt x="390416" y="512243"/>
                    <a:pt x="399174" y="512243"/>
                  </a:cubicBezTo>
                  <a:cubicBezTo>
                    <a:pt x="402678" y="512243"/>
                    <a:pt x="427202" y="512243"/>
                    <a:pt x="456981" y="514004"/>
                  </a:cubicBezTo>
                  <a:cubicBezTo>
                    <a:pt x="500774" y="515765"/>
                    <a:pt x="509533" y="515765"/>
                    <a:pt x="527050" y="517525"/>
                  </a:cubicBezTo>
                  <a:close/>
                  <a:moveTo>
                    <a:pt x="333966" y="0"/>
                  </a:moveTo>
                  <a:lnTo>
                    <a:pt x="471067" y="0"/>
                  </a:lnTo>
                  <a:cubicBezTo>
                    <a:pt x="727694" y="686012"/>
                    <a:pt x="727694" y="686012"/>
                    <a:pt x="727694" y="686012"/>
                  </a:cubicBezTo>
                  <a:cubicBezTo>
                    <a:pt x="757575" y="765370"/>
                    <a:pt x="769879" y="793587"/>
                    <a:pt x="803275" y="858837"/>
                  </a:cubicBezTo>
                  <a:cubicBezTo>
                    <a:pt x="629262" y="858837"/>
                    <a:pt x="629262" y="858837"/>
                    <a:pt x="629262" y="858837"/>
                  </a:cubicBezTo>
                  <a:cubicBezTo>
                    <a:pt x="627504" y="837675"/>
                    <a:pt x="623988" y="825330"/>
                    <a:pt x="620473" y="812985"/>
                  </a:cubicBezTo>
                  <a:cubicBezTo>
                    <a:pt x="616958" y="798877"/>
                    <a:pt x="616958" y="798877"/>
                    <a:pt x="616958" y="798877"/>
                  </a:cubicBezTo>
                  <a:cubicBezTo>
                    <a:pt x="601138" y="747735"/>
                    <a:pt x="599380" y="740681"/>
                    <a:pt x="597623" y="735390"/>
                  </a:cubicBezTo>
                  <a:cubicBezTo>
                    <a:pt x="560711" y="624288"/>
                    <a:pt x="560711" y="624288"/>
                    <a:pt x="560711" y="624288"/>
                  </a:cubicBezTo>
                  <a:cubicBezTo>
                    <a:pt x="555438" y="624288"/>
                    <a:pt x="555438" y="624288"/>
                    <a:pt x="555438" y="624288"/>
                  </a:cubicBezTo>
                  <a:cubicBezTo>
                    <a:pt x="544891" y="624288"/>
                    <a:pt x="555438" y="624288"/>
                    <a:pt x="523799" y="622525"/>
                  </a:cubicBezTo>
                  <a:cubicBezTo>
                    <a:pt x="451733" y="618998"/>
                    <a:pt x="442944" y="618998"/>
                    <a:pt x="400759" y="618998"/>
                  </a:cubicBezTo>
                  <a:cubicBezTo>
                    <a:pt x="348027" y="618998"/>
                    <a:pt x="360331" y="618998"/>
                    <a:pt x="253111" y="624288"/>
                  </a:cubicBezTo>
                  <a:cubicBezTo>
                    <a:pt x="237292" y="624288"/>
                    <a:pt x="237292" y="624288"/>
                    <a:pt x="237292" y="624288"/>
                  </a:cubicBezTo>
                  <a:cubicBezTo>
                    <a:pt x="193349" y="745971"/>
                    <a:pt x="193349" y="745971"/>
                    <a:pt x="193349" y="745971"/>
                  </a:cubicBezTo>
                  <a:cubicBezTo>
                    <a:pt x="181045" y="781242"/>
                    <a:pt x="170498" y="820040"/>
                    <a:pt x="161710" y="858837"/>
                  </a:cubicBezTo>
                  <a:cubicBezTo>
                    <a:pt x="0" y="858837"/>
                    <a:pt x="0" y="858837"/>
                    <a:pt x="0" y="858837"/>
                  </a:cubicBezTo>
                  <a:cubicBezTo>
                    <a:pt x="24608" y="816512"/>
                    <a:pt x="40428" y="779478"/>
                    <a:pt x="72066" y="701883"/>
                  </a:cubicBezTo>
                  <a:cubicBezTo>
                    <a:pt x="281234" y="160481"/>
                    <a:pt x="281234" y="160481"/>
                    <a:pt x="281234" y="160481"/>
                  </a:cubicBezTo>
                  <a:cubicBezTo>
                    <a:pt x="309358" y="84649"/>
                    <a:pt x="321662" y="47615"/>
                    <a:pt x="333966"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70" name="Freeform 13">
              <a:extLst>
                <a:ext uri="{FF2B5EF4-FFF2-40B4-BE49-F238E27FC236}">
                  <a16:creationId xmlns:a16="http://schemas.microsoft.com/office/drawing/2014/main" id="{EEF8A4F9-E3A2-4807-A34D-8FBBC9C7E6E6}"/>
                </a:ext>
              </a:extLst>
            </p:cNvPr>
            <p:cNvSpPr>
              <a:spLocks/>
            </p:cNvSpPr>
            <p:nvPr/>
          </p:nvSpPr>
          <p:spPr bwMode="auto">
            <a:xfrm>
              <a:off x="9919235" y="506631"/>
              <a:ext cx="114429" cy="217978"/>
            </a:xfrm>
            <a:custGeom>
              <a:avLst/>
              <a:gdLst>
                <a:gd name="T0" fmla="*/ 90 w 256"/>
                <a:gd name="T1" fmla="*/ 0 h 487"/>
                <a:gd name="T2" fmla="*/ 86 w 256"/>
                <a:gd name="T3" fmla="*/ 73 h 487"/>
                <a:gd name="T4" fmla="*/ 86 w 256"/>
                <a:gd name="T5" fmla="*/ 426 h 487"/>
                <a:gd name="T6" fmla="*/ 190 w 256"/>
                <a:gd name="T7" fmla="*/ 426 h 487"/>
                <a:gd name="T8" fmla="*/ 256 w 256"/>
                <a:gd name="T9" fmla="*/ 423 h 487"/>
                <a:gd name="T10" fmla="*/ 256 w 256"/>
                <a:gd name="T11" fmla="*/ 487 h 487"/>
                <a:gd name="T12" fmla="*/ 0 w 256"/>
                <a:gd name="T13" fmla="*/ 487 h 487"/>
                <a:gd name="T14" fmla="*/ 5 w 256"/>
                <a:gd name="T15" fmla="*/ 414 h 487"/>
                <a:gd name="T16" fmla="*/ 5 w 256"/>
                <a:gd name="T17" fmla="*/ 73 h 487"/>
                <a:gd name="T18" fmla="*/ 0 w 256"/>
                <a:gd name="T19" fmla="*/ 0 h 487"/>
                <a:gd name="T20" fmla="*/ 90 w 256"/>
                <a:gd name="T2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487">
                  <a:moveTo>
                    <a:pt x="90" y="0"/>
                  </a:moveTo>
                  <a:cubicBezTo>
                    <a:pt x="87" y="16"/>
                    <a:pt x="86" y="44"/>
                    <a:pt x="86" y="73"/>
                  </a:cubicBezTo>
                  <a:cubicBezTo>
                    <a:pt x="86" y="426"/>
                    <a:pt x="86" y="426"/>
                    <a:pt x="86" y="426"/>
                  </a:cubicBezTo>
                  <a:cubicBezTo>
                    <a:pt x="190" y="426"/>
                    <a:pt x="190" y="426"/>
                    <a:pt x="190" y="426"/>
                  </a:cubicBezTo>
                  <a:cubicBezTo>
                    <a:pt x="227" y="426"/>
                    <a:pt x="245" y="426"/>
                    <a:pt x="256" y="423"/>
                  </a:cubicBezTo>
                  <a:cubicBezTo>
                    <a:pt x="256" y="487"/>
                    <a:pt x="256" y="487"/>
                    <a:pt x="256" y="487"/>
                  </a:cubicBezTo>
                  <a:cubicBezTo>
                    <a:pt x="0" y="487"/>
                    <a:pt x="0" y="487"/>
                    <a:pt x="0" y="487"/>
                  </a:cubicBezTo>
                  <a:cubicBezTo>
                    <a:pt x="3" y="467"/>
                    <a:pt x="5" y="444"/>
                    <a:pt x="5" y="414"/>
                  </a:cubicBezTo>
                  <a:cubicBezTo>
                    <a:pt x="5" y="73"/>
                    <a:pt x="5" y="73"/>
                    <a:pt x="5" y="73"/>
                  </a:cubicBezTo>
                  <a:cubicBezTo>
                    <a:pt x="5" y="43"/>
                    <a:pt x="3" y="20"/>
                    <a:pt x="0" y="0"/>
                  </a:cubicBezTo>
                  <a:lnTo>
                    <a:pt x="9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1" name="Freeform 14">
              <a:extLst>
                <a:ext uri="{FF2B5EF4-FFF2-40B4-BE49-F238E27FC236}">
                  <a16:creationId xmlns:a16="http://schemas.microsoft.com/office/drawing/2014/main" id="{5EDF629E-04E6-466A-B80E-0F22A99681F9}"/>
                </a:ext>
              </a:extLst>
            </p:cNvPr>
            <p:cNvSpPr>
              <a:spLocks/>
            </p:cNvSpPr>
            <p:nvPr/>
          </p:nvSpPr>
          <p:spPr bwMode="auto">
            <a:xfrm>
              <a:off x="10178714" y="506631"/>
              <a:ext cx="40292" cy="217978"/>
            </a:xfrm>
            <a:custGeom>
              <a:avLst/>
              <a:gdLst>
                <a:gd name="T0" fmla="*/ 90 w 90"/>
                <a:gd name="T1" fmla="*/ 0 h 487"/>
                <a:gd name="T2" fmla="*/ 85 w 90"/>
                <a:gd name="T3" fmla="*/ 74 h 487"/>
                <a:gd name="T4" fmla="*/ 85 w 90"/>
                <a:gd name="T5" fmla="*/ 414 h 487"/>
                <a:gd name="T6" fmla="*/ 90 w 90"/>
                <a:gd name="T7" fmla="*/ 487 h 487"/>
                <a:gd name="T8" fmla="*/ 0 w 90"/>
                <a:gd name="T9" fmla="*/ 487 h 487"/>
                <a:gd name="T10" fmla="*/ 4 w 90"/>
                <a:gd name="T11" fmla="*/ 414 h 487"/>
                <a:gd name="T12" fmla="*/ 4 w 90"/>
                <a:gd name="T13" fmla="*/ 74 h 487"/>
                <a:gd name="T14" fmla="*/ 0 w 90"/>
                <a:gd name="T15" fmla="*/ 0 h 487"/>
                <a:gd name="T16" fmla="*/ 90 w 90"/>
                <a:gd name="T1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87">
                  <a:moveTo>
                    <a:pt x="90" y="0"/>
                  </a:moveTo>
                  <a:cubicBezTo>
                    <a:pt x="87" y="16"/>
                    <a:pt x="85" y="44"/>
                    <a:pt x="85" y="74"/>
                  </a:cubicBezTo>
                  <a:cubicBezTo>
                    <a:pt x="85" y="414"/>
                    <a:pt x="85" y="414"/>
                    <a:pt x="85" y="414"/>
                  </a:cubicBezTo>
                  <a:cubicBezTo>
                    <a:pt x="85" y="444"/>
                    <a:pt x="87" y="472"/>
                    <a:pt x="90" y="487"/>
                  </a:cubicBezTo>
                  <a:cubicBezTo>
                    <a:pt x="0" y="487"/>
                    <a:pt x="0" y="487"/>
                    <a:pt x="0" y="487"/>
                  </a:cubicBezTo>
                  <a:cubicBezTo>
                    <a:pt x="3" y="467"/>
                    <a:pt x="4" y="444"/>
                    <a:pt x="4" y="414"/>
                  </a:cubicBezTo>
                  <a:cubicBezTo>
                    <a:pt x="4" y="74"/>
                    <a:pt x="4" y="74"/>
                    <a:pt x="4" y="74"/>
                  </a:cubicBezTo>
                  <a:cubicBezTo>
                    <a:pt x="4" y="43"/>
                    <a:pt x="3" y="20"/>
                    <a:pt x="0" y="0"/>
                  </a:cubicBezTo>
                  <a:lnTo>
                    <a:pt x="9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2" name="Freeform 15">
              <a:extLst>
                <a:ext uri="{FF2B5EF4-FFF2-40B4-BE49-F238E27FC236}">
                  <a16:creationId xmlns:a16="http://schemas.microsoft.com/office/drawing/2014/main" id="{BE0296F0-B4DD-4CE6-855E-E60DAB737326}"/>
                </a:ext>
              </a:extLst>
            </p:cNvPr>
            <p:cNvSpPr>
              <a:spLocks/>
            </p:cNvSpPr>
            <p:nvPr/>
          </p:nvSpPr>
          <p:spPr bwMode="auto">
            <a:xfrm>
              <a:off x="10391052" y="506631"/>
              <a:ext cx="163182" cy="217978"/>
            </a:xfrm>
            <a:custGeom>
              <a:avLst/>
              <a:gdLst>
                <a:gd name="T0" fmla="*/ 96 w 366"/>
                <a:gd name="T1" fmla="*/ 0 h 487"/>
                <a:gd name="T2" fmla="*/ 294 w 366"/>
                <a:gd name="T3" fmla="*/ 381 h 487"/>
                <a:gd name="T4" fmla="*/ 294 w 366"/>
                <a:gd name="T5" fmla="*/ 74 h 487"/>
                <a:gd name="T6" fmla="*/ 288 w 366"/>
                <a:gd name="T7" fmla="*/ 0 h 487"/>
                <a:gd name="T8" fmla="*/ 366 w 366"/>
                <a:gd name="T9" fmla="*/ 0 h 487"/>
                <a:gd name="T10" fmla="*/ 361 w 366"/>
                <a:gd name="T11" fmla="*/ 74 h 487"/>
                <a:gd name="T12" fmla="*/ 361 w 366"/>
                <a:gd name="T13" fmla="*/ 487 h 487"/>
                <a:gd name="T14" fmla="*/ 274 w 366"/>
                <a:gd name="T15" fmla="*/ 487 h 487"/>
                <a:gd name="T16" fmla="*/ 72 w 366"/>
                <a:gd name="T17" fmla="*/ 100 h 487"/>
                <a:gd name="T18" fmla="*/ 72 w 366"/>
                <a:gd name="T19" fmla="*/ 414 h 487"/>
                <a:gd name="T20" fmla="*/ 77 w 366"/>
                <a:gd name="T21" fmla="*/ 487 h 487"/>
                <a:gd name="T22" fmla="*/ 0 w 366"/>
                <a:gd name="T23" fmla="*/ 487 h 487"/>
                <a:gd name="T24" fmla="*/ 4 w 366"/>
                <a:gd name="T25" fmla="*/ 414 h 487"/>
                <a:gd name="T26" fmla="*/ 4 w 366"/>
                <a:gd name="T27" fmla="*/ 74 h 487"/>
                <a:gd name="T28" fmla="*/ 0 w 366"/>
                <a:gd name="T29" fmla="*/ 0 h 487"/>
                <a:gd name="T30" fmla="*/ 96 w 366"/>
                <a:gd name="T3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487">
                  <a:moveTo>
                    <a:pt x="96" y="0"/>
                  </a:moveTo>
                  <a:cubicBezTo>
                    <a:pt x="294" y="381"/>
                    <a:pt x="294" y="381"/>
                    <a:pt x="294" y="381"/>
                  </a:cubicBezTo>
                  <a:cubicBezTo>
                    <a:pt x="294" y="74"/>
                    <a:pt x="294" y="74"/>
                    <a:pt x="294" y="74"/>
                  </a:cubicBezTo>
                  <a:cubicBezTo>
                    <a:pt x="294" y="48"/>
                    <a:pt x="292" y="23"/>
                    <a:pt x="288" y="0"/>
                  </a:cubicBezTo>
                  <a:cubicBezTo>
                    <a:pt x="366" y="0"/>
                    <a:pt x="366" y="0"/>
                    <a:pt x="366" y="0"/>
                  </a:cubicBezTo>
                  <a:cubicBezTo>
                    <a:pt x="363" y="16"/>
                    <a:pt x="361" y="43"/>
                    <a:pt x="361" y="74"/>
                  </a:cubicBezTo>
                  <a:cubicBezTo>
                    <a:pt x="361" y="487"/>
                    <a:pt x="361" y="487"/>
                    <a:pt x="361" y="487"/>
                  </a:cubicBezTo>
                  <a:cubicBezTo>
                    <a:pt x="274" y="487"/>
                    <a:pt x="274" y="487"/>
                    <a:pt x="274" y="487"/>
                  </a:cubicBezTo>
                  <a:cubicBezTo>
                    <a:pt x="72" y="100"/>
                    <a:pt x="72" y="100"/>
                    <a:pt x="72" y="100"/>
                  </a:cubicBezTo>
                  <a:cubicBezTo>
                    <a:pt x="72" y="414"/>
                    <a:pt x="72" y="414"/>
                    <a:pt x="72" y="414"/>
                  </a:cubicBezTo>
                  <a:cubicBezTo>
                    <a:pt x="72" y="439"/>
                    <a:pt x="73" y="464"/>
                    <a:pt x="77" y="487"/>
                  </a:cubicBezTo>
                  <a:cubicBezTo>
                    <a:pt x="0" y="487"/>
                    <a:pt x="0" y="487"/>
                    <a:pt x="0" y="487"/>
                  </a:cubicBezTo>
                  <a:cubicBezTo>
                    <a:pt x="3" y="467"/>
                    <a:pt x="4" y="444"/>
                    <a:pt x="4" y="414"/>
                  </a:cubicBezTo>
                  <a:cubicBezTo>
                    <a:pt x="4" y="74"/>
                    <a:pt x="4" y="74"/>
                    <a:pt x="4" y="74"/>
                  </a:cubicBezTo>
                  <a:cubicBezTo>
                    <a:pt x="4" y="43"/>
                    <a:pt x="3" y="20"/>
                    <a:pt x="0" y="0"/>
                  </a:cubicBezTo>
                  <a:lnTo>
                    <a:pt x="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3" name="Freeform 16">
              <a:extLst>
                <a:ext uri="{FF2B5EF4-FFF2-40B4-BE49-F238E27FC236}">
                  <a16:creationId xmlns:a16="http://schemas.microsoft.com/office/drawing/2014/main" id="{B0682E28-6841-4EAC-9DC6-B815D3E2397B}"/>
                </a:ext>
              </a:extLst>
            </p:cNvPr>
            <p:cNvSpPr>
              <a:spLocks/>
            </p:cNvSpPr>
            <p:nvPr/>
          </p:nvSpPr>
          <p:spPr bwMode="auto">
            <a:xfrm>
              <a:off x="10696464" y="506631"/>
              <a:ext cx="158347" cy="217978"/>
            </a:xfrm>
            <a:custGeom>
              <a:avLst/>
              <a:gdLst>
                <a:gd name="T0" fmla="*/ 63 w 355"/>
                <a:gd name="T1" fmla="*/ 59 h 487"/>
                <a:gd name="T2" fmla="*/ 0 w 355"/>
                <a:gd name="T3" fmla="*/ 61 h 487"/>
                <a:gd name="T4" fmla="*/ 0 w 355"/>
                <a:gd name="T5" fmla="*/ 0 h 487"/>
                <a:gd name="T6" fmla="*/ 355 w 355"/>
                <a:gd name="T7" fmla="*/ 0 h 487"/>
                <a:gd name="T8" fmla="*/ 355 w 355"/>
                <a:gd name="T9" fmla="*/ 61 h 487"/>
                <a:gd name="T10" fmla="*/ 291 w 355"/>
                <a:gd name="T11" fmla="*/ 59 h 487"/>
                <a:gd name="T12" fmla="*/ 218 w 355"/>
                <a:gd name="T13" fmla="*/ 59 h 487"/>
                <a:gd name="T14" fmla="*/ 218 w 355"/>
                <a:gd name="T15" fmla="*/ 414 h 487"/>
                <a:gd name="T16" fmla="*/ 222 w 355"/>
                <a:gd name="T17" fmla="*/ 487 h 487"/>
                <a:gd name="T18" fmla="*/ 132 w 355"/>
                <a:gd name="T19" fmla="*/ 487 h 487"/>
                <a:gd name="T20" fmla="*/ 137 w 355"/>
                <a:gd name="T21" fmla="*/ 414 h 487"/>
                <a:gd name="T22" fmla="*/ 137 w 355"/>
                <a:gd name="T23" fmla="*/ 59 h 487"/>
                <a:gd name="T24" fmla="*/ 63 w 355"/>
                <a:gd name="T25" fmla="*/ 5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7">
                  <a:moveTo>
                    <a:pt x="63" y="59"/>
                  </a:moveTo>
                  <a:cubicBezTo>
                    <a:pt x="31" y="59"/>
                    <a:pt x="12" y="59"/>
                    <a:pt x="0" y="61"/>
                  </a:cubicBezTo>
                  <a:cubicBezTo>
                    <a:pt x="0" y="0"/>
                    <a:pt x="0" y="0"/>
                    <a:pt x="0" y="0"/>
                  </a:cubicBezTo>
                  <a:cubicBezTo>
                    <a:pt x="355" y="0"/>
                    <a:pt x="355" y="0"/>
                    <a:pt x="355" y="0"/>
                  </a:cubicBezTo>
                  <a:cubicBezTo>
                    <a:pt x="355" y="61"/>
                    <a:pt x="355" y="61"/>
                    <a:pt x="355" y="61"/>
                  </a:cubicBezTo>
                  <a:cubicBezTo>
                    <a:pt x="333" y="59"/>
                    <a:pt x="316" y="59"/>
                    <a:pt x="291" y="59"/>
                  </a:cubicBezTo>
                  <a:cubicBezTo>
                    <a:pt x="218" y="59"/>
                    <a:pt x="218" y="59"/>
                    <a:pt x="218" y="59"/>
                  </a:cubicBezTo>
                  <a:cubicBezTo>
                    <a:pt x="218" y="414"/>
                    <a:pt x="218" y="414"/>
                    <a:pt x="218" y="414"/>
                  </a:cubicBezTo>
                  <a:cubicBezTo>
                    <a:pt x="218" y="445"/>
                    <a:pt x="219" y="470"/>
                    <a:pt x="222" y="487"/>
                  </a:cubicBezTo>
                  <a:cubicBezTo>
                    <a:pt x="132" y="487"/>
                    <a:pt x="132" y="487"/>
                    <a:pt x="132" y="487"/>
                  </a:cubicBezTo>
                  <a:cubicBezTo>
                    <a:pt x="135" y="471"/>
                    <a:pt x="137" y="445"/>
                    <a:pt x="137" y="414"/>
                  </a:cubicBezTo>
                  <a:cubicBezTo>
                    <a:pt x="137" y="59"/>
                    <a:pt x="137" y="59"/>
                    <a:pt x="137" y="59"/>
                  </a:cubicBezTo>
                  <a:lnTo>
                    <a:pt x="63" y="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4" name="Forme libre : forme 73">
              <a:extLst>
                <a:ext uri="{FF2B5EF4-FFF2-40B4-BE49-F238E27FC236}">
                  <a16:creationId xmlns:a16="http://schemas.microsoft.com/office/drawing/2014/main" id="{E6E6DB6A-1B90-4C63-8EBF-B6142786E750}"/>
                </a:ext>
              </a:extLst>
            </p:cNvPr>
            <p:cNvSpPr>
              <a:spLocks/>
            </p:cNvSpPr>
            <p:nvPr/>
          </p:nvSpPr>
          <p:spPr bwMode="auto">
            <a:xfrm>
              <a:off x="10997443" y="506631"/>
              <a:ext cx="149080" cy="217978"/>
            </a:xfrm>
            <a:custGeom>
              <a:avLst/>
              <a:gdLst>
                <a:gd name="connsiteX0" fmla="*/ 150812 w 587375"/>
                <a:gd name="connsiteY0" fmla="*/ 98425 h 858837"/>
                <a:gd name="connsiteX1" fmla="*/ 150812 w 587375"/>
                <a:gd name="connsiteY1" fmla="*/ 363537 h 858837"/>
                <a:gd name="connsiteX2" fmla="*/ 219242 w 587375"/>
                <a:gd name="connsiteY2" fmla="*/ 363537 h 858837"/>
                <a:gd name="connsiteX3" fmla="*/ 384175 w 587375"/>
                <a:gd name="connsiteY3" fmla="*/ 222144 h 858837"/>
                <a:gd name="connsiteX4" fmla="*/ 205205 w 587375"/>
                <a:gd name="connsiteY4" fmla="*/ 98425 h 858837"/>
                <a:gd name="connsiteX5" fmla="*/ 150812 w 587375"/>
                <a:gd name="connsiteY5" fmla="*/ 98425 h 858837"/>
                <a:gd name="connsiteX6" fmla="*/ 0 w 587375"/>
                <a:gd name="connsiteY6" fmla="*/ 0 h 858837"/>
                <a:gd name="connsiteX7" fmla="*/ 235653 w 587375"/>
                <a:gd name="connsiteY7" fmla="*/ 0 h 858837"/>
                <a:gd name="connsiteX8" fmla="*/ 522307 w 587375"/>
                <a:gd name="connsiteY8" fmla="*/ 208096 h 858837"/>
                <a:gd name="connsiteX9" fmla="*/ 348204 w 587375"/>
                <a:gd name="connsiteY9" fmla="*/ 412665 h 858837"/>
                <a:gd name="connsiteX10" fmla="*/ 494169 w 587375"/>
                <a:gd name="connsiteY10" fmla="*/ 574909 h 858837"/>
                <a:gd name="connsiteX11" fmla="*/ 543410 w 587375"/>
                <a:gd name="connsiteY11" fmla="*/ 731863 h 858837"/>
                <a:gd name="connsiteX12" fmla="*/ 559237 w 587375"/>
                <a:gd name="connsiteY12" fmla="*/ 779478 h 858837"/>
                <a:gd name="connsiteX13" fmla="*/ 587375 w 587375"/>
                <a:gd name="connsiteY13" fmla="*/ 858837 h 858837"/>
                <a:gd name="connsiteX14" fmla="*/ 430859 w 587375"/>
                <a:gd name="connsiteY14" fmla="*/ 858837 h 858837"/>
                <a:gd name="connsiteX15" fmla="*/ 423824 w 587375"/>
                <a:gd name="connsiteY15" fmla="*/ 820040 h 858837"/>
                <a:gd name="connsiteX16" fmla="*/ 406238 w 587375"/>
                <a:gd name="connsiteY16" fmla="*/ 758316 h 858837"/>
                <a:gd name="connsiteX17" fmla="*/ 364032 w 587375"/>
                <a:gd name="connsiteY17" fmla="*/ 618998 h 858837"/>
                <a:gd name="connsiteX18" fmla="*/ 205757 w 587375"/>
                <a:gd name="connsiteY18" fmla="*/ 465571 h 858837"/>
                <a:gd name="connsiteX19" fmla="*/ 149482 w 587375"/>
                <a:gd name="connsiteY19" fmla="*/ 465571 h 858837"/>
                <a:gd name="connsiteX20" fmla="*/ 149482 w 587375"/>
                <a:gd name="connsiteY20" fmla="*/ 728336 h 858837"/>
                <a:gd name="connsiteX21" fmla="*/ 156516 w 587375"/>
                <a:gd name="connsiteY21" fmla="*/ 858837 h 858837"/>
                <a:gd name="connsiteX22" fmla="*/ 0 w 587375"/>
                <a:gd name="connsiteY22" fmla="*/ 858837 h 858837"/>
                <a:gd name="connsiteX23" fmla="*/ 8793 w 587375"/>
                <a:gd name="connsiteY23" fmla="*/ 728336 h 858837"/>
                <a:gd name="connsiteX24" fmla="*/ 8793 w 587375"/>
                <a:gd name="connsiteY24" fmla="*/ 128737 h 858837"/>
                <a:gd name="connsiteX25" fmla="*/ 0 w 5873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375" h="858837">
                  <a:moveTo>
                    <a:pt x="150812" y="98425"/>
                  </a:moveTo>
                  <a:cubicBezTo>
                    <a:pt x="150812" y="363537"/>
                    <a:pt x="150812" y="363537"/>
                    <a:pt x="150812" y="363537"/>
                  </a:cubicBezTo>
                  <a:lnTo>
                    <a:pt x="219242" y="363537"/>
                  </a:lnTo>
                  <a:cubicBezTo>
                    <a:pt x="328028" y="363537"/>
                    <a:pt x="384175" y="314049"/>
                    <a:pt x="384175" y="222144"/>
                  </a:cubicBezTo>
                  <a:cubicBezTo>
                    <a:pt x="384175" y="132006"/>
                    <a:pt x="335046" y="98425"/>
                    <a:pt x="205205" y="98425"/>
                  </a:cubicBezTo>
                  <a:cubicBezTo>
                    <a:pt x="150812" y="98425"/>
                    <a:pt x="150812" y="98425"/>
                    <a:pt x="150812" y="98425"/>
                  </a:cubicBezTo>
                  <a:close/>
                  <a:moveTo>
                    <a:pt x="0" y="0"/>
                  </a:moveTo>
                  <a:lnTo>
                    <a:pt x="235653" y="0"/>
                  </a:lnTo>
                  <a:cubicBezTo>
                    <a:pt x="425583" y="0"/>
                    <a:pt x="522307" y="70541"/>
                    <a:pt x="522307" y="208096"/>
                  </a:cubicBezTo>
                  <a:cubicBezTo>
                    <a:pt x="522307" y="312144"/>
                    <a:pt x="464272" y="380922"/>
                    <a:pt x="348204" y="412665"/>
                  </a:cubicBezTo>
                  <a:cubicBezTo>
                    <a:pt x="425583" y="428537"/>
                    <a:pt x="458997" y="467334"/>
                    <a:pt x="494169" y="574909"/>
                  </a:cubicBezTo>
                  <a:cubicBezTo>
                    <a:pt x="543410" y="731863"/>
                    <a:pt x="543410" y="731863"/>
                    <a:pt x="543410" y="731863"/>
                  </a:cubicBezTo>
                  <a:cubicBezTo>
                    <a:pt x="559237" y="777715"/>
                    <a:pt x="553961" y="761843"/>
                    <a:pt x="559237" y="779478"/>
                  </a:cubicBezTo>
                  <a:cubicBezTo>
                    <a:pt x="575065" y="828857"/>
                    <a:pt x="576823" y="832384"/>
                    <a:pt x="587375" y="858837"/>
                  </a:cubicBezTo>
                  <a:cubicBezTo>
                    <a:pt x="430859" y="858837"/>
                    <a:pt x="430859" y="858837"/>
                    <a:pt x="430859" y="858837"/>
                  </a:cubicBezTo>
                  <a:cubicBezTo>
                    <a:pt x="429100" y="842965"/>
                    <a:pt x="427342" y="835911"/>
                    <a:pt x="423824" y="820040"/>
                  </a:cubicBezTo>
                  <a:cubicBezTo>
                    <a:pt x="416790" y="797114"/>
                    <a:pt x="409756" y="768897"/>
                    <a:pt x="406238" y="758316"/>
                  </a:cubicBezTo>
                  <a:cubicBezTo>
                    <a:pt x="364032" y="618998"/>
                    <a:pt x="364032" y="618998"/>
                    <a:pt x="364032" y="618998"/>
                  </a:cubicBezTo>
                  <a:cubicBezTo>
                    <a:pt x="325342" y="486733"/>
                    <a:pt x="302481" y="465571"/>
                    <a:pt x="205757" y="465571"/>
                  </a:cubicBezTo>
                  <a:cubicBezTo>
                    <a:pt x="149482" y="465571"/>
                    <a:pt x="149482" y="465571"/>
                    <a:pt x="149482" y="465571"/>
                  </a:cubicBezTo>
                  <a:cubicBezTo>
                    <a:pt x="149482" y="728336"/>
                    <a:pt x="149482" y="728336"/>
                    <a:pt x="149482" y="728336"/>
                  </a:cubicBezTo>
                  <a:cubicBezTo>
                    <a:pt x="149482" y="781242"/>
                    <a:pt x="151240" y="827094"/>
                    <a:pt x="156516" y="858837"/>
                  </a:cubicBezTo>
                  <a:cubicBezTo>
                    <a:pt x="0" y="858837"/>
                    <a:pt x="0" y="858837"/>
                    <a:pt x="0" y="858837"/>
                  </a:cubicBezTo>
                  <a:cubicBezTo>
                    <a:pt x="5276" y="823567"/>
                    <a:pt x="8793" y="783005"/>
                    <a:pt x="8793" y="728336"/>
                  </a:cubicBezTo>
                  <a:cubicBezTo>
                    <a:pt x="8793" y="128737"/>
                    <a:pt x="8793" y="128737"/>
                    <a:pt x="8793" y="128737"/>
                  </a:cubicBezTo>
                  <a:cubicBezTo>
                    <a:pt x="8793" y="75832"/>
                    <a:pt x="5276" y="35271"/>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75" name="Forme libre : forme 74">
              <a:extLst>
                <a:ext uri="{FF2B5EF4-FFF2-40B4-BE49-F238E27FC236}">
                  <a16:creationId xmlns:a16="http://schemas.microsoft.com/office/drawing/2014/main" id="{FA443F55-033E-4A55-9468-55B5403381AE}"/>
                </a:ext>
              </a:extLst>
            </p:cNvPr>
            <p:cNvSpPr>
              <a:spLocks/>
            </p:cNvSpPr>
            <p:nvPr/>
          </p:nvSpPr>
          <p:spPr bwMode="auto">
            <a:xfrm>
              <a:off x="11267399" y="506631"/>
              <a:ext cx="203876" cy="217978"/>
            </a:xfrm>
            <a:custGeom>
              <a:avLst/>
              <a:gdLst>
                <a:gd name="connsiteX0" fmla="*/ 402762 w 803275"/>
                <a:gd name="connsiteY0" fmla="*/ 146050 h 858837"/>
                <a:gd name="connsiteX1" fmla="*/ 273050 w 803275"/>
                <a:gd name="connsiteY1" fmla="*/ 517525 h 858837"/>
                <a:gd name="connsiteX2" fmla="*/ 325636 w 803275"/>
                <a:gd name="connsiteY2" fmla="*/ 514004 h 858837"/>
                <a:gd name="connsiteX3" fmla="*/ 397504 w 803275"/>
                <a:gd name="connsiteY3" fmla="*/ 512243 h 858837"/>
                <a:gd name="connsiteX4" fmla="*/ 457101 w 803275"/>
                <a:gd name="connsiteY4" fmla="*/ 514004 h 858837"/>
                <a:gd name="connsiteX5" fmla="*/ 525463 w 803275"/>
                <a:gd name="connsiteY5" fmla="*/ 517525 h 858837"/>
                <a:gd name="connsiteX6" fmla="*/ 332208 w 803275"/>
                <a:gd name="connsiteY6" fmla="*/ 0 h 858837"/>
                <a:gd name="connsiteX7" fmla="*/ 471067 w 803275"/>
                <a:gd name="connsiteY7" fmla="*/ 0 h 858837"/>
                <a:gd name="connsiteX8" fmla="*/ 727693 w 803275"/>
                <a:gd name="connsiteY8" fmla="*/ 686012 h 858837"/>
                <a:gd name="connsiteX9" fmla="*/ 803275 w 803275"/>
                <a:gd name="connsiteY9" fmla="*/ 858837 h 858837"/>
                <a:gd name="connsiteX10" fmla="*/ 629261 w 803275"/>
                <a:gd name="connsiteY10" fmla="*/ 858837 h 858837"/>
                <a:gd name="connsiteX11" fmla="*/ 618715 w 803275"/>
                <a:gd name="connsiteY11" fmla="*/ 812985 h 858837"/>
                <a:gd name="connsiteX12" fmla="*/ 615200 w 803275"/>
                <a:gd name="connsiteY12" fmla="*/ 798877 h 858837"/>
                <a:gd name="connsiteX13" fmla="*/ 595865 w 803275"/>
                <a:gd name="connsiteY13" fmla="*/ 735390 h 858837"/>
                <a:gd name="connsiteX14" fmla="*/ 558953 w 803275"/>
                <a:gd name="connsiteY14" fmla="*/ 624288 h 858837"/>
                <a:gd name="connsiteX15" fmla="*/ 555437 w 803275"/>
                <a:gd name="connsiteY15" fmla="*/ 624288 h 858837"/>
                <a:gd name="connsiteX16" fmla="*/ 523799 w 803275"/>
                <a:gd name="connsiteY16" fmla="*/ 622525 h 858837"/>
                <a:gd name="connsiteX17" fmla="*/ 400759 w 803275"/>
                <a:gd name="connsiteY17" fmla="*/ 618998 h 858837"/>
                <a:gd name="connsiteX18" fmla="*/ 251353 w 803275"/>
                <a:gd name="connsiteY18" fmla="*/ 624288 h 858837"/>
                <a:gd name="connsiteX19" fmla="*/ 235534 w 803275"/>
                <a:gd name="connsiteY19" fmla="*/ 624288 h 858837"/>
                <a:gd name="connsiteX20" fmla="*/ 193348 w 803275"/>
                <a:gd name="connsiteY20" fmla="*/ 745971 h 858837"/>
                <a:gd name="connsiteX21" fmla="*/ 159952 w 803275"/>
                <a:gd name="connsiteY21" fmla="*/ 858837 h 858837"/>
                <a:gd name="connsiteX22" fmla="*/ 0 w 803275"/>
                <a:gd name="connsiteY22" fmla="*/ 858837 h 858837"/>
                <a:gd name="connsiteX23" fmla="*/ 70309 w 803275"/>
                <a:gd name="connsiteY23" fmla="*/ 701883 h 858837"/>
                <a:gd name="connsiteX24" fmla="*/ 279476 w 803275"/>
                <a:gd name="connsiteY24" fmla="*/ 160481 h 858837"/>
                <a:gd name="connsiteX25" fmla="*/ 332208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762" y="146050"/>
                  </a:moveTo>
                  <a:cubicBezTo>
                    <a:pt x="273050" y="517525"/>
                    <a:pt x="273050" y="517525"/>
                    <a:pt x="273050" y="517525"/>
                  </a:cubicBezTo>
                  <a:cubicBezTo>
                    <a:pt x="292332" y="515765"/>
                    <a:pt x="292332" y="515765"/>
                    <a:pt x="325636" y="514004"/>
                  </a:cubicBezTo>
                  <a:cubicBezTo>
                    <a:pt x="358941" y="514004"/>
                    <a:pt x="390492" y="512243"/>
                    <a:pt x="397504" y="512243"/>
                  </a:cubicBezTo>
                  <a:cubicBezTo>
                    <a:pt x="402762" y="512243"/>
                    <a:pt x="425550" y="512243"/>
                    <a:pt x="457101" y="514004"/>
                  </a:cubicBezTo>
                  <a:cubicBezTo>
                    <a:pt x="500923" y="515765"/>
                    <a:pt x="507934" y="515765"/>
                    <a:pt x="525463" y="517525"/>
                  </a:cubicBezTo>
                  <a:close/>
                  <a:moveTo>
                    <a:pt x="332208" y="0"/>
                  </a:moveTo>
                  <a:lnTo>
                    <a:pt x="471067" y="0"/>
                  </a:lnTo>
                  <a:cubicBezTo>
                    <a:pt x="727693" y="686012"/>
                    <a:pt x="727693" y="686012"/>
                    <a:pt x="727693" y="686012"/>
                  </a:cubicBezTo>
                  <a:cubicBezTo>
                    <a:pt x="757574" y="765370"/>
                    <a:pt x="769878" y="793587"/>
                    <a:pt x="803275" y="858837"/>
                  </a:cubicBezTo>
                  <a:cubicBezTo>
                    <a:pt x="629261" y="858837"/>
                    <a:pt x="629261" y="858837"/>
                    <a:pt x="629261" y="858837"/>
                  </a:cubicBezTo>
                  <a:cubicBezTo>
                    <a:pt x="625746" y="837675"/>
                    <a:pt x="623988" y="825330"/>
                    <a:pt x="618715" y="812985"/>
                  </a:cubicBezTo>
                  <a:cubicBezTo>
                    <a:pt x="615200" y="798877"/>
                    <a:pt x="615200" y="798877"/>
                    <a:pt x="615200" y="798877"/>
                  </a:cubicBezTo>
                  <a:cubicBezTo>
                    <a:pt x="601138" y="747735"/>
                    <a:pt x="599380" y="740681"/>
                    <a:pt x="595865" y="735390"/>
                  </a:cubicBezTo>
                  <a:cubicBezTo>
                    <a:pt x="558953" y="624288"/>
                    <a:pt x="558953" y="624288"/>
                    <a:pt x="558953" y="624288"/>
                  </a:cubicBezTo>
                  <a:cubicBezTo>
                    <a:pt x="555437" y="624288"/>
                    <a:pt x="555437" y="624288"/>
                    <a:pt x="555437" y="624288"/>
                  </a:cubicBezTo>
                  <a:cubicBezTo>
                    <a:pt x="543133" y="624288"/>
                    <a:pt x="553680" y="624288"/>
                    <a:pt x="523799" y="622525"/>
                  </a:cubicBezTo>
                  <a:cubicBezTo>
                    <a:pt x="451732" y="618998"/>
                    <a:pt x="442944" y="618998"/>
                    <a:pt x="400759" y="618998"/>
                  </a:cubicBezTo>
                  <a:cubicBezTo>
                    <a:pt x="346270" y="618998"/>
                    <a:pt x="358574" y="618998"/>
                    <a:pt x="251353" y="624288"/>
                  </a:cubicBezTo>
                  <a:cubicBezTo>
                    <a:pt x="235534" y="624288"/>
                    <a:pt x="235534" y="624288"/>
                    <a:pt x="235534" y="624288"/>
                  </a:cubicBezTo>
                  <a:cubicBezTo>
                    <a:pt x="193348" y="745971"/>
                    <a:pt x="193348" y="745971"/>
                    <a:pt x="193348" y="745971"/>
                  </a:cubicBezTo>
                  <a:cubicBezTo>
                    <a:pt x="179287" y="781242"/>
                    <a:pt x="168740" y="820040"/>
                    <a:pt x="159952" y="858837"/>
                  </a:cubicBezTo>
                  <a:cubicBezTo>
                    <a:pt x="0" y="858837"/>
                    <a:pt x="0" y="858837"/>
                    <a:pt x="0" y="858837"/>
                  </a:cubicBezTo>
                  <a:cubicBezTo>
                    <a:pt x="24608" y="816512"/>
                    <a:pt x="40427" y="779478"/>
                    <a:pt x="70309" y="701883"/>
                  </a:cubicBezTo>
                  <a:cubicBezTo>
                    <a:pt x="279476" y="160481"/>
                    <a:pt x="279476" y="160481"/>
                    <a:pt x="279476" y="160481"/>
                  </a:cubicBezTo>
                  <a:cubicBezTo>
                    <a:pt x="309358" y="84649"/>
                    <a:pt x="319904" y="47615"/>
                    <a:pt x="33220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76" name="Freeform 21">
              <a:extLst>
                <a:ext uri="{FF2B5EF4-FFF2-40B4-BE49-F238E27FC236}">
                  <a16:creationId xmlns:a16="http://schemas.microsoft.com/office/drawing/2014/main" id="{95B3781F-55E0-47E4-9003-5A1176A18298}"/>
                </a:ext>
              </a:extLst>
            </p:cNvPr>
            <p:cNvSpPr>
              <a:spLocks/>
            </p:cNvSpPr>
            <p:nvPr/>
          </p:nvSpPr>
          <p:spPr bwMode="auto">
            <a:xfrm>
              <a:off x="11422522" y="853140"/>
              <a:ext cx="47544" cy="98715"/>
            </a:xfrm>
            <a:custGeom>
              <a:avLst/>
              <a:gdLst>
                <a:gd name="T0" fmla="*/ 98 w 106"/>
                <a:gd name="T1" fmla="*/ 183 h 221"/>
                <a:gd name="T2" fmla="*/ 81 w 106"/>
                <a:gd name="T3" fmla="*/ 189 h 221"/>
                <a:gd name="T4" fmla="*/ 65 w 106"/>
                <a:gd name="T5" fmla="*/ 169 h 221"/>
                <a:gd name="T6" fmla="*/ 65 w 106"/>
                <a:gd name="T7" fmla="*/ 79 h 221"/>
                <a:gd name="T8" fmla="*/ 99 w 106"/>
                <a:gd name="T9" fmla="*/ 79 h 221"/>
                <a:gd name="T10" fmla="*/ 99 w 106"/>
                <a:gd name="T11" fmla="*/ 47 h 221"/>
                <a:gd name="T12" fmla="*/ 65 w 106"/>
                <a:gd name="T13" fmla="*/ 47 h 221"/>
                <a:gd name="T14" fmla="*/ 65 w 106"/>
                <a:gd name="T15" fmla="*/ 0 h 221"/>
                <a:gd name="T16" fmla="*/ 28 w 106"/>
                <a:gd name="T17" fmla="*/ 0 h 221"/>
                <a:gd name="T18" fmla="*/ 28 w 106"/>
                <a:gd name="T19" fmla="*/ 47 h 221"/>
                <a:gd name="T20" fmla="*/ 0 w 106"/>
                <a:gd name="T21" fmla="*/ 47 h 221"/>
                <a:gd name="T22" fmla="*/ 0 w 106"/>
                <a:gd name="T23" fmla="*/ 79 h 221"/>
                <a:gd name="T24" fmla="*/ 28 w 106"/>
                <a:gd name="T25" fmla="*/ 79 h 221"/>
                <a:gd name="T26" fmla="*/ 28 w 106"/>
                <a:gd name="T27" fmla="*/ 178 h 221"/>
                <a:gd name="T28" fmla="*/ 71 w 106"/>
                <a:gd name="T29" fmla="*/ 221 h 221"/>
                <a:gd name="T30" fmla="*/ 106 w 106"/>
                <a:gd name="T31" fmla="*/ 211 h 221"/>
                <a:gd name="T32" fmla="*/ 98 w 106"/>
                <a:gd name="T33" fmla="*/ 18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221">
                  <a:moveTo>
                    <a:pt x="98" y="183"/>
                  </a:moveTo>
                  <a:cubicBezTo>
                    <a:pt x="95" y="186"/>
                    <a:pt x="88" y="189"/>
                    <a:pt x="81" y="189"/>
                  </a:cubicBezTo>
                  <a:cubicBezTo>
                    <a:pt x="70" y="189"/>
                    <a:pt x="65" y="180"/>
                    <a:pt x="65" y="169"/>
                  </a:cubicBezTo>
                  <a:cubicBezTo>
                    <a:pt x="65" y="79"/>
                    <a:pt x="65" y="79"/>
                    <a:pt x="65" y="79"/>
                  </a:cubicBezTo>
                  <a:cubicBezTo>
                    <a:pt x="99" y="79"/>
                    <a:pt x="99" y="79"/>
                    <a:pt x="99" y="79"/>
                  </a:cubicBezTo>
                  <a:cubicBezTo>
                    <a:pt x="99" y="47"/>
                    <a:pt x="99" y="47"/>
                    <a:pt x="99" y="47"/>
                  </a:cubicBezTo>
                  <a:cubicBezTo>
                    <a:pt x="65" y="47"/>
                    <a:pt x="65" y="47"/>
                    <a:pt x="65" y="47"/>
                  </a:cubicBezTo>
                  <a:cubicBezTo>
                    <a:pt x="65" y="0"/>
                    <a:pt x="65" y="0"/>
                    <a:pt x="65" y="0"/>
                  </a:cubicBezTo>
                  <a:cubicBezTo>
                    <a:pt x="28" y="0"/>
                    <a:pt x="28" y="0"/>
                    <a:pt x="28" y="0"/>
                  </a:cubicBezTo>
                  <a:cubicBezTo>
                    <a:pt x="28" y="47"/>
                    <a:pt x="28" y="47"/>
                    <a:pt x="28" y="47"/>
                  </a:cubicBezTo>
                  <a:cubicBezTo>
                    <a:pt x="0" y="47"/>
                    <a:pt x="0" y="47"/>
                    <a:pt x="0" y="47"/>
                  </a:cubicBezTo>
                  <a:cubicBezTo>
                    <a:pt x="0" y="79"/>
                    <a:pt x="0" y="79"/>
                    <a:pt x="0" y="79"/>
                  </a:cubicBezTo>
                  <a:cubicBezTo>
                    <a:pt x="28" y="79"/>
                    <a:pt x="28" y="79"/>
                    <a:pt x="28" y="79"/>
                  </a:cubicBezTo>
                  <a:cubicBezTo>
                    <a:pt x="28" y="178"/>
                    <a:pt x="28" y="178"/>
                    <a:pt x="28" y="178"/>
                  </a:cubicBezTo>
                  <a:cubicBezTo>
                    <a:pt x="28" y="206"/>
                    <a:pt x="43" y="221"/>
                    <a:pt x="71" y="221"/>
                  </a:cubicBezTo>
                  <a:cubicBezTo>
                    <a:pt x="89" y="221"/>
                    <a:pt x="100" y="217"/>
                    <a:pt x="106" y="211"/>
                  </a:cubicBezTo>
                  <a:lnTo>
                    <a:pt x="98" y="1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7" name="Freeform 22">
              <a:extLst>
                <a:ext uri="{FF2B5EF4-FFF2-40B4-BE49-F238E27FC236}">
                  <a16:creationId xmlns:a16="http://schemas.microsoft.com/office/drawing/2014/main" id="{B420D839-2966-4C38-AEA9-FC10DF205A38}"/>
                </a:ext>
              </a:extLst>
            </p:cNvPr>
            <p:cNvSpPr>
              <a:spLocks/>
            </p:cNvSpPr>
            <p:nvPr/>
          </p:nvSpPr>
          <p:spPr bwMode="auto">
            <a:xfrm>
              <a:off x="11339118" y="874092"/>
              <a:ext cx="76152" cy="76151"/>
            </a:xfrm>
            <a:custGeom>
              <a:avLst/>
              <a:gdLst>
                <a:gd name="T0" fmla="*/ 185 w 189"/>
                <a:gd name="T1" fmla="*/ 0 h 189"/>
                <a:gd name="T2" fmla="*/ 140 w 189"/>
                <a:gd name="T3" fmla="*/ 0 h 189"/>
                <a:gd name="T4" fmla="*/ 95 w 189"/>
                <a:gd name="T5" fmla="*/ 65 h 189"/>
                <a:gd name="T6" fmla="*/ 50 w 189"/>
                <a:gd name="T7" fmla="*/ 0 h 189"/>
                <a:gd name="T8" fmla="*/ 4 w 189"/>
                <a:gd name="T9" fmla="*/ 0 h 189"/>
                <a:gd name="T10" fmla="*/ 69 w 189"/>
                <a:gd name="T11" fmla="*/ 92 h 189"/>
                <a:gd name="T12" fmla="*/ 0 w 189"/>
                <a:gd name="T13" fmla="*/ 189 h 189"/>
                <a:gd name="T14" fmla="*/ 46 w 189"/>
                <a:gd name="T15" fmla="*/ 189 h 189"/>
                <a:gd name="T16" fmla="*/ 95 w 189"/>
                <a:gd name="T17" fmla="*/ 119 h 189"/>
                <a:gd name="T18" fmla="*/ 144 w 189"/>
                <a:gd name="T19" fmla="*/ 189 h 189"/>
                <a:gd name="T20" fmla="*/ 189 w 189"/>
                <a:gd name="T21" fmla="*/ 189 h 189"/>
                <a:gd name="T22" fmla="*/ 120 w 189"/>
                <a:gd name="T23" fmla="*/ 92 h 189"/>
                <a:gd name="T24" fmla="*/ 185 w 189"/>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89">
                  <a:moveTo>
                    <a:pt x="185" y="0"/>
                  </a:moveTo>
                  <a:lnTo>
                    <a:pt x="140" y="0"/>
                  </a:lnTo>
                  <a:lnTo>
                    <a:pt x="95" y="65"/>
                  </a:lnTo>
                  <a:lnTo>
                    <a:pt x="50" y="0"/>
                  </a:lnTo>
                  <a:lnTo>
                    <a:pt x="4" y="0"/>
                  </a:lnTo>
                  <a:lnTo>
                    <a:pt x="69" y="92"/>
                  </a:lnTo>
                  <a:lnTo>
                    <a:pt x="0" y="189"/>
                  </a:lnTo>
                  <a:lnTo>
                    <a:pt x="46" y="189"/>
                  </a:lnTo>
                  <a:lnTo>
                    <a:pt x="95" y="119"/>
                  </a:lnTo>
                  <a:lnTo>
                    <a:pt x="144" y="189"/>
                  </a:lnTo>
                  <a:lnTo>
                    <a:pt x="189" y="189"/>
                  </a:lnTo>
                  <a:lnTo>
                    <a:pt x="120" y="92"/>
                  </a:lnTo>
                  <a:lnTo>
                    <a:pt x="18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8" name="Forme libre : forme 77">
              <a:extLst>
                <a:ext uri="{FF2B5EF4-FFF2-40B4-BE49-F238E27FC236}">
                  <a16:creationId xmlns:a16="http://schemas.microsoft.com/office/drawing/2014/main" id="{708DDE85-EF93-405A-A1B8-39A2120B1930}"/>
                </a:ext>
              </a:extLst>
            </p:cNvPr>
            <p:cNvSpPr>
              <a:spLocks/>
            </p:cNvSpPr>
            <p:nvPr/>
          </p:nvSpPr>
          <p:spPr bwMode="auto">
            <a:xfrm>
              <a:off x="11252088" y="872480"/>
              <a:ext cx="76152" cy="79375"/>
            </a:xfrm>
            <a:custGeom>
              <a:avLst/>
              <a:gdLst>
                <a:gd name="connsiteX0" fmla="*/ 151607 w 300038"/>
                <a:gd name="connsiteY0" fmla="*/ 52387 h 312737"/>
                <a:gd name="connsiteX1" fmla="*/ 66675 w 300038"/>
                <a:gd name="connsiteY1" fmla="*/ 131762 h 312737"/>
                <a:gd name="connsiteX2" fmla="*/ 236538 w 300038"/>
                <a:gd name="connsiteY2" fmla="*/ 131762 h 312737"/>
                <a:gd name="connsiteX3" fmla="*/ 151607 w 300038"/>
                <a:gd name="connsiteY3" fmla="*/ 52387 h 312737"/>
                <a:gd name="connsiteX4" fmla="*/ 151784 w 300038"/>
                <a:gd name="connsiteY4" fmla="*/ 0 h 312737"/>
                <a:gd name="connsiteX5" fmla="*/ 300038 w 300038"/>
                <a:gd name="connsiteY5" fmla="*/ 161639 h 312737"/>
                <a:gd name="connsiteX6" fmla="*/ 300038 w 300038"/>
                <a:gd name="connsiteY6" fmla="*/ 177452 h 312737"/>
                <a:gd name="connsiteX7" fmla="*/ 68832 w 300038"/>
                <a:gd name="connsiteY7" fmla="*/ 177452 h 312737"/>
                <a:gd name="connsiteX8" fmla="*/ 164138 w 300038"/>
                <a:gd name="connsiteY8" fmla="*/ 260029 h 312737"/>
                <a:gd name="connsiteX9" fmla="*/ 248855 w 300038"/>
                <a:gd name="connsiteY9" fmla="*/ 226647 h 312737"/>
                <a:gd name="connsiteX10" fmla="*/ 278859 w 300038"/>
                <a:gd name="connsiteY10" fmla="*/ 270570 h 312737"/>
                <a:gd name="connsiteX11" fmla="*/ 157079 w 300038"/>
                <a:gd name="connsiteY11" fmla="*/ 312737 h 312737"/>
                <a:gd name="connsiteX12" fmla="*/ 0 w 300038"/>
                <a:gd name="connsiteY12" fmla="*/ 156369 h 312737"/>
                <a:gd name="connsiteX13" fmla="*/ 151784 w 300038"/>
                <a:gd name="connsiteY13"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038" h="312737">
                  <a:moveTo>
                    <a:pt x="151607" y="52387"/>
                  </a:moveTo>
                  <a:cubicBezTo>
                    <a:pt x="94985" y="52387"/>
                    <a:pt x="70214" y="94720"/>
                    <a:pt x="66675" y="131762"/>
                  </a:cubicBezTo>
                  <a:lnTo>
                    <a:pt x="236538" y="131762"/>
                  </a:lnTo>
                  <a:cubicBezTo>
                    <a:pt x="234769" y="96484"/>
                    <a:pt x="211766" y="52387"/>
                    <a:pt x="151607" y="52387"/>
                  </a:cubicBezTo>
                  <a:close/>
                  <a:moveTo>
                    <a:pt x="151784" y="0"/>
                  </a:moveTo>
                  <a:cubicBezTo>
                    <a:pt x="241795" y="0"/>
                    <a:pt x="300038" y="68521"/>
                    <a:pt x="300038" y="161639"/>
                  </a:cubicBezTo>
                  <a:cubicBezTo>
                    <a:pt x="300038" y="161639"/>
                    <a:pt x="300038" y="161639"/>
                    <a:pt x="300038" y="177452"/>
                  </a:cubicBezTo>
                  <a:cubicBezTo>
                    <a:pt x="300038" y="177452"/>
                    <a:pt x="300038" y="177452"/>
                    <a:pt x="68832" y="177452"/>
                  </a:cubicBezTo>
                  <a:cubicBezTo>
                    <a:pt x="72362" y="223133"/>
                    <a:pt x="107661" y="260029"/>
                    <a:pt x="164138" y="260029"/>
                  </a:cubicBezTo>
                  <a:cubicBezTo>
                    <a:pt x="192377" y="260029"/>
                    <a:pt x="227676" y="247730"/>
                    <a:pt x="248855" y="226647"/>
                  </a:cubicBezTo>
                  <a:cubicBezTo>
                    <a:pt x="248855" y="226647"/>
                    <a:pt x="248855" y="226647"/>
                    <a:pt x="278859" y="270570"/>
                  </a:cubicBezTo>
                  <a:cubicBezTo>
                    <a:pt x="248855" y="298682"/>
                    <a:pt x="204732" y="312737"/>
                    <a:pt x="157079" y="312737"/>
                  </a:cubicBezTo>
                  <a:cubicBezTo>
                    <a:pt x="67067" y="312737"/>
                    <a:pt x="0" y="251244"/>
                    <a:pt x="0" y="156369"/>
                  </a:cubicBezTo>
                  <a:cubicBezTo>
                    <a:pt x="0" y="68521"/>
                    <a:pt x="63537" y="0"/>
                    <a:pt x="1517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79" name="Freeform 25">
              <a:extLst>
                <a:ext uri="{FF2B5EF4-FFF2-40B4-BE49-F238E27FC236}">
                  <a16:creationId xmlns:a16="http://schemas.microsoft.com/office/drawing/2014/main" id="{4C0CC431-D9EA-4298-A303-C638599DDD58}"/>
                </a:ext>
              </a:extLst>
            </p:cNvPr>
            <p:cNvSpPr>
              <a:spLocks/>
            </p:cNvSpPr>
            <p:nvPr/>
          </p:nvSpPr>
          <p:spPr bwMode="auto">
            <a:xfrm>
              <a:off x="11163043" y="872480"/>
              <a:ext cx="67690" cy="77763"/>
            </a:xfrm>
            <a:custGeom>
              <a:avLst/>
              <a:gdLst>
                <a:gd name="T0" fmla="*/ 97 w 152"/>
                <a:gd name="T1" fmla="*/ 0 h 174"/>
                <a:gd name="T2" fmla="*/ 37 w 152"/>
                <a:gd name="T3" fmla="*/ 27 h 174"/>
                <a:gd name="T4" fmla="*/ 37 w 152"/>
                <a:gd name="T5" fmla="*/ 4 h 174"/>
                <a:gd name="T6" fmla="*/ 0 w 152"/>
                <a:gd name="T7" fmla="*/ 4 h 174"/>
                <a:gd name="T8" fmla="*/ 0 w 152"/>
                <a:gd name="T9" fmla="*/ 174 h 174"/>
                <a:gd name="T10" fmla="*/ 37 w 152"/>
                <a:gd name="T11" fmla="*/ 174 h 174"/>
                <a:gd name="T12" fmla="*/ 37 w 152"/>
                <a:gd name="T13" fmla="*/ 55 h 174"/>
                <a:gd name="T14" fmla="*/ 81 w 152"/>
                <a:gd name="T15" fmla="*/ 32 h 174"/>
                <a:gd name="T16" fmla="*/ 115 w 152"/>
                <a:gd name="T17" fmla="*/ 68 h 174"/>
                <a:gd name="T18" fmla="*/ 115 w 152"/>
                <a:gd name="T19" fmla="*/ 174 h 174"/>
                <a:gd name="T20" fmla="*/ 152 w 152"/>
                <a:gd name="T21" fmla="*/ 174 h 174"/>
                <a:gd name="T22" fmla="*/ 152 w 152"/>
                <a:gd name="T23" fmla="*/ 54 h 174"/>
                <a:gd name="T24" fmla="*/ 97 w 15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74">
                  <a:moveTo>
                    <a:pt x="97" y="0"/>
                  </a:moveTo>
                  <a:cubicBezTo>
                    <a:pt x="70" y="0"/>
                    <a:pt x="48" y="14"/>
                    <a:pt x="37" y="27"/>
                  </a:cubicBezTo>
                  <a:cubicBezTo>
                    <a:pt x="37" y="4"/>
                    <a:pt x="37" y="4"/>
                    <a:pt x="37" y="4"/>
                  </a:cubicBezTo>
                  <a:cubicBezTo>
                    <a:pt x="0" y="4"/>
                    <a:pt x="0" y="4"/>
                    <a:pt x="0" y="4"/>
                  </a:cubicBezTo>
                  <a:cubicBezTo>
                    <a:pt x="0" y="174"/>
                    <a:pt x="0" y="174"/>
                    <a:pt x="0" y="174"/>
                  </a:cubicBezTo>
                  <a:cubicBezTo>
                    <a:pt x="37" y="174"/>
                    <a:pt x="37" y="174"/>
                    <a:pt x="37" y="174"/>
                  </a:cubicBezTo>
                  <a:cubicBezTo>
                    <a:pt x="37" y="55"/>
                    <a:pt x="37" y="55"/>
                    <a:pt x="37" y="55"/>
                  </a:cubicBezTo>
                  <a:cubicBezTo>
                    <a:pt x="46" y="44"/>
                    <a:pt x="62" y="32"/>
                    <a:pt x="81" y="32"/>
                  </a:cubicBezTo>
                  <a:cubicBezTo>
                    <a:pt x="101" y="32"/>
                    <a:pt x="115" y="41"/>
                    <a:pt x="115" y="68"/>
                  </a:cubicBezTo>
                  <a:cubicBezTo>
                    <a:pt x="115" y="174"/>
                    <a:pt x="115" y="174"/>
                    <a:pt x="115" y="174"/>
                  </a:cubicBezTo>
                  <a:cubicBezTo>
                    <a:pt x="152" y="174"/>
                    <a:pt x="152" y="174"/>
                    <a:pt x="152" y="174"/>
                  </a:cubicBezTo>
                  <a:cubicBezTo>
                    <a:pt x="152" y="54"/>
                    <a:pt x="152" y="54"/>
                    <a:pt x="152" y="54"/>
                  </a:cubicBezTo>
                  <a:cubicBezTo>
                    <a:pt x="152" y="19"/>
                    <a:pt x="134" y="0"/>
                    <a:pt x="97"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0" name="Freeform 26">
              <a:extLst>
                <a:ext uri="{FF2B5EF4-FFF2-40B4-BE49-F238E27FC236}">
                  <a16:creationId xmlns:a16="http://schemas.microsoft.com/office/drawing/2014/main" id="{BEBEFC1A-8ABF-404F-925A-3A941F873304}"/>
                </a:ext>
              </a:extLst>
            </p:cNvPr>
            <p:cNvSpPr>
              <a:spLocks/>
            </p:cNvSpPr>
            <p:nvPr/>
          </p:nvSpPr>
          <p:spPr bwMode="auto">
            <a:xfrm>
              <a:off x="11032497" y="872480"/>
              <a:ext cx="64064" cy="79375"/>
            </a:xfrm>
            <a:custGeom>
              <a:avLst/>
              <a:gdLst>
                <a:gd name="T0" fmla="*/ 41 w 144"/>
                <a:gd name="T1" fmla="*/ 50 h 178"/>
                <a:gd name="T2" fmla="*/ 73 w 144"/>
                <a:gd name="T3" fmla="*/ 29 h 178"/>
                <a:gd name="T4" fmla="*/ 123 w 144"/>
                <a:gd name="T5" fmla="*/ 50 h 178"/>
                <a:gd name="T6" fmla="*/ 139 w 144"/>
                <a:gd name="T7" fmla="*/ 24 h 178"/>
                <a:gd name="T8" fmla="*/ 73 w 144"/>
                <a:gd name="T9" fmla="*/ 0 h 178"/>
                <a:gd name="T10" fmla="*/ 6 w 144"/>
                <a:gd name="T11" fmla="*/ 52 h 178"/>
                <a:gd name="T12" fmla="*/ 109 w 144"/>
                <a:gd name="T13" fmla="*/ 126 h 178"/>
                <a:gd name="T14" fmla="*/ 75 w 144"/>
                <a:gd name="T15" fmla="*/ 149 h 178"/>
                <a:gd name="T16" fmla="*/ 17 w 144"/>
                <a:gd name="T17" fmla="*/ 125 h 178"/>
                <a:gd name="T18" fmla="*/ 0 w 144"/>
                <a:gd name="T19" fmla="*/ 152 h 178"/>
                <a:gd name="T20" fmla="*/ 73 w 144"/>
                <a:gd name="T21" fmla="*/ 178 h 178"/>
                <a:gd name="T22" fmla="*/ 144 w 144"/>
                <a:gd name="T23" fmla="*/ 126 h 178"/>
                <a:gd name="T24" fmla="*/ 41 w 144"/>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78">
                  <a:moveTo>
                    <a:pt x="41" y="50"/>
                  </a:moveTo>
                  <a:cubicBezTo>
                    <a:pt x="41" y="38"/>
                    <a:pt x="54" y="29"/>
                    <a:pt x="73" y="29"/>
                  </a:cubicBezTo>
                  <a:cubicBezTo>
                    <a:pt x="94" y="29"/>
                    <a:pt x="113" y="38"/>
                    <a:pt x="123" y="50"/>
                  </a:cubicBezTo>
                  <a:cubicBezTo>
                    <a:pt x="139" y="24"/>
                    <a:pt x="139" y="24"/>
                    <a:pt x="139" y="24"/>
                  </a:cubicBezTo>
                  <a:cubicBezTo>
                    <a:pt x="123" y="10"/>
                    <a:pt x="102" y="0"/>
                    <a:pt x="73" y="0"/>
                  </a:cubicBezTo>
                  <a:cubicBezTo>
                    <a:pt x="30" y="0"/>
                    <a:pt x="6" y="24"/>
                    <a:pt x="6" y="52"/>
                  </a:cubicBezTo>
                  <a:cubicBezTo>
                    <a:pt x="6" y="117"/>
                    <a:pt x="109" y="93"/>
                    <a:pt x="109" y="126"/>
                  </a:cubicBezTo>
                  <a:cubicBezTo>
                    <a:pt x="109" y="140"/>
                    <a:pt x="97" y="149"/>
                    <a:pt x="75" y="149"/>
                  </a:cubicBezTo>
                  <a:cubicBezTo>
                    <a:pt x="53" y="149"/>
                    <a:pt x="29" y="138"/>
                    <a:pt x="17" y="125"/>
                  </a:cubicBezTo>
                  <a:cubicBezTo>
                    <a:pt x="0" y="152"/>
                    <a:pt x="0" y="152"/>
                    <a:pt x="0" y="152"/>
                  </a:cubicBezTo>
                  <a:cubicBezTo>
                    <a:pt x="18" y="169"/>
                    <a:pt x="45" y="178"/>
                    <a:pt x="73" y="178"/>
                  </a:cubicBezTo>
                  <a:cubicBezTo>
                    <a:pt x="119" y="178"/>
                    <a:pt x="144" y="156"/>
                    <a:pt x="144" y="126"/>
                  </a:cubicBezTo>
                  <a:cubicBezTo>
                    <a:pt x="144"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1" name="Freeform 27">
              <a:extLst>
                <a:ext uri="{FF2B5EF4-FFF2-40B4-BE49-F238E27FC236}">
                  <a16:creationId xmlns:a16="http://schemas.microsoft.com/office/drawing/2014/main" id="{EEA41CB2-2437-4B0D-B6A9-C05A3CF05FB6}"/>
                </a:ext>
              </a:extLst>
            </p:cNvPr>
            <p:cNvSpPr>
              <a:spLocks/>
            </p:cNvSpPr>
            <p:nvPr/>
          </p:nvSpPr>
          <p:spPr bwMode="auto">
            <a:xfrm>
              <a:off x="10998652" y="843470"/>
              <a:ext cx="22563" cy="41500"/>
            </a:xfrm>
            <a:custGeom>
              <a:avLst/>
              <a:gdLst>
                <a:gd name="T0" fmla="*/ 24 w 51"/>
                <a:gd name="T1" fmla="*/ 0 h 93"/>
                <a:gd name="T2" fmla="*/ 0 w 51"/>
                <a:gd name="T3" fmla="*/ 25 h 93"/>
                <a:gd name="T4" fmla="*/ 21 w 51"/>
                <a:gd name="T5" fmla="*/ 47 h 93"/>
                <a:gd name="T6" fmla="*/ 27 w 51"/>
                <a:gd name="T7" fmla="*/ 46 h 93"/>
                <a:gd name="T8" fmla="*/ 1 w 51"/>
                <a:gd name="T9" fmla="*/ 79 h 93"/>
                <a:gd name="T10" fmla="*/ 18 w 51"/>
                <a:gd name="T11" fmla="*/ 93 h 93"/>
                <a:gd name="T12" fmla="*/ 51 w 51"/>
                <a:gd name="T13" fmla="*/ 33 h 93"/>
                <a:gd name="T14" fmla="*/ 24 w 51"/>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93">
                  <a:moveTo>
                    <a:pt x="24" y="0"/>
                  </a:moveTo>
                  <a:cubicBezTo>
                    <a:pt x="11" y="0"/>
                    <a:pt x="0" y="11"/>
                    <a:pt x="0" y="25"/>
                  </a:cubicBezTo>
                  <a:cubicBezTo>
                    <a:pt x="0" y="38"/>
                    <a:pt x="9" y="47"/>
                    <a:pt x="21" y="47"/>
                  </a:cubicBezTo>
                  <a:cubicBezTo>
                    <a:pt x="23" y="47"/>
                    <a:pt x="26" y="46"/>
                    <a:pt x="27" y="46"/>
                  </a:cubicBezTo>
                  <a:cubicBezTo>
                    <a:pt x="24" y="58"/>
                    <a:pt x="13" y="72"/>
                    <a:pt x="1" y="79"/>
                  </a:cubicBezTo>
                  <a:cubicBezTo>
                    <a:pt x="18" y="93"/>
                    <a:pt x="18" y="93"/>
                    <a:pt x="18" y="93"/>
                  </a:cubicBezTo>
                  <a:cubicBezTo>
                    <a:pt x="37" y="79"/>
                    <a:pt x="51" y="57"/>
                    <a:pt x="51" y="33"/>
                  </a:cubicBezTo>
                  <a:cubicBezTo>
                    <a:pt x="51" y="12"/>
                    <a:pt x="38" y="0"/>
                    <a:pt x="24"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2" name="Freeform 28">
              <a:extLst>
                <a:ext uri="{FF2B5EF4-FFF2-40B4-BE49-F238E27FC236}">
                  <a16:creationId xmlns:a16="http://schemas.microsoft.com/office/drawing/2014/main" id="{8775C675-A5F1-4653-9461-21EA2548CF5C}"/>
                </a:ext>
              </a:extLst>
            </p:cNvPr>
            <p:cNvSpPr>
              <a:spLocks/>
            </p:cNvSpPr>
            <p:nvPr/>
          </p:nvSpPr>
          <p:spPr bwMode="auto">
            <a:xfrm>
              <a:off x="10937006" y="853140"/>
              <a:ext cx="47142" cy="98715"/>
            </a:xfrm>
            <a:custGeom>
              <a:avLst/>
              <a:gdLst>
                <a:gd name="T0" fmla="*/ 81 w 106"/>
                <a:gd name="T1" fmla="*/ 189 h 221"/>
                <a:gd name="T2" fmla="*/ 65 w 106"/>
                <a:gd name="T3" fmla="*/ 169 h 221"/>
                <a:gd name="T4" fmla="*/ 65 w 106"/>
                <a:gd name="T5" fmla="*/ 79 h 221"/>
                <a:gd name="T6" fmla="*/ 99 w 106"/>
                <a:gd name="T7" fmla="*/ 79 h 221"/>
                <a:gd name="T8" fmla="*/ 99 w 106"/>
                <a:gd name="T9" fmla="*/ 47 h 221"/>
                <a:gd name="T10" fmla="*/ 65 w 106"/>
                <a:gd name="T11" fmla="*/ 47 h 221"/>
                <a:gd name="T12" fmla="*/ 65 w 106"/>
                <a:gd name="T13" fmla="*/ 0 h 221"/>
                <a:gd name="T14" fmla="*/ 28 w 106"/>
                <a:gd name="T15" fmla="*/ 0 h 221"/>
                <a:gd name="T16" fmla="*/ 28 w 106"/>
                <a:gd name="T17" fmla="*/ 47 h 221"/>
                <a:gd name="T18" fmla="*/ 0 w 106"/>
                <a:gd name="T19" fmla="*/ 47 h 221"/>
                <a:gd name="T20" fmla="*/ 0 w 106"/>
                <a:gd name="T21" fmla="*/ 79 h 221"/>
                <a:gd name="T22" fmla="*/ 28 w 106"/>
                <a:gd name="T23" fmla="*/ 79 h 221"/>
                <a:gd name="T24" fmla="*/ 28 w 106"/>
                <a:gd name="T25" fmla="*/ 178 h 221"/>
                <a:gd name="T26" fmla="*/ 71 w 106"/>
                <a:gd name="T27" fmla="*/ 221 h 221"/>
                <a:gd name="T28" fmla="*/ 106 w 106"/>
                <a:gd name="T29" fmla="*/ 211 h 221"/>
                <a:gd name="T30" fmla="*/ 97 w 106"/>
                <a:gd name="T31" fmla="*/ 183 h 221"/>
                <a:gd name="T32" fmla="*/ 81 w 106"/>
                <a:gd name="T33" fmla="*/ 18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221">
                  <a:moveTo>
                    <a:pt x="81" y="189"/>
                  </a:moveTo>
                  <a:cubicBezTo>
                    <a:pt x="70" y="189"/>
                    <a:pt x="65" y="180"/>
                    <a:pt x="65" y="169"/>
                  </a:cubicBezTo>
                  <a:cubicBezTo>
                    <a:pt x="65" y="79"/>
                    <a:pt x="65" y="79"/>
                    <a:pt x="65" y="79"/>
                  </a:cubicBezTo>
                  <a:cubicBezTo>
                    <a:pt x="99" y="79"/>
                    <a:pt x="99" y="79"/>
                    <a:pt x="99" y="79"/>
                  </a:cubicBezTo>
                  <a:cubicBezTo>
                    <a:pt x="99" y="47"/>
                    <a:pt x="99" y="47"/>
                    <a:pt x="99" y="47"/>
                  </a:cubicBezTo>
                  <a:cubicBezTo>
                    <a:pt x="65" y="47"/>
                    <a:pt x="65" y="47"/>
                    <a:pt x="65" y="47"/>
                  </a:cubicBezTo>
                  <a:cubicBezTo>
                    <a:pt x="65" y="0"/>
                    <a:pt x="65" y="0"/>
                    <a:pt x="65" y="0"/>
                  </a:cubicBezTo>
                  <a:cubicBezTo>
                    <a:pt x="28" y="0"/>
                    <a:pt x="28" y="0"/>
                    <a:pt x="28" y="0"/>
                  </a:cubicBezTo>
                  <a:cubicBezTo>
                    <a:pt x="28" y="47"/>
                    <a:pt x="28" y="47"/>
                    <a:pt x="28" y="47"/>
                  </a:cubicBezTo>
                  <a:cubicBezTo>
                    <a:pt x="0" y="47"/>
                    <a:pt x="0" y="47"/>
                    <a:pt x="0" y="47"/>
                  </a:cubicBezTo>
                  <a:cubicBezTo>
                    <a:pt x="0" y="79"/>
                    <a:pt x="0" y="79"/>
                    <a:pt x="0" y="79"/>
                  </a:cubicBezTo>
                  <a:cubicBezTo>
                    <a:pt x="28" y="79"/>
                    <a:pt x="28" y="79"/>
                    <a:pt x="28" y="79"/>
                  </a:cubicBezTo>
                  <a:cubicBezTo>
                    <a:pt x="28" y="178"/>
                    <a:pt x="28" y="178"/>
                    <a:pt x="28" y="178"/>
                  </a:cubicBezTo>
                  <a:cubicBezTo>
                    <a:pt x="28" y="206"/>
                    <a:pt x="43" y="221"/>
                    <a:pt x="71" y="221"/>
                  </a:cubicBezTo>
                  <a:cubicBezTo>
                    <a:pt x="89" y="221"/>
                    <a:pt x="100" y="217"/>
                    <a:pt x="106" y="211"/>
                  </a:cubicBezTo>
                  <a:cubicBezTo>
                    <a:pt x="97" y="183"/>
                    <a:pt x="97" y="183"/>
                    <a:pt x="97" y="183"/>
                  </a:cubicBezTo>
                  <a:cubicBezTo>
                    <a:pt x="95" y="186"/>
                    <a:pt x="88" y="189"/>
                    <a:pt x="81" y="1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3" name="Forme libre : forme 82">
              <a:extLst>
                <a:ext uri="{FF2B5EF4-FFF2-40B4-BE49-F238E27FC236}">
                  <a16:creationId xmlns:a16="http://schemas.microsoft.com/office/drawing/2014/main" id="{8B09F400-8322-48D1-BD82-6676EA75470E}"/>
                </a:ext>
              </a:extLst>
            </p:cNvPr>
            <p:cNvSpPr>
              <a:spLocks/>
            </p:cNvSpPr>
            <p:nvPr/>
          </p:nvSpPr>
          <p:spPr bwMode="auto">
            <a:xfrm>
              <a:off x="10852796" y="872480"/>
              <a:ext cx="67287" cy="79375"/>
            </a:xfrm>
            <a:custGeom>
              <a:avLst/>
              <a:gdLst>
                <a:gd name="connsiteX0" fmla="*/ 128176 w 265113"/>
                <a:gd name="connsiteY0" fmla="*/ 161925 h 312737"/>
                <a:gd name="connsiteX1" fmla="*/ 65088 w 265113"/>
                <a:gd name="connsiteY1" fmla="*/ 216785 h 312737"/>
                <a:gd name="connsiteX2" fmla="*/ 128176 w 265113"/>
                <a:gd name="connsiteY2" fmla="*/ 269875 h 312737"/>
                <a:gd name="connsiteX3" fmla="*/ 200026 w 265113"/>
                <a:gd name="connsiteY3" fmla="*/ 238021 h 312737"/>
                <a:gd name="connsiteX4" fmla="*/ 200026 w 265113"/>
                <a:gd name="connsiteY4" fmla="*/ 193779 h 312737"/>
                <a:gd name="connsiteX5" fmla="*/ 128176 w 265113"/>
                <a:gd name="connsiteY5" fmla="*/ 161925 h 312737"/>
                <a:gd name="connsiteX6" fmla="*/ 140457 w 265113"/>
                <a:gd name="connsiteY6" fmla="*/ 0 h 312737"/>
                <a:gd name="connsiteX7" fmla="*/ 265113 w 265113"/>
                <a:gd name="connsiteY7" fmla="*/ 107174 h 312737"/>
                <a:gd name="connsiteX8" fmla="*/ 265113 w 265113"/>
                <a:gd name="connsiteY8" fmla="*/ 305709 h 312737"/>
                <a:gd name="connsiteX9" fmla="*/ 200152 w 265113"/>
                <a:gd name="connsiteY9" fmla="*/ 305709 h 312737"/>
                <a:gd name="connsiteX10" fmla="*/ 200152 w 265113"/>
                <a:gd name="connsiteY10" fmla="*/ 274084 h 312737"/>
                <a:gd name="connsiteX11" fmla="*/ 103587 w 265113"/>
                <a:gd name="connsiteY11" fmla="*/ 312737 h 312737"/>
                <a:gd name="connsiteX12" fmla="*/ 0 w 265113"/>
                <a:gd name="connsiteY12" fmla="*/ 214348 h 312737"/>
                <a:gd name="connsiteX13" fmla="*/ 103587 w 265113"/>
                <a:gd name="connsiteY13" fmla="*/ 117716 h 312737"/>
                <a:gd name="connsiteX14" fmla="*/ 200152 w 265113"/>
                <a:gd name="connsiteY14" fmla="*/ 156369 h 312737"/>
                <a:gd name="connsiteX15" fmla="*/ 200152 w 265113"/>
                <a:gd name="connsiteY15" fmla="*/ 110688 h 312737"/>
                <a:gd name="connsiteX16" fmla="*/ 129923 w 265113"/>
                <a:gd name="connsiteY16" fmla="*/ 54466 h 312737"/>
                <a:gd name="connsiteX17" fmla="*/ 42137 w 265113"/>
                <a:gd name="connsiteY17" fmla="*/ 93118 h 312737"/>
                <a:gd name="connsiteX18" fmla="*/ 15801 w 265113"/>
                <a:gd name="connsiteY18" fmla="*/ 47438 h 312737"/>
                <a:gd name="connsiteX19" fmla="*/ 140457 w 265113"/>
                <a:gd name="connsiteY19"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113" h="312737">
                  <a:moveTo>
                    <a:pt x="128176" y="161925"/>
                  </a:moveTo>
                  <a:cubicBezTo>
                    <a:pt x="93127" y="161925"/>
                    <a:pt x="65088" y="183161"/>
                    <a:pt x="65088" y="216785"/>
                  </a:cubicBezTo>
                  <a:cubicBezTo>
                    <a:pt x="65088" y="248639"/>
                    <a:pt x="93127" y="269875"/>
                    <a:pt x="128176" y="269875"/>
                  </a:cubicBezTo>
                  <a:cubicBezTo>
                    <a:pt x="157967" y="269875"/>
                    <a:pt x="184254" y="259257"/>
                    <a:pt x="200026" y="238021"/>
                  </a:cubicBezTo>
                  <a:lnTo>
                    <a:pt x="200026" y="193779"/>
                  </a:lnTo>
                  <a:cubicBezTo>
                    <a:pt x="184254" y="172543"/>
                    <a:pt x="157967" y="161925"/>
                    <a:pt x="128176" y="161925"/>
                  </a:cubicBezTo>
                  <a:close/>
                  <a:moveTo>
                    <a:pt x="140457" y="0"/>
                  </a:moveTo>
                  <a:cubicBezTo>
                    <a:pt x="207174" y="0"/>
                    <a:pt x="265113" y="28111"/>
                    <a:pt x="265113" y="107174"/>
                  </a:cubicBezTo>
                  <a:cubicBezTo>
                    <a:pt x="265113" y="107174"/>
                    <a:pt x="265113" y="107174"/>
                    <a:pt x="265113" y="305709"/>
                  </a:cubicBezTo>
                  <a:cubicBezTo>
                    <a:pt x="265113" y="305709"/>
                    <a:pt x="265113" y="305709"/>
                    <a:pt x="200152" y="305709"/>
                  </a:cubicBezTo>
                  <a:cubicBezTo>
                    <a:pt x="200152" y="305709"/>
                    <a:pt x="200152" y="305709"/>
                    <a:pt x="200152" y="274084"/>
                  </a:cubicBezTo>
                  <a:cubicBezTo>
                    <a:pt x="177327" y="298682"/>
                    <a:pt x="143969" y="312737"/>
                    <a:pt x="103587" y="312737"/>
                  </a:cubicBezTo>
                  <a:cubicBezTo>
                    <a:pt x="54427" y="312737"/>
                    <a:pt x="0" y="281112"/>
                    <a:pt x="0" y="214348"/>
                  </a:cubicBezTo>
                  <a:cubicBezTo>
                    <a:pt x="0" y="145827"/>
                    <a:pt x="54427" y="117716"/>
                    <a:pt x="103587" y="117716"/>
                  </a:cubicBezTo>
                  <a:cubicBezTo>
                    <a:pt x="143969" y="117716"/>
                    <a:pt x="179083" y="130014"/>
                    <a:pt x="200152" y="156369"/>
                  </a:cubicBezTo>
                  <a:cubicBezTo>
                    <a:pt x="200152" y="156369"/>
                    <a:pt x="200152" y="156369"/>
                    <a:pt x="200152" y="110688"/>
                  </a:cubicBezTo>
                  <a:cubicBezTo>
                    <a:pt x="200152" y="75549"/>
                    <a:pt x="172060" y="54466"/>
                    <a:pt x="129923" y="54466"/>
                  </a:cubicBezTo>
                  <a:cubicBezTo>
                    <a:pt x="96564" y="54466"/>
                    <a:pt x="68473" y="66764"/>
                    <a:pt x="42137" y="93118"/>
                  </a:cubicBezTo>
                  <a:cubicBezTo>
                    <a:pt x="42137" y="93118"/>
                    <a:pt x="42137" y="93118"/>
                    <a:pt x="15801" y="47438"/>
                  </a:cubicBezTo>
                  <a:cubicBezTo>
                    <a:pt x="49160" y="14056"/>
                    <a:pt x="93053" y="0"/>
                    <a:pt x="140457"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84" name="Freeform 31">
              <a:extLst>
                <a:ext uri="{FF2B5EF4-FFF2-40B4-BE49-F238E27FC236}">
                  <a16:creationId xmlns:a16="http://schemas.microsoft.com/office/drawing/2014/main" id="{3D6F083B-0A9A-40B0-A454-D9BAA4198F9C}"/>
                </a:ext>
              </a:extLst>
            </p:cNvPr>
            <p:cNvSpPr>
              <a:spLocks/>
            </p:cNvSpPr>
            <p:nvPr/>
          </p:nvSpPr>
          <p:spPr bwMode="auto">
            <a:xfrm>
              <a:off x="10763348" y="845082"/>
              <a:ext cx="68093" cy="105161"/>
            </a:xfrm>
            <a:custGeom>
              <a:avLst/>
              <a:gdLst>
                <a:gd name="T0" fmla="*/ 97 w 152"/>
                <a:gd name="T1" fmla="*/ 61 h 235"/>
                <a:gd name="T2" fmla="*/ 36 w 152"/>
                <a:gd name="T3" fmla="*/ 88 h 235"/>
                <a:gd name="T4" fmla="*/ 36 w 152"/>
                <a:gd name="T5" fmla="*/ 0 h 235"/>
                <a:gd name="T6" fmla="*/ 0 w 152"/>
                <a:gd name="T7" fmla="*/ 0 h 235"/>
                <a:gd name="T8" fmla="*/ 0 w 152"/>
                <a:gd name="T9" fmla="*/ 235 h 235"/>
                <a:gd name="T10" fmla="*/ 36 w 152"/>
                <a:gd name="T11" fmla="*/ 235 h 235"/>
                <a:gd name="T12" fmla="*/ 36 w 152"/>
                <a:gd name="T13" fmla="*/ 116 h 235"/>
                <a:gd name="T14" fmla="*/ 80 w 152"/>
                <a:gd name="T15" fmla="*/ 93 h 235"/>
                <a:gd name="T16" fmla="*/ 115 w 152"/>
                <a:gd name="T17" fmla="*/ 128 h 235"/>
                <a:gd name="T18" fmla="*/ 115 w 152"/>
                <a:gd name="T19" fmla="*/ 235 h 235"/>
                <a:gd name="T20" fmla="*/ 152 w 152"/>
                <a:gd name="T21" fmla="*/ 235 h 235"/>
                <a:gd name="T22" fmla="*/ 152 w 152"/>
                <a:gd name="T23" fmla="*/ 115 h 235"/>
                <a:gd name="T24" fmla="*/ 97 w 152"/>
                <a:gd name="T25" fmla="*/ 6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35">
                  <a:moveTo>
                    <a:pt x="97" y="61"/>
                  </a:moveTo>
                  <a:cubicBezTo>
                    <a:pt x="70" y="61"/>
                    <a:pt x="48" y="75"/>
                    <a:pt x="36" y="88"/>
                  </a:cubicBezTo>
                  <a:cubicBezTo>
                    <a:pt x="36" y="0"/>
                    <a:pt x="36" y="0"/>
                    <a:pt x="36" y="0"/>
                  </a:cubicBezTo>
                  <a:cubicBezTo>
                    <a:pt x="0" y="0"/>
                    <a:pt x="0" y="0"/>
                    <a:pt x="0" y="0"/>
                  </a:cubicBezTo>
                  <a:cubicBezTo>
                    <a:pt x="0" y="235"/>
                    <a:pt x="0" y="235"/>
                    <a:pt x="0" y="235"/>
                  </a:cubicBezTo>
                  <a:cubicBezTo>
                    <a:pt x="36" y="235"/>
                    <a:pt x="36" y="235"/>
                    <a:pt x="36" y="235"/>
                  </a:cubicBezTo>
                  <a:cubicBezTo>
                    <a:pt x="36" y="116"/>
                    <a:pt x="36" y="116"/>
                    <a:pt x="36" y="116"/>
                  </a:cubicBezTo>
                  <a:cubicBezTo>
                    <a:pt x="45" y="105"/>
                    <a:pt x="61" y="93"/>
                    <a:pt x="80" y="93"/>
                  </a:cubicBezTo>
                  <a:cubicBezTo>
                    <a:pt x="101" y="93"/>
                    <a:pt x="115" y="102"/>
                    <a:pt x="115" y="128"/>
                  </a:cubicBezTo>
                  <a:cubicBezTo>
                    <a:pt x="115" y="235"/>
                    <a:pt x="115" y="235"/>
                    <a:pt x="115" y="235"/>
                  </a:cubicBezTo>
                  <a:cubicBezTo>
                    <a:pt x="152" y="235"/>
                    <a:pt x="152" y="235"/>
                    <a:pt x="152" y="235"/>
                  </a:cubicBezTo>
                  <a:cubicBezTo>
                    <a:pt x="152" y="115"/>
                    <a:pt x="152" y="115"/>
                    <a:pt x="152" y="115"/>
                  </a:cubicBezTo>
                  <a:cubicBezTo>
                    <a:pt x="152" y="80"/>
                    <a:pt x="133" y="61"/>
                    <a:pt x="97" y="6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5" name="Freeform 32">
              <a:extLst>
                <a:ext uri="{FF2B5EF4-FFF2-40B4-BE49-F238E27FC236}">
                  <a16:creationId xmlns:a16="http://schemas.microsoft.com/office/drawing/2014/main" id="{29FBEB1F-BD58-4089-9EA8-4B1E9ACF1CAA}"/>
                </a:ext>
              </a:extLst>
            </p:cNvPr>
            <p:cNvSpPr>
              <a:spLocks/>
            </p:cNvSpPr>
            <p:nvPr/>
          </p:nvSpPr>
          <p:spPr bwMode="auto">
            <a:xfrm>
              <a:off x="10629982" y="874092"/>
              <a:ext cx="116846" cy="76151"/>
            </a:xfrm>
            <a:custGeom>
              <a:avLst/>
              <a:gdLst>
                <a:gd name="T0" fmla="*/ 209 w 290"/>
                <a:gd name="T1" fmla="*/ 138 h 189"/>
                <a:gd name="T2" fmla="*/ 163 w 290"/>
                <a:gd name="T3" fmla="*/ 0 h 189"/>
                <a:gd name="T4" fmla="*/ 128 w 290"/>
                <a:gd name="T5" fmla="*/ 0 h 189"/>
                <a:gd name="T6" fmla="*/ 82 w 290"/>
                <a:gd name="T7" fmla="*/ 138 h 189"/>
                <a:gd name="T8" fmla="*/ 43 w 290"/>
                <a:gd name="T9" fmla="*/ 0 h 189"/>
                <a:gd name="T10" fmla="*/ 0 w 290"/>
                <a:gd name="T11" fmla="*/ 0 h 189"/>
                <a:gd name="T12" fmla="*/ 59 w 290"/>
                <a:gd name="T13" fmla="*/ 189 h 189"/>
                <a:gd name="T14" fmla="*/ 102 w 290"/>
                <a:gd name="T15" fmla="*/ 189 h 189"/>
                <a:gd name="T16" fmla="*/ 145 w 290"/>
                <a:gd name="T17" fmla="*/ 50 h 189"/>
                <a:gd name="T18" fmla="*/ 190 w 290"/>
                <a:gd name="T19" fmla="*/ 189 h 189"/>
                <a:gd name="T20" fmla="*/ 232 w 290"/>
                <a:gd name="T21" fmla="*/ 189 h 189"/>
                <a:gd name="T22" fmla="*/ 290 w 290"/>
                <a:gd name="T23" fmla="*/ 0 h 189"/>
                <a:gd name="T24" fmla="*/ 248 w 290"/>
                <a:gd name="T25" fmla="*/ 0 h 189"/>
                <a:gd name="T26" fmla="*/ 209 w 290"/>
                <a:gd name="T27" fmla="*/ 13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89">
                  <a:moveTo>
                    <a:pt x="209" y="138"/>
                  </a:moveTo>
                  <a:lnTo>
                    <a:pt x="163" y="0"/>
                  </a:lnTo>
                  <a:lnTo>
                    <a:pt x="128" y="0"/>
                  </a:lnTo>
                  <a:lnTo>
                    <a:pt x="82" y="138"/>
                  </a:lnTo>
                  <a:lnTo>
                    <a:pt x="43" y="0"/>
                  </a:lnTo>
                  <a:lnTo>
                    <a:pt x="0" y="0"/>
                  </a:lnTo>
                  <a:lnTo>
                    <a:pt x="59" y="189"/>
                  </a:lnTo>
                  <a:lnTo>
                    <a:pt x="102" y="189"/>
                  </a:lnTo>
                  <a:lnTo>
                    <a:pt x="145" y="50"/>
                  </a:lnTo>
                  <a:lnTo>
                    <a:pt x="190" y="189"/>
                  </a:lnTo>
                  <a:lnTo>
                    <a:pt x="232" y="189"/>
                  </a:lnTo>
                  <a:lnTo>
                    <a:pt x="290" y="0"/>
                  </a:lnTo>
                  <a:lnTo>
                    <a:pt x="248" y="0"/>
                  </a:lnTo>
                  <a:lnTo>
                    <a:pt x="209" y="1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6" name="Forme libre : forme 85">
              <a:extLst>
                <a:ext uri="{FF2B5EF4-FFF2-40B4-BE49-F238E27FC236}">
                  <a16:creationId xmlns:a16="http://schemas.microsoft.com/office/drawing/2014/main" id="{6D6DCDB5-4246-4EA6-B57A-BDCC0B9CD26C}"/>
                </a:ext>
              </a:extLst>
            </p:cNvPr>
            <p:cNvSpPr>
              <a:spLocks/>
            </p:cNvSpPr>
            <p:nvPr/>
          </p:nvSpPr>
          <p:spPr bwMode="auto">
            <a:xfrm>
              <a:off x="10405960" y="872480"/>
              <a:ext cx="168017" cy="79375"/>
            </a:xfrm>
            <a:custGeom>
              <a:avLst/>
              <a:gdLst>
                <a:gd name="connsiteX0" fmla="*/ 514349 w 661987"/>
                <a:gd name="connsiteY0" fmla="*/ 52387 h 312737"/>
                <a:gd name="connsiteX1" fmla="*/ 430212 w 661987"/>
                <a:gd name="connsiteY1" fmla="*/ 131762 h 312737"/>
                <a:gd name="connsiteX2" fmla="*/ 598487 w 661987"/>
                <a:gd name="connsiteY2" fmla="*/ 131762 h 312737"/>
                <a:gd name="connsiteX3" fmla="*/ 514349 w 661987"/>
                <a:gd name="connsiteY3" fmla="*/ 52387 h 312737"/>
                <a:gd name="connsiteX4" fmla="*/ 150729 w 661987"/>
                <a:gd name="connsiteY4" fmla="*/ 52387 h 312737"/>
                <a:gd name="connsiteX5" fmla="*/ 68262 w 661987"/>
                <a:gd name="connsiteY5" fmla="*/ 131762 h 312737"/>
                <a:gd name="connsiteX6" fmla="*/ 234950 w 661987"/>
                <a:gd name="connsiteY6" fmla="*/ 131762 h 312737"/>
                <a:gd name="connsiteX7" fmla="*/ 150729 w 661987"/>
                <a:gd name="connsiteY7" fmla="*/ 52387 h 312737"/>
                <a:gd name="connsiteX8" fmla="*/ 514518 w 661987"/>
                <a:gd name="connsiteY8" fmla="*/ 0 h 312737"/>
                <a:gd name="connsiteX9" fmla="*/ 661987 w 661987"/>
                <a:gd name="connsiteY9" fmla="*/ 161639 h 312737"/>
                <a:gd name="connsiteX10" fmla="*/ 661987 w 661987"/>
                <a:gd name="connsiteY10" fmla="*/ 177452 h 312737"/>
                <a:gd name="connsiteX11" fmla="*/ 432005 w 661987"/>
                <a:gd name="connsiteY11" fmla="*/ 177452 h 312737"/>
                <a:gd name="connsiteX12" fmla="*/ 526807 w 661987"/>
                <a:gd name="connsiteY12" fmla="*/ 260029 h 312737"/>
                <a:gd name="connsiteX13" fmla="*/ 611075 w 661987"/>
                <a:gd name="connsiteY13" fmla="*/ 226647 h 312737"/>
                <a:gd name="connsiteX14" fmla="*/ 640920 w 661987"/>
                <a:gd name="connsiteY14" fmla="*/ 270570 h 312737"/>
                <a:gd name="connsiteX15" fmla="*/ 519784 w 661987"/>
                <a:gd name="connsiteY15" fmla="*/ 312737 h 312737"/>
                <a:gd name="connsiteX16" fmla="*/ 363537 w 661987"/>
                <a:gd name="connsiteY16" fmla="*/ 156369 h 312737"/>
                <a:gd name="connsiteX17" fmla="*/ 514518 w 661987"/>
                <a:gd name="connsiteY17" fmla="*/ 0 h 312737"/>
                <a:gd name="connsiteX18" fmla="*/ 150981 w 661987"/>
                <a:gd name="connsiteY18" fmla="*/ 0 h 312737"/>
                <a:gd name="connsiteX19" fmla="*/ 298450 w 661987"/>
                <a:gd name="connsiteY19" fmla="*/ 161639 h 312737"/>
                <a:gd name="connsiteX20" fmla="*/ 298450 w 661987"/>
                <a:gd name="connsiteY20" fmla="*/ 177452 h 312737"/>
                <a:gd name="connsiteX21" fmla="*/ 68468 w 661987"/>
                <a:gd name="connsiteY21" fmla="*/ 177452 h 312737"/>
                <a:gd name="connsiteX22" fmla="*/ 163270 w 661987"/>
                <a:gd name="connsiteY22" fmla="*/ 260029 h 312737"/>
                <a:gd name="connsiteX23" fmla="*/ 247538 w 661987"/>
                <a:gd name="connsiteY23" fmla="*/ 226647 h 312737"/>
                <a:gd name="connsiteX24" fmla="*/ 277383 w 661987"/>
                <a:gd name="connsiteY24" fmla="*/ 270570 h 312737"/>
                <a:gd name="connsiteX25" fmla="*/ 156248 w 661987"/>
                <a:gd name="connsiteY25" fmla="*/ 312737 h 312737"/>
                <a:gd name="connsiteX26" fmla="*/ 0 w 661987"/>
                <a:gd name="connsiteY26" fmla="*/ 156369 h 312737"/>
                <a:gd name="connsiteX27" fmla="*/ 150981 w 661987"/>
                <a:gd name="connsiteY27"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1987" h="312737">
                  <a:moveTo>
                    <a:pt x="514349" y="52387"/>
                  </a:moveTo>
                  <a:cubicBezTo>
                    <a:pt x="458258" y="52387"/>
                    <a:pt x="433718" y="94720"/>
                    <a:pt x="430212" y="131762"/>
                  </a:cubicBezTo>
                  <a:lnTo>
                    <a:pt x="598487" y="131762"/>
                  </a:lnTo>
                  <a:cubicBezTo>
                    <a:pt x="596734" y="96484"/>
                    <a:pt x="573947" y="52387"/>
                    <a:pt x="514349" y="52387"/>
                  </a:cubicBezTo>
                  <a:close/>
                  <a:moveTo>
                    <a:pt x="150729" y="52387"/>
                  </a:moveTo>
                  <a:cubicBezTo>
                    <a:pt x="96336" y="52387"/>
                    <a:pt x="70017" y="94720"/>
                    <a:pt x="68262" y="131762"/>
                  </a:cubicBezTo>
                  <a:lnTo>
                    <a:pt x="234950" y="131762"/>
                  </a:lnTo>
                  <a:cubicBezTo>
                    <a:pt x="234950" y="96484"/>
                    <a:pt x="210386" y="52387"/>
                    <a:pt x="150729" y="52387"/>
                  </a:cubicBezTo>
                  <a:close/>
                  <a:moveTo>
                    <a:pt x="514518" y="0"/>
                  </a:moveTo>
                  <a:cubicBezTo>
                    <a:pt x="604053" y="0"/>
                    <a:pt x="661987" y="68521"/>
                    <a:pt x="661987" y="161639"/>
                  </a:cubicBezTo>
                  <a:cubicBezTo>
                    <a:pt x="661987" y="161639"/>
                    <a:pt x="661987" y="161639"/>
                    <a:pt x="661987" y="177452"/>
                  </a:cubicBezTo>
                  <a:cubicBezTo>
                    <a:pt x="661987" y="177452"/>
                    <a:pt x="661987" y="177452"/>
                    <a:pt x="432005" y="177452"/>
                  </a:cubicBezTo>
                  <a:cubicBezTo>
                    <a:pt x="435516" y="223133"/>
                    <a:pt x="470628" y="260029"/>
                    <a:pt x="526807" y="260029"/>
                  </a:cubicBezTo>
                  <a:cubicBezTo>
                    <a:pt x="554896" y="260029"/>
                    <a:pt x="590008" y="247730"/>
                    <a:pt x="611075" y="226647"/>
                  </a:cubicBezTo>
                  <a:cubicBezTo>
                    <a:pt x="611075" y="226647"/>
                    <a:pt x="611075" y="226647"/>
                    <a:pt x="640920" y="270570"/>
                  </a:cubicBezTo>
                  <a:cubicBezTo>
                    <a:pt x="611075" y="298682"/>
                    <a:pt x="567185" y="312737"/>
                    <a:pt x="519784" y="312737"/>
                  </a:cubicBezTo>
                  <a:cubicBezTo>
                    <a:pt x="430249" y="312737"/>
                    <a:pt x="363537" y="251244"/>
                    <a:pt x="363537" y="156369"/>
                  </a:cubicBezTo>
                  <a:cubicBezTo>
                    <a:pt x="363537" y="68521"/>
                    <a:pt x="426738" y="0"/>
                    <a:pt x="514518" y="0"/>
                  </a:cubicBezTo>
                  <a:close/>
                  <a:moveTo>
                    <a:pt x="150981" y="0"/>
                  </a:moveTo>
                  <a:cubicBezTo>
                    <a:pt x="240516" y="0"/>
                    <a:pt x="298450" y="68521"/>
                    <a:pt x="298450" y="161639"/>
                  </a:cubicBezTo>
                  <a:cubicBezTo>
                    <a:pt x="298450" y="161639"/>
                    <a:pt x="298450" y="161639"/>
                    <a:pt x="298450" y="177452"/>
                  </a:cubicBezTo>
                  <a:cubicBezTo>
                    <a:pt x="298450" y="177452"/>
                    <a:pt x="298450" y="177452"/>
                    <a:pt x="68468" y="177452"/>
                  </a:cubicBezTo>
                  <a:cubicBezTo>
                    <a:pt x="73735" y="223133"/>
                    <a:pt x="107091" y="260029"/>
                    <a:pt x="163270" y="260029"/>
                  </a:cubicBezTo>
                  <a:cubicBezTo>
                    <a:pt x="193115" y="260029"/>
                    <a:pt x="226471" y="247730"/>
                    <a:pt x="247538" y="226647"/>
                  </a:cubicBezTo>
                  <a:cubicBezTo>
                    <a:pt x="247538" y="226647"/>
                    <a:pt x="247538" y="226647"/>
                    <a:pt x="277383" y="270570"/>
                  </a:cubicBezTo>
                  <a:cubicBezTo>
                    <a:pt x="247538" y="298682"/>
                    <a:pt x="203648" y="312737"/>
                    <a:pt x="156248" y="312737"/>
                  </a:cubicBezTo>
                  <a:cubicBezTo>
                    <a:pt x="66713" y="312737"/>
                    <a:pt x="0" y="251244"/>
                    <a:pt x="0" y="156369"/>
                  </a:cubicBezTo>
                  <a:cubicBezTo>
                    <a:pt x="0" y="68521"/>
                    <a:pt x="63201" y="0"/>
                    <a:pt x="15098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87" name="Freeform 37">
              <a:extLst>
                <a:ext uri="{FF2B5EF4-FFF2-40B4-BE49-F238E27FC236}">
                  <a16:creationId xmlns:a16="http://schemas.microsoft.com/office/drawing/2014/main" id="{9EFAF8F1-5FD1-4391-BB63-7A9E5C56EF89}"/>
                </a:ext>
              </a:extLst>
            </p:cNvPr>
            <p:cNvSpPr>
              <a:spLocks/>
            </p:cNvSpPr>
            <p:nvPr/>
          </p:nvSpPr>
          <p:spPr bwMode="auto">
            <a:xfrm>
              <a:off x="10324973" y="872480"/>
              <a:ext cx="64467" cy="79375"/>
            </a:xfrm>
            <a:custGeom>
              <a:avLst/>
              <a:gdLst>
                <a:gd name="T0" fmla="*/ 41 w 144"/>
                <a:gd name="T1" fmla="*/ 50 h 178"/>
                <a:gd name="T2" fmla="*/ 73 w 144"/>
                <a:gd name="T3" fmla="*/ 29 h 178"/>
                <a:gd name="T4" fmla="*/ 123 w 144"/>
                <a:gd name="T5" fmla="*/ 50 h 178"/>
                <a:gd name="T6" fmla="*/ 138 w 144"/>
                <a:gd name="T7" fmla="*/ 24 h 178"/>
                <a:gd name="T8" fmla="*/ 72 w 144"/>
                <a:gd name="T9" fmla="*/ 0 h 178"/>
                <a:gd name="T10" fmla="*/ 5 w 144"/>
                <a:gd name="T11" fmla="*/ 52 h 178"/>
                <a:gd name="T12" fmla="*/ 108 w 144"/>
                <a:gd name="T13" fmla="*/ 126 h 178"/>
                <a:gd name="T14" fmla="*/ 75 w 144"/>
                <a:gd name="T15" fmla="*/ 149 h 178"/>
                <a:gd name="T16" fmla="*/ 17 w 144"/>
                <a:gd name="T17" fmla="*/ 125 h 178"/>
                <a:gd name="T18" fmla="*/ 0 w 144"/>
                <a:gd name="T19" fmla="*/ 152 h 178"/>
                <a:gd name="T20" fmla="*/ 73 w 144"/>
                <a:gd name="T21" fmla="*/ 178 h 178"/>
                <a:gd name="T22" fmla="*/ 144 w 144"/>
                <a:gd name="T23" fmla="*/ 126 h 178"/>
                <a:gd name="T24" fmla="*/ 41 w 144"/>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78">
                  <a:moveTo>
                    <a:pt x="41" y="50"/>
                  </a:moveTo>
                  <a:cubicBezTo>
                    <a:pt x="41" y="38"/>
                    <a:pt x="53" y="29"/>
                    <a:pt x="73" y="29"/>
                  </a:cubicBezTo>
                  <a:cubicBezTo>
                    <a:pt x="94" y="29"/>
                    <a:pt x="113" y="38"/>
                    <a:pt x="123" y="50"/>
                  </a:cubicBezTo>
                  <a:cubicBezTo>
                    <a:pt x="138" y="24"/>
                    <a:pt x="138" y="24"/>
                    <a:pt x="138" y="24"/>
                  </a:cubicBezTo>
                  <a:cubicBezTo>
                    <a:pt x="123" y="10"/>
                    <a:pt x="101" y="0"/>
                    <a:pt x="72" y="0"/>
                  </a:cubicBezTo>
                  <a:cubicBezTo>
                    <a:pt x="29" y="0"/>
                    <a:pt x="5" y="24"/>
                    <a:pt x="5" y="52"/>
                  </a:cubicBezTo>
                  <a:cubicBezTo>
                    <a:pt x="5" y="117"/>
                    <a:pt x="108" y="93"/>
                    <a:pt x="108" y="126"/>
                  </a:cubicBezTo>
                  <a:cubicBezTo>
                    <a:pt x="108" y="140"/>
                    <a:pt x="97" y="149"/>
                    <a:pt x="75" y="149"/>
                  </a:cubicBezTo>
                  <a:cubicBezTo>
                    <a:pt x="53" y="149"/>
                    <a:pt x="29" y="138"/>
                    <a:pt x="17" y="125"/>
                  </a:cubicBezTo>
                  <a:cubicBezTo>
                    <a:pt x="0" y="152"/>
                    <a:pt x="0" y="152"/>
                    <a:pt x="0" y="152"/>
                  </a:cubicBezTo>
                  <a:cubicBezTo>
                    <a:pt x="18" y="169"/>
                    <a:pt x="44" y="178"/>
                    <a:pt x="73" y="178"/>
                  </a:cubicBezTo>
                  <a:cubicBezTo>
                    <a:pt x="119" y="178"/>
                    <a:pt x="144" y="156"/>
                    <a:pt x="144" y="126"/>
                  </a:cubicBezTo>
                  <a:cubicBezTo>
                    <a:pt x="144"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8" name="Freeform 38">
              <a:extLst>
                <a:ext uri="{FF2B5EF4-FFF2-40B4-BE49-F238E27FC236}">
                  <a16:creationId xmlns:a16="http://schemas.microsoft.com/office/drawing/2014/main" id="{741A3A9E-4AF3-46BB-A7B0-1BC192D29790}"/>
                </a:ext>
              </a:extLst>
            </p:cNvPr>
            <p:cNvSpPr>
              <a:spLocks/>
            </p:cNvSpPr>
            <p:nvPr/>
          </p:nvSpPr>
          <p:spPr bwMode="auto">
            <a:xfrm>
              <a:off x="10240764" y="930097"/>
              <a:ext cx="23369" cy="41098"/>
            </a:xfrm>
            <a:custGeom>
              <a:avLst/>
              <a:gdLst>
                <a:gd name="T0" fmla="*/ 24 w 52"/>
                <a:gd name="T1" fmla="*/ 0 h 92"/>
                <a:gd name="T2" fmla="*/ 0 w 52"/>
                <a:gd name="T3" fmla="*/ 24 h 92"/>
                <a:gd name="T4" fmla="*/ 22 w 52"/>
                <a:gd name="T5" fmla="*/ 46 h 92"/>
                <a:gd name="T6" fmla="*/ 28 w 52"/>
                <a:gd name="T7" fmla="*/ 45 h 92"/>
                <a:gd name="T8" fmla="*/ 2 w 52"/>
                <a:gd name="T9" fmla="*/ 78 h 92"/>
                <a:gd name="T10" fmla="*/ 19 w 52"/>
                <a:gd name="T11" fmla="*/ 92 h 92"/>
                <a:gd name="T12" fmla="*/ 52 w 52"/>
                <a:gd name="T13" fmla="*/ 32 h 92"/>
                <a:gd name="T14" fmla="*/ 24 w 52"/>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2">
                  <a:moveTo>
                    <a:pt x="24" y="0"/>
                  </a:moveTo>
                  <a:cubicBezTo>
                    <a:pt x="11" y="0"/>
                    <a:pt x="0" y="11"/>
                    <a:pt x="0" y="24"/>
                  </a:cubicBezTo>
                  <a:cubicBezTo>
                    <a:pt x="0" y="37"/>
                    <a:pt x="10" y="46"/>
                    <a:pt x="22" y="46"/>
                  </a:cubicBezTo>
                  <a:cubicBezTo>
                    <a:pt x="24" y="46"/>
                    <a:pt x="26" y="46"/>
                    <a:pt x="28" y="45"/>
                  </a:cubicBezTo>
                  <a:cubicBezTo>
                    <a:pt x="25" y="57"/>
                    <a:pt x="13" y="72"/>
                    <a:pt x="2" y="78"/>
                  </a:cubicBezTo>
                  <a:cubicBezTo>
                    <a:pt x="19" y="92"/>
                    <a:pt x="19" y="92"/>
                    <a:pt x="19" y="92"/>
                  </a:cubicBezTo>
                  <a:cubicBezTo>
                    <a:pt x="38" y="78"/>
                    <a:pt x="52" y="56"/>
                    <a:pt x="52" y="32"/>
                  </a:cubicBezTo>
                  <a:cubicBezTo>
                    <a:pt x="52" y="11"/>
                    <a:pt x="39" y="0"/>
                    <a:pt x="24"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9" name="Forme libre : forme 88">
              <a:extLst>
                <a:ext uri="{FF2B5EF4-FFF2-40B4-BE49-F238E27FC236}">
                  <a16:creationId xmlns:a16="http://schemas.microsoft.com/office/drawing/2014/main" id="{B55B8A79-7554-497A-83DF-86B660D51166}"/>
                </a:ext>
              </a:extLst>
            </p:cNvPr>
            <p:cNvSpPr>
              <a:spLocks/>
            </p:cNvSpPr>
            <p:nvPr/>
          </p:nvSpPr>
          <p:spPr bwMode="auto">
            <a:xfrm>
              <a:off x="10051392" y="845082"/>
              <a:ext cx="172046" cy="106773"/>
            </a:xfrm>
            <a:custGeom>
              <a:avLst/>
              <a:gdLst>
                <a:gd name="connsiteX0" fmla="*/ 152745 w 677863"/>
                <a:gd name="connsiteY0" fmla="*/ 163512 h 420687"/>
                <a:gd name="connsiteX1" fmla="*/ 68262 w 677863"/>
                <a:gd name="connsiteY1" fmla="*/ 264318 h 420687"/>
                <a:gd name="connsiteX2" fmla="*/ 152745 w 677863"/>
                <a:gd name="connsiteY2" fmla="*/ 365124 h 420687"/>
                <a:gd name="connsiteX3" fmla="*/ 230187 w 677863"/>
                <a:gd name="connsiteY3" fmla="*/ 324448 h 420687"/>
                <a:gd name="connsiteX4" fmla="*/ 230187 w 677863"/>
                <a:gd name="connsiteY4" fmla="*/ 204188 h 420687"/>
                <a:gd name="connsiteX5" fmla="*/ 152745 w 677863"/>
                <a:gd name="connsiteY5" fmla="*/ 163512 h 420687"/>
                <a:gd name="connsiteX6" fmla="*/ 530225 w 677863"/>
                <a:gd name="connsiteY6" fmla="*/ 160337 h 420687"/>
                <a:gd name="connsiteX7" fmla="*/ 446087 w 677863"/>
                <a:gd name="connsiteY7" fmla="*/ 239712 h 420687"/>
                <a:gd name="connsiteX8" fmla="*/ 614362 w 677863"/>
                <a:gd name="connsiteY8" fmla="*/ 239712 h 420687"/>
                <a:gd name="connsiteX9" fmla="*/ 530225 w 677863"/>
                <a:gd name="connsiteY9" fmla="*/ 160337 h 420687"/>
                <a:gd name="connsiteX10" fmla="*/ 530476 w 677863"/>
                <a:gd name="connsiteY10" fmla="*/ 107950 h 420687"/>
                <a:gd name="connsiteX11" fmla="*/ 677863 w 677863"/>
                <a:gd name="connsiteY11" fmla="*/ 269589 h 420687"/>
                <a:gd name="connsiteX12" fmla="*/ 677863 w 677863"/>
                <a:gd name="connsiteY12" fmla="*/ 285402 h 420687"/>
                <a:gd name="connsiteX13" fmla="*/ 446255 w 677863"/>
                <a:gd name="connsiteY13" fmla="*/ 285402 h 420687"/>
                <a:gd name="connsiteX14" fmla="*/ 541004 w 677863"/>
                <a:gd name="connsiteY14" fmla="*/ 367979 h 420687"/>
                <a:gd name="connsiteX15" fmla="*/ 626980 w 677863"/>
                <a:gd name="connsiteY15" fmla="*/ 334597 h 420687"/>
                <a:gd name="connsiteX16" fmla="*/ 655053 w 677863"/>
                <a:gd name="connsiteY16" fmla="*/ 378520 h 420687"/>
                <a:gd name="connsiteX17" fmla="*/ 535740 w 677863"/>
                <a:gd name="connsiteY17" fmla="*/ 420687 h 420687"/>
                <a:gd name="connsiteX18" fmla="*/ 377825 w 677863"/>
                <a:gd name="connsiteY18" fmla="*/ 264319 h 420687"/>
                <a:gd name="connsiteX19" fmla="*/ 530476 w 677863"/>
                <a:gd name="connsiteY19" fmla="*/ 107950 h 420687"/>
                <a:gd name="connsiteX20" fmla="*/ 230378 w 677863"/>
                <a:gd name="connsiteY20" fmla="*/ 0 h 420687"/>
                <a:gd name="connsiteX21" fmla="*/ 293688 w 677863"/>
                <a:gd name="connsiteY21" fmla="*/ 0 h 420687"/>
                <a:gd name="connsiteX22" fmla="*/ 293688 w 677863"/>
                <a:gd name="connsiteY22" fmla="*/ 413646 h 420687"/>
                <a:gd name="connsiteX23" fmla="*/ 230378 w 677863"/>
                <a:gd name="connsiteY23" fmla="*/ 413646 h 420687"/>
                <a:gd name="connsiteX24" fmla="*/ 230378 w 677863"/>
                <a:gd name="connsiteY24" fmla="*/ 373162 h 420687"/>
                <a:gd name="connsiteX25" fmla="*/ 133655 w 677863"/>
                <a:gd name="connsiteY25" fmla="*/ 420687 h 420687"/>
                <a:gd name="connsiteX26" fmla="*/ 0 w 677863"/>
                <a:gd name="connsiteY26" fmla="*/ 264030 h 420687"/>
                <a:gd name="connsiteX27" fmla="*/ 133655 w 677863"/>
                <a:gd name="connsiteY27" fmla="*/ 107372 h 420687"/>
                <a:gd name="connsiteX28" fmla="*/ 230378 w 677863"/>
                <a:gd name="connsiteY28" fmla="*/ 156658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863" h="420687">
                  <a:moveTo>
                    <a:pt x="152745" y="163512"/>
                  </a:moveTo>
                  <a:cubicBezTo>
                    <a:pt x="99943" y="163512"/>
                    <a:pt x="68262" y="205957"/>
                    <a:pt x="68262" y="264318"/>
                  </a:cubicBezTo>
                  <a:cubicBezTo>
                    <a:pt x="68262" y="322680"/>
                    <a:pt x="99943" y="365124"/>
                    <a:pt x="152745" y="365124"/>
                  </a:cubicBezTo>
                  <a:cubicBezTo>
                    <a:pt x="182666" y="365124"/>
                    <a:pt x="214347" y="347439"/>
                    <a:pt x="230187" y="324448"/>
                  </a:cubicBezTo>
                  <a:lnTo>
                    <a:pt x="230187" y="204188"/>
                  </a:lnTo>
                  <a:cubicBezTo>
                    <a:pt x="214347" y="182966"/>
                    <a:pt x="182666" y="163512"/>
                    <a:pt x="152745" y="163512"/>
                  </a:cubicBezTo>
                  <a:close/>
                  <a:moveTo>
                    <a:pt x="530225" y="160337"/>
                  </a:moveTo>
                  <a:cubicBezTo>
                    <a:pt x="474133" y="160337"/>
                    <a:pt x="449593" y="202670"/>
                    <a:pt x="446087" y="239712"/>
                  </a:cubicBezTo>
                  <a:lnTo>
                    <a:pt x="614362" y="239712"/>
                  </a:lnTo>
                  <a:cubicBezTo>
                    <a:pt x="612609" y="204434"/>
                    <a:pt x="588069" y="160337"/>
                    <a:pt x="530225" y="160337"/>
                  </a:cubicBezTo>
                  <a:close/>
                  <a:moveTo>
                    <a:pt x="530476" y="107950"/>
                  </a:moveTo>
                  <a:cubicBezTo>
                    <a:pt x="619961" y="107950"/>
                    <a:pt x="677863" y="176471"/>
                    <a:pt x="677863" y="269589"/>
                  </a:cubicBezTo>
                  <a:cubicBezTo>
                    <a:pt x="677863" y="269589"/>
                    <a:pt x="677863" y="269589"/>
                    <a:pt x="677863" y="285402"/>
                  </a:cubicBezTo>
                  <a:cubicBezTo>
                    <a:pt x="677863" y="285402"/>
                    <a:pt x="677863" y="285402"/>
                    <a:pt x="446255" y="285402"/>
                  </a:cubicBezTo>
                  <a:cubicBezTo>
                    <a:pt x="451519" y="331083"/>
                    <a:pt x="484856" y="367979"/>
                    <a:pt x="541004" y="367979"/>
                  </a:cubicBezTo>
                  <a:cubicBezTo>
                    <a:pt x="570832" y="367979"/>
                    <a:pt x="605924" y="355680"/>
                    <a:pt x="626980" y="334597"/>
                  </a:cubicBezTo>
                  <a:cubicBezTo>
                    <a:pt x="626980" y="334597"/>
                    <a:pt x="626980" y="334597"/>
                    <a:pt x="655053" y="378520"/>
                  </a:cubicBezTo>
                  <a:cubicBezTo>
                    <a:pt x="626980" y="406632"/>
                    <a:pt x="583114" y="420687"/>
                    <a:pt x="535740" y="420687"/>
                  </a:cubicBezTo>
                  <a:cubicBezTo>
                    <a:pt x="444500" y="420687"/>
                    <a:pt x="377825" y="359194"/>
                    <a:pt x="377825" y="264319"/>
                  </a:cubicBezTo>
                  <a:cubicBezTo>
                    <a:pt x="377825" y="176471"/>
                    <a:pt x="440991" y="107950"/>
                    <a:pt x="530476" y="107950"/>
                  </a:cubicBezTo>
                  <a:close/>
                  <a:moveTo>
                    <a:pt x="230378" y="0"/>
                  </a:moveTo>
                  <a:cubicBezTo>
                    <a:pt x="230378" y="0"/>
                    <a:pt x="230378" y="0"/>
                    <a:pt x="293688" y="0"/>
                  </a:cubicBezTo>
                  <a:cubicBezTo>
                    <a:pt x="293688" y="0"/>
                    <a:pt x="293688" y="0"/>
                    <a:pt x="293688" y="413646"/>
                  </a:cubicBezTo>
                  <a:cubicBezTo>
                    <a:pt x="293688" y="413646"/>
                    <a:pt x="293688" y="413646"/>
                    <a:pt x="230378" y="413646"/>
                  </a:cubicBezTo>
                  <a:cubicBezTo>
                    <a:pt x="230378" y="413646"/>
                    <a:pt x="230378" y="413646"/>
                    <a:pt x="230378" y="373162"/>
                  </a:cubicBezTo>
                  <a:cubicBezTo>
                    <a:pt x="205758" y="403085"/>
                    <a:pt x="172344" y="420687"/>
                    <a:pt x="133655" y="420687"/>
                  </a:cubicBezTo>
                  <a:cubicBezTo>
                    <a:pt x="56276" y="420687"/>
                    <a:pt x="0" y="362601"/>
                    <a:pt x="0" y="264030"/>
                  </a:cubicBezTo>
                  <a:cubicBezTo>
                    <a:pt x="0" y="167219"/>
                    <a:pt x="56276" y="107372"/>
                    <a:pt x="133655" y="107372"/>
                  </a:cubicBezTo>
                  <a:cubicBezTo>
                    <a:pt x="170585" y="107372"/>
                    <a:pt x="205758" y="124974"/>
                    <a:pt x="230378" y="156658"/>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90" name="Rectangle 43">
              <a:extLst>
                <a:ext uri="{FF2B5EF4-FFF2-40B4-BE49-F238E27FC236}">
                  <a16:creationId xmlns:a16="http://schemas.microsoft.com/office/drawing/2014/main" id="{1EE217FC-C212-4766-95BB-AC068FBF175C}"/>
                </a:ext>
              </a:extLst>
            </p:cNvPr>
            <p:cNvSpPr>
              <a:spLocks noChangeArrowheads="1"/>
            </p:cNvSpPr>
            <p:nvPr/>
          </p:nvSpPr>
          <p:spPr bwMode="auto">
            <a:xfrm>
              <a:off x="10013518" y="874092"/>
              <a:ext cx="16520" cy="7615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1" name="Oval 44">
              <a:extLst>
                <a:ext uri="{FF2B5EF4-FFF2-40B4-BE49-F238E27FC236}">
                  <a16:creationId xmlns:a16="http://schemas.microsoft.com/office/drawing/2014/main" id="{752F9ECD-82F5-4DA2-AAAD-FB6DEE98AD4A}"/>
                </a:ext>
              </a:extLst>
            </p:cNvPr>
            <p:cNvSpPr>
              <a:spLocks noChangeArrowheads="1"/>
            </p:cNvSpPr>
            <p:nvPr/>
          </p:nvSpPr>
          <p:spPr bwMode="auto">
            <a:xfrm>
              <a:off x="10011503" y="844276"/>
              <a:ext cx="20549" cy="2054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2" name="Freeform 45">
              <a:extLst>
                <a:ext uri="{FF2B5EF4-FFF2-40B4-BE49-F238E27FC236}">
                  <a16:creationId xmlns:a16="http://schemas.microsoft.com/office/drawing/2014/main" id="{3828862D-9FBD-4CE5-A825-26DE031F28BD}"/>
                </a:ext>
              </a:extLst>
            </p:cNvPr>
            <p:cNvSpPr>
              <a:spLocks/>
            </p:cNvSpPr>
            <p:nvPr/>
          </p:nvSpPr>
          <p:spPr bwMode="auto">
            <a:xfrm>
              <a:off x="9928099" y="872480"/>
              <a:ext cx="64064" cy="79375"/>
            </a:xfrm>
            <a:custGeom>
              <a:avLst/>
              <a:gdLst>
                <a:gd name="T0" fmla="*/ 41 w 143"/>
                <a:gd name="T1" fmla="*/ 50 h 178"/>
                <a:gd name="T2" fmla="*/ 72 w 143"/>
                <a:gd name="T3" fmla="*/ 29 h 178"/>
                <a:gd name="T4" fmla="*/ 123 w 143"/>
                <a:gd name="T5" fmla="*/ 50 h 178"/>
                <a:gd name="T6" fmla="*/ 138 w 143"/>
                <a:gd name="T7" fmla="*/ 24 h 178"/>
                <a:gd name="T8" fmla="*/ 72 w 143"/>
                <a:gd name="T9" fmla="*/ 0 h 178"/>
                <a:gd name="T10" fmla="*/ 5 w 143"/>
                <a:gd name="T11" fmla="*/ 52 h 178"/>
                <a:gd name="T12" fmla="*/ 108 w 143"/>
                <a:gd name="T13" fmla="*/ 126 h 178"/>
                <a:gd name="T14" fmla="*/ 74 w 143"/>
                <a:gd name="T15" fmla="*/ 149 h 178"/>
                <a:gd name="T16" fmla="*/ 17 w 143"/>
                <a:gd name="T17" fmla="*/ 125 h 178"/>
                <a:gd name="T18" fmla="*/ 0 w 143"/>
                <a:gd name="T19" fmla="*/ 152 h 178"/>
                <a:gd name="T20" fmla="*/ 73 w 143"/>
                <a:gd name="T21" fmla="*/ 178 h 178"/>
                <a:gd name="T22" fmla="*/ 143 w 143"/>
                <a:gd name="T23" fmla="*/ 126 h 178"/>
                <a:gd name="T24" fmla="*/ 41 w 143"/>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8">
                  <a:moveTo>
                    <a:pt x="41" y="50"/>
                  </a:moveTo>
                  <a:cubicBezTo>
                    <a:pt x="41" y="38"/>
                    <a:pt x="53" y="29"/>
                    <a:pt x="72" y="29"/>
                  </a:cubicBezTo>
                  <a:cubicBezTo>
                    <a:pt x="93" y="29"/>
                    <a:pt x="112" y="38"/>
                    <a:pt x="123" y="50"/>
                  </a:cubicBezTo>
                  <a:cubicBezTo>
                    <a:pt x="138" y="24"/>
                    <a:pt x="138" y="24"/>
                    <a:pt x="138" y="24"/>
                  </a:cubicBezTo>
                  <a:cubicBezTo>
                    <a:pt x="123" y="10"/>
                    <a:pt x="101" y="0"/>
                    <a:pt x="72" y="0"/>
                  </a:cubicBezTo>
                  <a:cubicBezTo>
                    <a:pt x="29" y="0"/>
                    <a:pt x="5" y="24"/>
                    <a:pt x="5" y="52"/>
                  </a:cubicBezTo>
                  <a:cubicBezTo>
                    <a:pt x="5" y="117"/>
                    <a:pt x="108" y="93"/>
                    <a:pt x="108" y="126"/>
                  </a:cubicBezTo>
                  <a:cubicBezTo>
                    <a:pt x="108" y="140"/>
                    <a:pt x="97" y="149"/>
                    <a:pt x="74" y="149"/>
                  </a:cubicBezTo>
                  <a:cubicBezTo>
                    <a:pt x="52" y="149"/>
                    <a:pt x="29" y="138"/>
                    <a:pt x="17" y="125"/>
                  </a:cubicBezTo>
                  <a:cubicBezTo>
                    <a:pt x="0" y="152"/>
                    <a:pt x="0" y="152"/>
                    <a:pt x="0" y="152"/>
                  </a:cubicBezTo>
                  <a:cubicBezTo>
                    <a:pt x="17" y="169"/>
                    <a:pt x="44" y="178"/>
                    <a:pt x="73" y="178"/>
                  </a:cubicBezTo>
                  <a:cubicBezTo>
                    <a:pt x="118" y="178"/>
                    <a:pt x="143" y="156"/>
                    <a:pt x="143" y="126"/>
                  </a:cubicBezTo>
                  <a:cubicBezTo>
                    <a:pt x="143"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3" name="Freeform 46">
              <a:extLst>
                <a:ext uri="{FF2B5EF4-FFF2-40B4-BE49-F238E27FC236}">
                  <a16:creationId xmlns:a16="http://schemas.microsoft.com/office/drawing/2014/main" id="{3C3FD00A-B262-40B4-8DD9-4CDF591A07A7}"/>
                </a:ext>
              </a:extLst>
            </p:cNvPr>
            <p:cNvSpPr>
              <a:spLocks/>
            </p:cNvSpPr>
            <p:nvPr/>
          </p:nvSpPr>
          <p:spPr bwMode="auto">
            <a:xfrm>
              <a:off x="9840666" y="872480"/>
              <a:ext cx="68093" cy="77763"/>
            </a:xfrm>
            <a:custGeom>
              <a:avLst/>
              <a:gdLst>
                <a:gd name="T0" fmla="*/ 97 w 152"/>
                <a:gd name="T1" fmla="*/ 0 h 174"/>
                <a:gd name="T2" fmla="*/ 37 w 152"/>
                <a:gd name="T3" fmla="*/ 27 h 174"/>
                <a:gd name="T4" fmla="*/ 37 w 152"/>
                <a:gd name="T5" fmla="*/ 4 h 174"/>
                <a:gd name="T6" fmla="*/ 0 w 152"/>
                <a:gd name="T7" fmla="*/ 4 h 174"/>
                <a:gd name="T8" fmla="*/ 0 w 152"/>
                <a:gd name="T9" fmla="*/ 174 h 174"/>
                <a:gd name="T10" fmla="*/ 37 w 152"/>
                <a:gd name="T11" fmla="*/ 174 h 174"/>
                <a:gd name="T12" fmla="*/ 37 w 152"/>
                <a:gd name="T13" fmla="*/ 55 h 174"/>
                <a:gd name="T14" fmla="*/ 81 w 152"/>
                <a:gd name="T15" fmla="*/ 32 h 174"/>
                <a:gd name="T16" fmla="*/ 115 w 152"/>
                <a:gd name="T17" fmla="*/ 68 h 174"/>
                <a:gd name="T18" fmla="*/ 115 w 152"/>
                <a:gd name="T19" fmla="*/ 174 h 174"/>
                <a:gd name="T20" fmla="*/ 152 w 152"/>
                <a:gd name="T21" fmla="*/ 174 h 174"/>
                <a:gd name="T22" fmla="*/ 152 w 152"/>
                <a:gd name="T23" fmla="*/ 54 h 174"/>
                <a:gd name="T24" fmla="*/ 97 w 15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74">
                  <a:moveTo>
                    <a:pt x="97" y="0"/>
                  </a:moveTo>
                  <a:cubicBezTo>
                    <a:pt x="70" y="0"/>
                    <a:pt x="48" y="14"/>
                    <a:pt x="37" y="27"/>
                  </a:cubicBezTo>
                  <a:cubicBezTo>
                    <a:pt x="37" y="4"/>
                    <a:pt x="37" y="4"/>
                    <a:pt x="37" y="4"/>
                  </a:cubicBezTo>
                  <a:cubicBezTo>
                    <a:pt x="0" y="4"/>
                    <a:pt x="0" y="4"/>
                    <a:pt x="0" y="4"/>
                  </a:cubicBezTo>
                  <a:cubicBezTo>
                    <a:pt x="0" y="174"/>
                    <a:pt x="0" y="174"/>
                    <a:pt x="0" y="174"/>
                  </a:cubicBezTo>
                  <a:cubicBezTo>
                    <a:pt x="37" y="174"/>
                    <a:pt x="37" y="174"/>
                    <a:pt x="37" y="174"/>
                  </a:cubicBezTo>
                  <a:cubicBezTo>
                    <a:pt x="37" y="55"/>
                    <a:pt x="37" y="55"/>
                    <a:pt x="37" y="55"/>
                  </a:cubicBezTo>
                  <a:cubicBezTo>
                    <a:pt x="46" y="44"/>
                    <a:pt x="62" y="32"/>
                    <a:pt x="81" y="32"/>
                  </a:cubicBezTo>
                  <a:cubicBezTo>
                    <a:pt x="102" y="32"/>
                    <a:pt x="115" y="41"/>
                    <a:pt x="115" y="68"/>
                  </a:cubicBezTo>
                  <a:cubicBezTo>
                    <a:pt x="115" y="174"/>
                    <a:pt x="115" y="174"/>
                    <a:pt x="115" y="174"/>
                  </a:cubicBezTo>
                  <a:cubicBezTo>
                    <a:pt x="152" y="174"/>
                    <a:pt x="152" y="174"/>
                    <a:pt x="152" y="174"/>
                  </a:cubicBezTo>
                  <a:cubicBezTo>
                    <a:pt x="152" y="54"/>
                    <a:pt x="152" y="54"/>
                    <a:pt x="152" y="54"/>
                  </a:cubicBezTo>
                  <a:cubicBezTo>
                    <a:pt x="152" y="19"/>
                    <a:pt x="134" y="0"/>
                    <a:pt x="97"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4" name="Rectangle 47">
              <a:extLst>
                <a:ext uri="{FF2B5EF4-FFF2-40B4-BE49-F238E27FC236}">
                  <a16:creationId xmlns:a16="http://schemas.microsoft.com/office/drawing/2014/main" id="{5A20D559-0896-4E6F-9941-BCC6D005EE64}"/>
                </a:ext>
              </a:extLst>
            </p:cNvPr>
            <p:cNvSpPr>
              <a:spLocks noChangeArrowheads="1"/>
            </p:cNvSpPr>
            <p:nvPr/>
          </p:nvSpPr>
          <p:spPr bwMode="auto">
            <a:xfrm>
              <a:off x="9798360" y="874092"/>
              <a:ext cx="16520" cy="7615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5" name="Oval 48">
              <a:extLst>
                <a:ext uri="{FF2B5EF4-FFF2-40B4-BE49-F238E27FC236}">
                  <a16:creationId xmlns:a16="http://schemas.microsoft.com/office/drawing/2014/main" id="{AE9F95C9-D91A-477A-8151-C6EC86AABB70}"/>
                </a:ext>
              </a:extLst>
            </p:cNvPr>
            <p:cNvSpPr>
              <a:spLocks noChangeArrowheads="1"/>
            </p:cNvSpPr>
            <p:nvPr/>
          </p:nvSpPr>
          <p:spPr bwMode="auto">
            <a:xfrm>
              <a:off x="9796345" y="844276"/>
              <a:ext cx="20549" cy="2054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6" name="Freeform 49">
              <a:extLst>
                <a:ext uri="{FF2B5EF4-FFF2-40B4-BE49-F238E27FC236}">
                  <a16:creationId xmlns:a16="http://schemas.microsoft.com/office/drawing/2014/main" id="{6B011680-6787-4E3A-A812-50857F976D81}"/>
                </a:ext>
              </a:extLst>
            </p:cNvPr>
            <p:cNvSpPr>
              <a:spLocks/>
            </p:cNvSpPr>
            <p:nvPr/>
          </p:nvSpPr>
          <p:spPr bwMode="auto">
            <a:xfrm>
              <a:off x="9666203" y="845082"/>
              <a:ext cx="70914" cy="105161"/>
            </a:xfrm>
            <a:custGeom>
              <a:avLst/>
              <a:gdLst>
                <a:gd name="T0" fmla="*/ 174 w 176"/>
                <a:gd name="T1" fmla="*/ 72 h 261"/>
                <a:gd name="T2" fmla="*/ 124 w 176"/>
                <a:gd name="T3" fmla="*/ 72 h 261"/>
                <a:gd name="T4" fmla="*/ 41 w 176"/>
                <a:gd name="T5" fmla="*/ 163 h 261"/>
                <a:gd name="T6" fmla="*/ 41 w 176"/>
                <a:gd name="T7" fmla="*/ 0 h 261"/>
                <a:gd name="T8" fmla="*/ 0 w 176"/>
                <a:gd name="T9" fmla="*/ 0 h 261"/>
                <a:gd name="T10" fmla="*/ 0 w 176"/>
                <a:gd name="T11" fmla="*/ 261 h 261"/>
                <a:gd name="T12" fmla="*/ 41 w 176"/>
                <a:gd name="T13" fmla="*/ 261 h 261"/>
                <a:gd name="T14" fmla="*/ 41 w 176"/>
                <a:gd name="T15" fmla="*/ 210 h 261"/>
                <a:gd name="T16" fmla="*/ 67 w 176"/>
                <a:gd name="T17" fmla="*/ 183 h 261"/>
                <a:gd name="T18" fmla="*/ 125 w 176"/>
                <a:gd name="T19" fmla="*/ 261 h 261"/>
                <a:gd name="T20" fmla="*/ 176 w 176"/>
                <a:gd name="T21" fmla="*/ 261 h 261"/>
                <a:gd name="T22" fmla="*/ 96 w 176"/>
                <a:gd name="T23" fmla="*/ 158 h 261"/>
                <a:gd name="T24" fmla="*/ 174 w 176"/>
                <a:gd name="T25" fmla="*/ 7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261">
                  <a:moveTo>
                    <a:pt x="174" y="72"/>
                  </a:moveTo>
                  <a:lnTo>
                    <a:pt x="124" y="72"/>
                  </a:lnTo>
                  <a:lnTo>
                    <a:pt x="41" y="163"/>
                  </a:lnTo>
                  <a:lnTo>
                    <a:pt x="41" y="0"/>
                  </a:lnTo>
                  <a:lnTo>
                    <a:pt x="0" y="0"/>
                  </a:lnTo>
                  <a:lnTo>
                    <a:pt x="0" y="261"/>
                  </a:lnTo>
                  <a:lnTo>
                    <a:pt x="41" y="261"/>
                  </a:lnTo>
                  <a:lnTo>
                    <a:pt x="41" y="210"/>
                  </a:lnTo>
                  <a:lnTo>
                    <a:pt x="67" y="183"/>
                  </a:lnTo>
                  <a:lnTo>
                    <a:pt x="125" y="261"/>
                  </a:lnTo>
                  <a:lnTo>
                    <a:pt x="176" y="261"/>
                  </a:lnTo>
                  <a:lnTo>
                    <a:pt x="96" y="158"/>
                  </a:lnTo>
                  <a:lnTo>
                    <a:pt x="174" y="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7" name="Forme libre : forme 96">
              <a:extLst>
                <a:ext uri="{FF2B5EF4-FFF2-40B4-BE49-F238E27FC236}">
                  <a16:creationId xmlns:a16="http://schemas.microsoft.com/office/drawing/2014/main" id="{4BB3FC5B-829D-47F1-909B-55E7556E06CF}"/>
                </a:ext>
              </a:extLst>
            </p:cNvPr>
            <p:cNvSpPr>
              <a:spLocks noChangeArrowheads="1"/>
            </p:cNvSpPr>
            <p:nvPr/>
          </p:nvSpPr>
          <p:spPr bwMode="auto">
            <a:xfrm>
              <a:off x="9471996" y="872480"/>
              <a:ext cx="172449" cy="79375"/>
            </a:xfrm>
            <a:custGeom>
              <a:avLst/>
              <a:gdLst>
                <a:gd name="connsiteX0" fmla="*/ 526256 w 679450"/>
                <a:gd name="connsiteY0" fmla="*/ 55562 h 312738"/>
                <a:gd name="connsiteX1" fmla="*/ 439737 w 679450"/>
                <a:gd name="connsiteY1" fmla="*/ 156368 h 312738"/>
                <a:gd name="connsiteX2" fmla="*/ 526256 w 679450"/>
                <a:gd name="connsiteY2" fmla="*/ 257174 h 312738"/>
                <a:gd name="connsiteX3" fmla="*/ 612775 w 679450"/>
                <a:gd name="connsiteY3" fmla="*/ 156368 h 312738"/>
                <a:gd name="connsiteX4" fmla="*/ 526256 w 679450"/>
                <a:gd name="connsiteY4" fmla="*/ 55562 h 312738"/>
                <a:gd name="connsiteX5" fmla="*/ 153194 w 679450"/>
                <a:gd name="connsiteY5" fmla="*/ 55562 h 312738"/>
                <a:gd name="connsiteX6" fmla="*/ 66675 w 679450"/>
                <a:gd name="connsiteY6" fmla="*/ 156368 h 312738"/>
                <a:gd name="connsiteX7" fmla="*/ 153194 w 679450"/>
                <a:gd name="connsiteY7" fmla="*/ 257174 h 312738"/>
                <a:gd name="connsiteX8" fmla="*/ 239713 w 679450"/>
                <a:gd name="connsiteY8" fmla="*/ 156368 h 312738"/>
                <a:gd name="connsiteX9" fmla="*/ 153194 w 679450"/>
                <a:gd name="connsiteY9" fmla="*/ 55562 h 312738"/>
                <a:gd name="connsiteX10" fmla="*/ 526256 w 679450"/>
                <a:gd name="connsiteY10" fmla="*/ 0 h 312738"/>
                <a:gd name="connsiteX11" fmla="*/ 679450 w 679450"/>
                <a:gd name="connsiteY11" fmla="*/ 156369 h 312738"/>
                <a:gd name="connsiteX12" fmla="*/ 526256 w 679450"/>
                <a:gd name="connsiteY12" fmla="*/ 312738 h 312738"/>
                <a:gd name="connsiteX13" fmla="*/ 373062 w 679450"/>
                <a:gd name="connsiteY13" fmla="*/ 156369 h 312738"/>
                <a:gd name="connsiteX14" fmla="*/ 526256 w 679450"/>
                <a:gd name="connsiteY14" fmla="*/ 0 h 312738"/>
                <a:gd name="connsiteX15" fmla="*/ 153988 w 679450"/>
                <a:gd name="connsiteY15" fmla="*/ 0 h 312738"/>
                <a:gd name="connsiteX16" fmla="*/ 307976 w 679450"/>
                <a:gd name="connsiteY16" fmla="*/ 156369 h 312738"/>
                <a:gd name="connsiteX17" fmla="*/ 153988 w 679450"/>
                <a:gd name="connsiteY17" fmla="*/ 312738 h 312738"/>
                <a:gd name="connsiteX18" fmla="*/ 0 w 679450"/>
                <a:gd name="connsiteY18" fmla="*/ 156369 h 312738"/>
                <a:gd name="connsiteX19" fmla="*/ 153988 w 679450"/>
                <a:gd name="connsiteY19" fmla="*/ 0 h 31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9450" h="312738">
                  <a:moveTo>
                    <a:pt x="526256" y="55562"/>
                  </a:moveTo>
                  <a:cubicBezTo>
                    <a:pt x="478473" y="55562"/>
                    <a:pt x="439737" y="100694"/>
                    <a:pt x="439737" y="156368"/>
                  </a:cubicBezTo>
                  <a:cubicBezTo>
                    <a:pt x="439737" y="212042"/>
                    <a:pt x="478473" y="257174"/>
                    <a:pt x="526256" y="257174"/>
                  </a:cubicBezTo>
                  <a:cubicBezTo>
                    <a:pt x="574039" y="257174"/>
                    <a:pt x="612775" y="212042"/>
                    <a:pt x="612775" y="156368"/>
                  </a:cubicBezTo>
                  <a:cubicBezTo>
                    <a:pt x="612775" y="100694"/>
                    <a:pt x="574039" y="55562"/>
                    <a:pt x="526256" y="55562"/>
                  </a:cubicBezTo>
                  <a:close/>
                  <a:moveTo>
                    <a:pt x="153194" y="55562"/>
                  </a:moveTo>
                  <a:cubicBezTo>
                    <a:pt x="105411" y="55562"/>
                    <a:pt x="66675" y="100694"/>
                    <a:pt x="66675" y="156368"/>
                  </a:cubicBezTo>
                  <a:cubicBezTo>
                    <a:pt x="66675" y="212042"/>
                    <a:pt x="105411" y="257174"/>
                    <a:pt x="153194" y="257174"/>
                  </a:cubicBezTo>
                  <a:cubicBezTo>
                    <a:pt x="200977" y="257174"/>
                    <a:pt x="239713" y="212042"/>
                    <a:pt x="239713" y="156368"/>
                  </a:cubicBezTo>
                  <a:cubicBezTo>
                    <a:pt x="239713" y="100694"/>
                    <a:pt x="200977" y="55562"/>
                    <a:pt x="153194" y="55562"/>
                  </a:cubicBezTo>
                  <a:close/>
                  <a:moveTo>
                    <a:pt x="526256" y="0"/>
                  </a:moveTo>
                  <a:cubicBezTo>
                    <a:pt x="610863" y="0"/>
                    <a:pt x="679450" y="70009"/>
                    <a:pt x="679450" y="156369"/>
                  </a:cubicBezTo>
                  <a:cubicBezTo>
                    <a:pt x="679450" y="242729"/>
                    <a:pt x="610863" y="312738"/>
                    <a:pt x="526256" y="312738"/>
                  </a:cubicBezTo>
                  <a:cubicBezTo>
                    <a:pt x="441649" y="312738"/>
                    <a:pt x="373062" y="242729"/>
                    <a:pt x="373062" y="156369"/>
                  </a:cubicBezTo>
                  <a:cubicBezTo>
                    <a:pt x="373062" y="70009"/>
                    <a:pt x="441649" y="0"/>
                    <a:pt x="526256" y="0"/>
                  </a:cubicBezTo>
                  <a:close/>
                  <a:moveTo>
                    <a:pt x="153988" y="0"/>
                  </a:moveTo>
                  <a:cubicBezTo>
                    <a:pt x="239033" y="0"/>
                    <a:pt x="307976" y="70009"/>
                    <a:pt x="307976" y="156369"/>
                  </a:cubicBezTo>
                  <a:cubicBezTo>
                    <a:pt x="307976" y="242729"/>
                    <a:pt x="239033" y="312738"/>
                    <a:pt x="153988" y="312738"/>
                  </a:cubicBezTo>
                  <a:cubicBezTo>
                    <a:pt x="68943" y="312738"/>
                    <a:pt x="0" y="242729"/>
                    <a:pt x="0" y="156369"/>
                  </a:cubicBezTo>
                  <a:cubicBezTo>
                    <a:pt x="0" y="70009"/>
                    <a:pt x="68943" y="0"/>
                    <a:pt x="153988"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98" name="Rectangle 54">
              <a:extLst>
                <a:ext uri="{FF2B5EF4-FFF2-40B4-BE49-F238E27FC236}">
                  <a16:creationId xmlns:a16="http://schemas.microsoft.com/office/drawing/2014/main" id="{158E0E94-41BA-4F37-8EA2-CEDCFA51883D}"/>
                </a:ext>
              </a:extLst>
            </p:cNvPr>
            <p:cNvSpPr>
              <a:spLocks noChangeArrowheads="1"/>
            </p:cNvSpPr>
            <p:nvPr/>
          </p:nvSpPr>
          <p:spPr bwMode="auto">
            <a:xfrm>
              <a:off x="9434122" y="845082"/>
              <a:ext cx="16520" cy="10516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grpSp>
      <p:sp>
        <p:nvSpPr>
          <p:cNvPr id="104" name="Espace réservé du texte 102">
            <a:extLst>
              <a:ext uri="{FF2B5EF4-FFF2-40B4-BE49-F238E27FC236}">
                <a16:creationId xmlns:a16="http://schemas.microsoft.com/office/drawing/2014/main" id="{48DCBC7D-B406-4241-BE46-87BB912E0E5C}"/>
              </a:ext>
            </a:extLst>
          </p:cNvPr>
          <p:cNvSpPr>
            <a:spLocks noGrp="1"/>
          </p:cNvSpPr>
          <p:nvPr>
            <p:ph type="body" sz="quarter" idx="11" hasCustomPrompt="1"/>
          </p:nvPr>
        </p:nvSpPr>
        <p:spPr>
          <a:xfrm>
            <a:off x="2571362" y="1863092"/>
            <a:ext cx="1417319" cy="1417319"/>
          </a:xfrm>
          <a:prstGeom prst="ellipse">
            <a:avLst/>
          </a:prstGeom>
          <a:solidFill>
            <a:schemeClr val="bg1"/>
          </a:solidFill>
        </p:spPr>
        <p:txBody>
          <a:bodyPr wrap="none" anchor="ctr">
            <a:noAutofit/>
          </a:bodyPr>
          <a:lstStyle>
            <a:lvl1pPr algn="ctr">
              <a:spcAft>
                <a:spcPts val="0"/>
              </a:spcAft>
              <a:defRPr sz="6000" b="1">
                <a:solidFill>
                  <a:schemeClr val="accent2"/>
                </a:solidFill>
                <a:latin typeface="+mj-lt"/>
              </a:defRPr>
            </a:lvl1pPr>
          </a:lstStyle>
          <a:p>
            <a:pPr lvl="0"/>
            <a:r>
              <a:rPr lang="fr-FR" dirty="0"/>
              <a:t> </a:t>
            </a:r>
          </a:p>
        </p:txBody>
      </p:sp>
      <p:sp>
        <p:nvSpPr>
          <p:cNvPr id="106" name="Titre 42">
            <a:extLst>
              <a:ext uri="{FF2B5EF4-FFF2-40B4-BE49-F238E27FC236}">
                <a16:creationId xmlns:a16="http://schemas.microsoft.com/office/drawing/2014/main" id="{D3C720E5-727D-4B8B-9F10-B5B4BB73FBB7}"/>
              </a:ext>
            </a:extLst>
          </p:cNvPr>
          <p:cNvSpPr>
            <a:spLocks noGrp="1"/>
          </p:cNvSpPr>
          <p:nvPr>
            <p:ph type="title"/>
          </p:nvPr>
        </p:nvSpPr>
        <p:spPr>
          <a:xfrm>
            <a:off x="4125608" y="2594417"/>
            <a:ext cx="4478393" cy="393954"/>
          </a:xfrm>
        </p:spPr>
        <p:txBody>
          <a:bodyPr/>
          <a:lstStyle>
            <a:lvl1pPr>
              <a:defRPr>
                <a:solidFill>
                  <a:schemeClr val="accent1"/>
                </a:solidFill>
              </a:defRPr>
            </a:lvl1pPr>
          </a:lstStyle>
          <a:p>
            <a:r>
              <a:rPr lang="fr-FR" dirty="0"/>
              <a:t>Modifiez le style du titre</a:t>
            </a:r>
          </a:p>
        </p:txBody>
      </p:sp>
      <p:sp>
        <p:nvSpPr>
          <p:cNvPr id="107" name="Espace réservé du texte 44">
            <a:extLst>
              <a:ext uri="{FF2B5EF4-FFF2-40B4-BE49-F238E27FC236}">
                <a16:creationId xmlns:a16="http://schemas.microsoft.com/office/drawing/2014/main" id="{BEA02A48-064B-4381-8392-BD537E08D549}"/>
              </a:ext>
            </a:extLst>
          </p:cNvPr>
          <p:cNvSpPr>
            <a:spLocks noGrp="1"/>
          </p:cNvSpPr>
          <p:nvPr>
            <p:ph type="body" sz="quarter" idx="10"/>
          </p:nvPr>
        </p:nvSpPr>
        <p:spPr>
          <a:xfrm>
            <a:off x="4125695" y="2903172"/>
            <a:ext cx="4477761" cy="184666"/>
          </a:xfrm>
        </p:spPr>
        <p:txBody>
          <a:bodyPr/>
          <a:lstStyle>
            <a:lvl1pPr>
              <a:spcBef>
                <a:spcPts val="0"/>
              </a:spcBef>
              <a:spcAft>
                <a:spcPts val="0"/>
              </a:spcAft>
              <a:defRPr sz="1200"/>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fr-FR" dirty="0"/>
              <a:t>Modifier les styles du texte du masque</a:t>
            </a:r>
          </a:p>
        </p:txBody>
      </p:sp>
    </p:spTree>
    <p:extLst>
      <p:ext uri="{BB962C8B-B14F-4D97-AF65-F5344CB8AC3E}">
        <p14:creationId xmlns:p14="http://schemas.microsoft.com/office/powerpoint/2010/main" val="17520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99EAD0-0532-47A4-8734-76A00EFE2908}"/>
              </a:ext>
            </a:extLst>
          </p:cNvPr>
          <p:cNvSpPr>
            <a:spLocks noGrp="1"/>
          </p:cNvSpPr>
          <p:nvPr>
            <p:ph type="title"/>
          </p:nvPr>
        </p:nvSpPr>
        <p:spPr/>
        <p:txBody>
          <a:bodyPr/>
          <a:lstStyle/>
          <a:p>
            <a:r>
              <a:rPr lang="fr-FR"/>
              <a:t>Modifiez le style du titre</a:t>
            </a:r>
          </a:p>
        </p:txBody>
      </p:sp>
      <p:sp>
        <p:nvSpPr>
          <p:cNvPr id="8" name="Espace réservé du texte 6">
            <a:extLst>
              <a:ext uri="{FF2B5EF4-FFF2-40B4-BE49-F238E27FC236}">
                <a16:creationId xmlns:a16="http://schemas.microsoft.com/office/drawing/2014/main" id="{94618013-F7FC-4C9D-86F8-B0B2EBE5646A}"/>
              </a:ext>
            </a:extLst>
          </p:cNvPr>
          <p:cNvSpPr>
            <a:spLocks noGrp="1"/>
          </p:cNvSpPr>
          <p:nvPr>
            <p:ph type="body" sz="quarter" idx="10"/>
          </p:nvPr>
        </p:nvSpPr>
        <p:spPr>
          <a:xfrm>
            <a:off x="540000" y="945000"/>
            <a:ext cx="8064000" cy="1465786"/>
          </a:xfrm>
        </p:spPr>
        <p:txBody>
          <a:bodyPr/>
          <a:lstStyle>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pied de page 1">
            <a:extLst>
              <a:ext uri="{FF2B5EF4-FFF2-40B4-BE49-F238E27FC236}">
                <a16:creationId xmlns:a16="http://schemas.microsoft.com/office/drawing/2014/main" id="{74D1D66A-DC60-4DFB-8974-AD697E29FF95}"/>
              </a:ext>
            </a:extLst>
          </p:cNvPr>
          <p:cNvSpPr>
            <a:spLocks noGrp="1"/>
          </p:cNvSpPr>
          <p:nvPr>
            <p:ph type="ftr" sz="quarter" idx="11"/>
          </p:nvPr>
        </p:nvSpPr>
        <p:spPr>
          <a:xfrm>
            <a:off x="7460114" y="4824532"/>
            <a:ext cx="1143342" cy="246221"/>
          </a:xfrm>
          <a:prstGeom prst="rect">
            <a:avLst/>
          </a:prstGeom>
        </p:spPr>
        <p:txBody>
          <a:bodyPr/>
          <a:lstStyle/>
          <a:p>
            <a:r>
              <a:rPr lang="fr-FR"/>
              <a:t>Enquête engagement - VYV 2023</a:t>
            </a:r>
            <a:endParaRPr lang="fr-FR" dirty="0"/>
          </a:p>
        </p:txBody>
      </p:sp>
    </p:spTree>
    <p:extLst>
      <p:ext uri="{BB962C8B-B14F-4D97-AF65-F5344CB8AC3E}">
        <p14:creationId xmlns:p14="http://schemas.microsoft.com/office/powerpoint/2010/main" val="287668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rdre du jo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450000"/>
            <a:ext cx="8216900" cy="393954"/>
          </a:xfrm>
        </p:spPr>
        <p:txBody>
          <a:bodyPr>
            <a:spAutoFit/>
          </a:bodyPr>
          <a:lstStyle>
            <a:lvl1pPr>
              <a:defRPr/>
            </a:lvl1pPr>
          </a:lstStyle>
          <a:p>
            <a:r>
              <a:rPr lang="en-US" altLang="fr-FR" dirty="0" err="1"/>
              <a:t>Ordre</a:t>
            </a:r>
            <a:r>
              <a:rPr lang="en-US" altLang="fr-FR" dirty="0"/>
              <a:t> du jour</a:t>
            </a:r>
            <a:endParaRPr lang="en-US" dirty="0"/>
          </a:p>
        </p:txBody>
      </p:sp>
      <p:sp>
        <p:nvSpPr>
          <p:cNvPr id="3" name="Content Placeholder 2"/>
          <p:cNvSpPr>
            <a:spLocks noGrp="1"/>
          </p:cNvSpPr>
          <p:nvPr>
            <p:ph idx="1" hasCustomPrompt="1"/>
          </p:nvPr>
        </p:nvSpPr>
        <p:spPr>
          <a:xfrm>
            <a:off x="2192288" y="1044000"/>
            <a:ext cx="6480000" cy="3474000"/>
          </a:xfrm>
        </p:spPr>
        <p:txBody>
          <a:bodyPr numCol="1"/>
          <a:lstStyle>
            <a:lvl1pPr marL="0" indent="0">
              <a:spcBef>
                <a:spcPts val="1500"/>
              </a:spcBef>
              <a:defRPr lang="en-US" altLang="fr-FR" baseline="0" dirty="0" smtClean="0"/>
            </a:lvl1pPr>
            <a:lvl2pPr marL="0" indent="0">
              <a:defRPr/>
            </a:lvl2pPr>
            <a:lvl3pPr marL="0" marR="0" indent="0" algn="l" defTabSz="457189" rtl="0" eaLnBrk="0" fontAlgn="base" latinLnBrk="0" hangingPunct="0">
              <a:lnSpc>
                <a:spcPct val="80000"/>
              </a:lnSpc>
              <a:spcBef>
                <a:spcPts val="300"/>
              </a:spcBef>
              <a:spcAft>
                <a:spcPct val="0"/>
              </a:spcAft>
              <a:buClrTx/>
              <a:buSzTx/>
              <a:buFont typeface="Arial" pitchFamily="34" charset="0"/>
              <a:buNone/>
              <a:tabLst/>
              <a:defRPr/>
            </a:lvl3pPr>
            <a:lvl4pPr marL="88898" indent="-88898">
              <a:defRPr/>
            </a:lvl4pPr>
            <a:lvl5pPr marL="0" indent="0">
              <a:defRPr/>
            </a:lvl5pPr>
          </a:lstStyle>
          <a:p>
            <a:pPr lvl="0"/>
            <a:r>
              <a:rPr lang="en-US" altLang="fr-FR" dirty="0"/>
              <a:t>00h00 - 00h00</a:t>
            </a:r>
          </a:p>
          <a:p>
            <a:pPr lvl="1"/>
            <a:r>
              <a:rPr lang="en-US" altLang="fr-FR" dirty="0" err="1"/>
              <a:t>Titre</a:t>
            </a:r>
            <a:endParaRPr lang="en-US" altLang="fr-FR" dirty="0"/>
          </a:p>
          <a:p>
            <a:pPr lvl="2"/>
            <a:r>
              <a:rPr lang="en-US" altLang="fr-FR" dirty="0" err="1"/>
              <a:t>Sujet</a:t>
            </a:r>
            <a:endParaRPr lang="en-US" altLang="fr-FR" dirty="0"/>
          </a:p>
        </p:txBody>
      </p:sp>
      <p:sp>
        <p:nvSpPr>
          <p:cNvPr id="5" name="Slide Number Placeholder 5"/>
          <p:cNvSpPr>
            <a:spLocks noGrp="1"/>
          </p:cNvSpPr>
          <p:nvPr>
            <p:ph type="sldNum" sz="quarter" idx="11"/>
          </p:nvPr>
        </p:nvSpPr>
        <p:spPr>
          <a:xfrm>
            <a:off x="8280400" y="4766401"/>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424728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003731BD-DDD8-40CE-8C54-F2B004F51939}" type="datetimeFigureOut">
              <a:rPr lang="fr-FR" smtClean="0"/>
              <a:t>09/10/2024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21EDDE-CA19-4D3F-A928-B50CEC10C8E6}" type="slidenum">
              <a:rPr lang="fr-FR" smtClean="0"/>
              <a:t>‹N°›</a:t>
            </a:fld>
            <a:endParaRPr lang="fr-FR"/>
          </a:p>
        </p:txBody>
      </p:sp>
    </p:spTree>
    <p:extLst>
      <p:ext uri="{BB962C8B-B14F-4D97-AF65-F5344CB8AC3E}">
        <p14:creationId xmlns:p14="http://schemas.microsoft.com/office/powerpoint/2010/main" val="2418495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731BD-DDD8-40CE-8C54-F2B004F51939}" type="datetimeFigureOut">
              <a:rPr lang="fr-FR" smtClean="0"/>
              <a:t>09/10/2024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21EDDE-CA19-4D3F-A928-B50CEC10C8E6}" type="slidenum">
              <a:rPr lang="fr-FR" smtClean="0"/>
              <a:t>‹N°›</a:t>
            </a:fld>
            <a:endParaRPr lang="fr-FR"/>
          </a:p>
        </p:txBody>
      </p:sp>
    </p:spTree>
    <p:extLst>
      <p:ext uri="{BB962C8B-B14F-4D97-AF65-F5344CB8AC3E}">
        <p14:creationId xmlns:p14="http://schemas.microsoft.com/office/powerpoint/2010/main" val="3287758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03731BD-DDD8-40CE-8C54-F2B004F51939}" type="datetimeFigureOut">
              <a:rPr lang="fr-FR" smtClean="0"/>
              <a:t>09/10/2024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21EDDE-CA19-4D3F-A928-B50CEC10C8E6}" type="slidenum">
              <a:rPr lang="fr-FR" smtClean="0"/>
              <a:t>‹N°›</a:t>
            </a:fld>
            <a:endParaRPr lang="fr-FR"/>
          </a:p>
        </p:txBody>
      </p:sp>
    </p:spTree>
    <p:extLst>
      <p:ext uri="{BB962C8B-B14F-4D97-AF65-F5344CB8AC3E}">
        <p14:creationId xmlns:p14="http://schemas.microsoft.com/office/powerpoint/2010/main" val="1362904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03731BD-DDD8-40CE-8C54-F2B004F51939}" type="datetimeFigureOut">
              <a:rPr lang="fr-FR" smtClean="0"/>
              <a:t>09/10/2024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21EDDE-CA19-4D3F-A928-B50CEC10C8E6}" type="slidenum">
              <a:rPr lang="fr-FR" smtClean="0"/>
              <a:t>‹N°›</a:t>
            </a:fld>
            <a:endParaRPr lang="fr-FR"/>
          </a:p>
        </p:txBody>
      </p:sp>
    </p:spTree>
    <p:extLst>
      <p:ext uri="{BB962C8B-B14F-4D97-AF65-F5344CB8AC3E}">
        <p14:creationId xmlns:p14="http://schemas.microsoft.com/office/powerpoint/2010/main" val="4254906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03731BD-DDD8-40CE-8C54-F2B004F51939}" type="datetimeFigureOut">
              <a:rPr lang="fr-FR" smtClean="0"/>
              <a:t>09/10/2024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21EDDE-CA19-4D3F-A928-B50CEC10C8E6}" type="slidenum">
              <a:rPr lang="fr-FR" smtClean="0"/>
              <a:t>‹N°›</a:t>
            </a:fld>
            <a:endParaRPr lang="fr-FR"/>
          </a:p>
        </p:txBody>
      </p:sp>
    </p:spTree>
    <p:extLst>
      <p:ext uri="{BB962C8B-B14F-4D97-AF65-F5344CB8AC3E}">
        <p14:creationId xmlns:p14="http://schemas.microsoft.com/office/powerpoint/2010/main" val="1839292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03731BD-DDD8-40CE-8C54-F2B004F51939}" type="datetimeFigureOut">
              <a:rPr lang="fr-FR" smtClean="0"/>
              <a:t>09/10/2024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21EDDE-CA19-4D3F-A928-B50CEC10C8E6}" type="slidenum">
              <a:rPr lang="fr-FR" smtClean="0"/>
              <a:t>‹N°›</a:t>
            </a:fld>
            <a:endParaRPr lang="fr-FR"/>
          </a:p>
        </p:txBody>
      </p:sp>
    </p:spTree>
    <p:extLst>
      <p:ext uri="{BB962C8B-B14F-4D97-AF65-F5344CB8AC3E}">
        <p14:creationId xmlns:p14="http://schemas.microsoft.com/office/powerpoint/2010/main" val="288890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5309450" cy="3178800"/>
          </a:xfrm>
        </p:spPr>
        <p:txBody>
          <a:bodyPr/>
          <a:lstStyle>
            <a:lvl1pPr marL="0" indent="0">
              <a:defRPr/>
            </a:lvl1pPr>
            <a:lvl4pPr marL="90488" indent="-90488">
              <a:buClr>
                <a:srgbClr val="EF7937"/>
              </a:buCl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589679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3731BD-DDD8-40CE-8C54-F2B004F51939}" type="datetimeFigureOut">
              <a:rPr lang="fr-FR" smtClean="0"/>
              <a:t>09/10/2024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21EDDE-CA19-4D3F-A928-B50CEC10C8E6}" type="slidenum">
              <a:rPr lang="fr-FR" smtClean="0"/>
              <a:t>‹N°›</a:t>
            </a:fld>
            <a:endParaRPr lang="fr-FR"/>
          </a:p>
        </p:txBody>
      </p:sp>
    </p:spTree>
    <p:extLst>
      <p:ext uri="{BB962C8B-B14F-4D97-AF65-F5344CB8AC3E}">
        <p14:creationId xmlns:p14="http://schemas.microsoft.com/office/powerpoint/2010/main" val="2549711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03731BD-DDD8-40CE-8C54-F2B004F51939}" type="datetimeFigureOut">
              <a:rPr lang="fr-FR" smtClean="0"/>
              <a:t>09/10/2024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21EDDE-CA19-4D3F-A928-B50CEC10C8E6}" type="slidenum">
              <a:rPr lang="fr-FR" smtClean="0"/>
              <a:t>‹N°›</a:t>
            </a:fld>
            <a:endParaRPr lang="fr-FR"/>
          </a:p>
        </p:txBody>
      </p:sp>
    </p:spTree>
    <p:extLst>
      <p:ext uri="{BB962C8B-B14F-4D97-AF65-F5344CB8AC3E}">
        <p14:creationId xmlns:p14="http://schemas.microsoft.com/office/powerpoint/2010/main" val="184273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03731BD-DDD8-40CE-8C54-F2B004F51939}" type="datetimeFigureOut">
              <a:rPr lang="fr-FR" smtClean="0"/>
              <a:t>09/10/2024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21EDDE-CA19-4D3F-A928-B50CEC10C8E6}" type="slidenum">
              <a:rPr lang="fr-FR" smtClean="0"/>
              <a:t>‹N°›</a:t>
            </a:fld>
            <a:endParaRPr lang="fr-FR"/>
          </a:p>
        </p:txBody>
      </p:sp>
    </p:spTree>
    <p:extLst>
      <p:ext uri="{BB962C8B-B14F-4D97-AF65-F5344CB8AC3E}">
        <p14:creationId xmlns:p14="http://schemas.microsoft.com/office/powerpoint/2010/main" val="939412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731BD-DDD8-40CE-8C54-F2B004F51939}" type="datetimeFigureOut">
              <a:rPr lang="fr-FR" smtClean="0"/>
              <a:t>09/10/2024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21EDDE-CA19-4D3F-A928-B50CEC10C8E6}" type="slidenum">
              <a:rPr lang="fr-FR" smtClean="0"/>
              <a:t>‹N°›</a:t>
            </a:fld>
            <a:endParaRPr lang="fr-FR"/>
          </a:p>
        </p:txBody>
      </p:sp>
    </p:spTree>
    <p:extLst>
      <p:ext uri="{BB962C8B-B14F-4D97-AF65-F5344CB8AC3E}">
        <p14:creationId xmlns:p14="http://schemas.microsoft.com/office/powerpoint/2010/main" val="849513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731BD-DDD8-40CE-8C54-F2B004F51939}" type="datetimeFigureOut">
              <a:rPr lang="fr-FR" smtClean="0"/>
              <a:t>09/10/2024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21EDDE-CA19-4D3F-A928-B50CEC10C8E6}" type="slidenum">
              <a:rPr lang="fr-FR" smtClean="0"/>
              <a:t>‹N°›</a:t>
            </a:fld>
            <a:endParaRPr lang="fr-FR"/>
          </a:p>
        </p:txBody>
      </p:sp>
    </p:spTree>
    <p:extLst>
      <p:ext uri="{BB962C8B-B14F-4D97-AF65-F5344CB8AC3E}">
        <p14:creationId xmlns:p14="http://schemas.microsoft.com/office/powerpoint/2010/main" val="3638800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99EAD0-0532-47A4-8734-76A00EFE2908}"/>
              </a:ext>
            </a:extLst>
          </p:cNvPr>
          <p:cNvSpPr>
            <a:spLocks noGrp="1"/>
          </p:cNvSpPr>
          <p:nvPr>
            <p:ph type="title"/>
          </p:nvPr>
        </p:nvSpPr>
        <p:spPr/>
        <p:txBody>
          <a:bodyPr/>
          <a:lstStyle/>
          <a:p>
            <a:r>
              <a:rPr lang="fr-FR"/>
              <a:t>Modifiez le style du titre</a:t>
            </a:r>
          </a:p>
        </p:txBody>
      </p:sp>
      <p:sp>
        <p:nvSpPr>
          <p:cNvPr id="8" name="Espace réservé du texte 6">
            <a:extLst>
              <a:ext uri="{FF2B5EF4-FFF2-40B4-BE49-F238E27FC236}">
                <a16:creationId xmlns:a16="http://schemas.microsoft.com/office/drawing/2014/main" id="{94618013-F7FC-4C9D-86F8-B0B2EBE5646A}"/>
              </a:ext>
            </a:extLst>
          </p:cNvPr>
          <p:cNvSpPr>
            <a:spLocks noGrp="1"/>
          </p:cNvSpPr>
          <p:nvPr>
            <p:ph type="body" sz="quarter" idx="10"/>
          </p:nvPr>
        </p:nvSpPr>
        <p:spPr>
          <a:xfrm>
            <a:off x="540000" y="945000"/>
            <a:ext cx="8064000" cy="1465786"/>
          </a:xfrm>
        </p:spPr>
        <p:txBody>
          <a:bodyPr/>
          <a:lstStyle>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pied de page 1">
            <a:extLst>
              <a:ext uri="{FF2B5EF4-FFF2-40B4-BE49-F238E27FC236}">
                <a16:creationId xmlns:a16="http://schemas.microsoft.com/office/drawing/2014/main" id="{74D1D66A-DC60-4DFB-8974-AD697E29FF95}"/>
              </a:ext>
            </a:extLst>
          </p:cNvPr>
          <p:cNvSpPr>
            <a:spLocks noGrp="1"/>
          </p:cNvSpPr>
          <p:nvPr>
            <p:ph type="ftr" sz="quarter" idx="11"/>
          </p:nvPr>
        </p:nvSpPr>
        <p:spPr>
          <a:xfrm>
            <a:off x="6813302" y="4906091"/>
            <a:ext cx="1790154" cy="83100"/>
          </a:xfrm>
          <a:prstGeom prst="rect">
            <a:avLst/>
          </a:prstGeom>
        </p:spPr>
        <p:txBody>
          <a:bodyPr/>
          <a:lstStyle/>
          <a:p>
            <a:r>
              <a:rPr lang="en-US"/>
              <a:t>Migros Valais – novembre 2018- confidentiel</a:t>
            </a:r>
            <a:endParaRPr lang="en-US" dirty="0"/>
          </a:p>
        </p:txBody>
      </p:sp>
    </p:spTree>
    <p:extLst>
      <p:ext uri="{BB962C8B-B14F-4D97-AF65-F5344CB8AC3E}">
        <p14:creationId xmlns:p14="http://schemas.microsoft.com/office/powerpoint/2010/main" val="38050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99EAD0-0532-47A4-8734-76A00EFE2908}"/>
              </a:ext>
            </a:extLst>
          </p:cNvPr>
          <p:cNvSpPr>
            <a:spLocks noGrp="1"/>
          </p:cNvSpPr>
          <p:nvPr>
            <p:ph type="title"/>
          </p:nvPr>
        </p:nvSpPr>
        <p:spPr/>
        <p:txBody>
          <a:bodyPr/>
          <a:lstStyle/>
          <a:p>
            <a:r>
              <a:rPr lang="fr-FR"/>
              <a:t>Modifiez le style du titre</a:t>
            </a:r>
          </a:p>
        </p:txBody>
      </p:sp>
      <p:sp>
        <p:nvSpPr>
          <p:cNvPr id="8" name="Espace réservé du texte 6">
            <a:extLst>
              <a:ext uri="{FF2B5EF4-FFF2-40B4-BE49-F238E27FC236}">
                <a16:creationId xmlns:a16="http://schemas.microsoft.com/office/drawing/2014/main" id="{94618013-F7FC-4C9D-86F8-B0B2EBE5646A}"/>
              </a:ext>
            </a:extLst>
          </p:cNvPr>
          <p:cNvSpPr>
            <a:spLocks noGrp="1"/>
          </p:cNvSpPr>
          <p:nvPr>
            <p:ph type="body" sz="quarter" idx="10"/>
          </p:nvPr>
        </p:nvSpPr>
        <p:spPr>
          <a:xfrm>
            <a:off x="540000" y="945000"/>
            <a:ext cx="8064000" cy="1465786"/>
          </a:xfrm>
        </p:spPr>
        <p:txBody>
          <a:bodyPr/>
          <a:lstStyle>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pied de page 1">
            <a:extLst>
              <a:ext uri="{FF2B5EF4-FFF2-40B4-BE49-F238E27FC236}">
                <a16:creationId xmlns:a16="http://schemas.microsoft.com/office/drawing/2014/main" id="{74D1D66A-DC60-4DFB-8974-AD697E29FF95}"/>
              </a:ext>
            </a:extLst>
          </p:cNvPr>
          <p:cNvSpPr>
            <a:spLocks noGrp="1"/>
          </p:cNvSpPr>
          <p:nvPr>
            <p:ph type="ftr" sz="quarter" idx="11"/>
          </p:nvPr>
        </p:nvSpPr>
        <p:spPr>
          <a:xfrm>
            <a:off x="6813302" y="4906091"/>
            <a:ext cx="1790154" cy="83100"/>
          </a:xfrm>
          <a:prstGeom prst="rect">
            <a:avLst/>
          </a:prstGeom>
        </p:spPr>
        <p:txBody>
          <a:bodyPr/>
          <a:lstStyle/>
          <a:p>
            <a:r>
              <a:rPr lang="en-US"/>
              <a:t>Migros Valais – novembre 2018- confidentiel</a:t>
            </a:r>
            <a:endParaRPr lang="en-US" dirty="0"/>
          </a:p>
        </p:txBody>
      </p:sp>
    </p:spTree>
    <p:extLst>
      <p:ext uri="{BB962C8B-B14F-4D97-AF65-F5344CB8AC3E}">
        <p14:creationId xmlns:p14="http://schemas.microsoft.com/office/powerpoint/2010/main" val="217752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99EAD0-0532-47A4-8734-76A00EFE2908}"/>
              </a:ext>
            </a:extLst>
          </p:cNvPr>
          <p:cNvSpPr>
            <a:spLocks noGrp="1"/>
          </p:cNvSpPr>
          <p:nvPr>
            <p:ph type="title"/>
          </p:nvPr>
        </p:nvSpPr>
        <p:spPr/>
        <p:txBody>
          <a:bodyPr/>
          <a:lstStyle/>
          <a:p>
            <a:r>
              <a:rPr lang="fr-FR"/>
              <a:t>Modifiez le style du titre</a:t>
            </a:r>
          </a:p>
        </p:txBody>
      </p:sp>
      <p:sp>
        <p:nvSpPr>
          <p:cNvPr id="8" name="Espace réservé du texte 6">
            <a:extLst>
              <a:ext uri="{FF2B5EF4-FFF2-40B4-BE49-F238E27FC236}">
                <a16:creationId xmlns:a16="http://schemas.microsoft.com/office/drawing/2014/main" id="{94618013-F7FC-4C9D-86F8-B0B2EBE5646A}"/>
              </a:ext>
            </a:extLst>
          </p:cNvPr>
          <p:cNvSpPr>
            <a:spLocks noGrp="1"/>
          </p:cNvSpPr>
          <p:nvPr>
            <p:ph type="body" sz="quarter" idx="10"/>
          </p:nvPr>
        </p:nvSpPr>
        <p:spPr>
          <a:xfrm>
            <a:off x="540000" y="945000"/>
            <a:ext cx="8064000" cy="1465786"/>
          </a:xfrm>
        </p:spPr>
        <p:txBody>
          <a:bodyPr/>
          <a:lstStyle>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pied de page 1">
            <a:extLst>
              <a:ext uri="{FF2B5EF4-FFF2-40B4-BE49-F238E27FC236}">
                <a16:creationId xmlns:a16="http://schemas.microsoft.com/office/drawing/2014/main" id="{74D1D66A-DC60-4DFB-8974-AD697E29FF95}"/>
              </a:ext>
            </a:extLst>
          </p:cNvPr>
          <p:cNvSpPr>
            <a:spLocks noGrp="1"/>
          </p:cNvSpPr>
          <p:nvPr>
            <p:ph type="ftr" sz="quarter" idx="11"/>
          </p:nvPr>
        </p:nvSpPr>
        <p:spPr>
          <a:xfrm>
            <a:off x="7460114" y="4906091"/>
            <a:ext cx="1143342" cy="83100"/>
          </a:xfrm>
          <a:prstGeom prst="rect">
            <a:avLst/>
          </a:prstGeom>
        </p:spPr>
        <p:txBody>
          <a:bodyPr/>
          <a:lstStyle/>
          <a:p>
            <a:r>
              <a:rPr lang="fr-FR"/>
              <a:t>Enquête engagement - VYV 2023</a:t>
            </a:r>
            <a:endParaRPr lang="fr-FR" dirty="0"/>
          </a:p>
        </p:txBody>
      </p:sp>
    </p:spTree>
    <p:extLst>
      <p:ext uri="{BB962C8B-B14F-4D97-AF65-F5344CB8AC3E}">
        <p14:creationId xmlns:p14="http://schemas.microsoft.com/office/powerpoint/2010/main" val="313900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99EAD0-0532-47A4-8734-76A00EFE2908}"/>
              </a:ext>
            </a:extLst>
          </p:cNvPr>
          <p:cNvSpPr>
            <a:spLocks noGrp="1"/>
          </p:cNvSpPr>
          <p:nvPr>
            <p:ph type="title"/>
          </p:nvPr>
        </p:nvSpPr>
        <p:spPr/>
        <p:txBody>
          <a:bodyPr/>
          <a:lstStyle/>
          <a:p>
            <a:r>
              <a:rPr lang="fr-FR"/>
              <a:t>Modifiez le style du titre</a:t>
            </a:r>
          </a:p>
        </p:txBody>
      </p:sp>
      <p:sp>
        <p:nvSpPr>
          <p:cNvPr id="8" name="Espace réservé du texte 6">
            <a:extLst>
              <a:ext uri="{FF2B5EF4-FFF2-40B4-BE49-F238E27FC236}">
                <a16:creationId xmlns:a16="http://schemas.microsoft.com/office/drawing/2014/main" id="{94618013-F7FC-4C9D-86F8-B0B2EBE5646A}"/>
              </a:ext>
            </a:extLst>
          </p:cNvPr>
          <p:cNvSpPr>
            <a:spLocks noGrp="1"/>
          </p:cNvSpPr>
          <p:nvPr>
            <p:ph type="body" sz="quarter" idx="10"/>
          </p:nvPr>
        </p:nvSpPr>
        <p:spPr>
          <a:xfrm>
            <a:off x="540000" y="945000"/>
            <a:ext cx="8064000" cy="1465786"/>
          </a:xfrm>
        </p:spPr>
        <p:txBody>
          <a:bodyPr/>
          <a:lstStyle>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pied de page 1">
            <a:extLst>
              <a:ext uri="{FF2B5EF4-FFF2-40B4-BE49-F238E27FC236}">
                <a16:creationId xmlns:a16="http://schemas.microsoft.com/office/drawing/2014/main" id="{74D1D66A-DC60-4DFB-8974-AD697E29FF95}"/>
              </a:ext>
            </a:extLst>
          </p:cNvPr>
          <p:cNvSpPr>
            <a:spLocks noGrp="1"/>
          </p:cNvSpPr>
          <p:nvPr>
            <p:ph type="ftr" sz="quarter" idx="11"/>
          </p:nvPr>
        </p:nvSpPr>
        <p:spPr>
          <a:xfrm>
            <a:off x="7460114" y="4906091"/>
            <a:ext cx="1143342" cy="83100"/>
          </a:xfrm>
          <a:prstGeom prst="rect">
            <a:avLst/>
          </a:prstGeom>
        </p:spPr>
        <p:txBody>
          <a:bodyPr/>
          <a:lstStyle/>
          <a:p>
            <a:r>
              <a:rPr lang="fr-FR"/>
              <a:t>Enquête engagement - VYV 2023</a:t>
            </a:r>
            <a:endParaRPr lang="fr-FR" dirty="0"/>
          </a:p>
        </p:txBody>
      </p:sp>
    </p:spTree>
    <p:extLst>
      <p:ext uri="{BB962C8B-B14F-4D97-AF65-F5344CB8AC3E}">
        <p14:creationId xmlns:p14="http://schemas.microsoft.com/office/powerpoint/2010/main" val="33546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439997"/>
            <a:ext cx="8216900" cy="549381"/>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1308003"/>
          </a:xfrm>
        </p:spPr>
        <p:txBody>
          <a:bodyPr/>
          <a:lstStyle>
            <a:lvl1pPr marL="0" indent="0">
              <a:defRPr sz="2200"/>
            </a:lvl1pPr>
            <a:lvl2pPr marL="0" indent="0">
              <a:defRPr/>
            </a:lvl2pPr>
            <a:lvl3pPr marL="0" indent="0">
              <a:defRPr/>
            </a:lvl3pPr>
            <a:lvl4pPr marL="90486" indent="-90486">
              <a:buClr>
                <a:srgbClr val="EF7937"/>
              </a:buClr>
              <a:tabLst/>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1"/>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6733141" y="266426"/>
            <a:ext cx="1953659" cy="83100"/>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7102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900" indent="-88900">
              <a:buClr>
                <a:srgbClr val="EF7937"/>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323232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99EAD0-0532-47A4-8734-76A00EFE2908}"/>
              </a:ext>
            </a:extLst>
          </p:cNvPr>
          <p:cNvSpPr>
            <a:spLocks noGrp="1"/>
          </p:cNvSpPr>
          <p:nvPr>
            <p:ph type="title"/>
          </p:nvPr>
        </p:nvSpPr>
        <p:spPr/>
        <p:txBody>
          <a:bodyPr/>
          <a:lstStyle/>
          <a:p>
            <a:r>
              <a:rPr lang="fr-FR"/>
              <a:t>Modifiez le style du titre</a:t>
            </a:r>
          </a:p>
        </p:txBody>
      </p:sp>
      <p:sp>
        <p:nvSpPr>
          <p:cNvPr id="8" name="Espace réservé du texte 6">
            <a:extLst>
              <a:ext uri="{FF2B5EF4-FFF2-40B4-BE49-F238E27FC236}">
                <a16:creationId xmlns:a16="http://schemas.microsoft.com/office/drawing/2014/main" id="{94618013-F7FC-4C9D-86F8-B0B2EBE5646A}"/>
              </a:ext>
            </a:extLst>
          </p:cNvPr>
          <p:cNvSpPr>
            <a:spLocks noGrp="1"/>
          </p:cNvSpPr>
          <p:nvPr>
            <p:ph type="body" sz="quarter" idx="10"/>
          </p:nvPr>
        </p:nvSpPr>
        <p:spPr>
          <a:xfrm>
            <a:off x="540000" y="945000"/>
            <a:ext cx="8064000" cy="1465786"/>
          </a:xfrm>
        </p:spPr>
        <p:txBody>
          <a:bodyPr/>
          <a:lstStyle>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pied de page 1">
            <a:extLst>
              <a:ext uri="{FF2B5EF4-FFF2-40B4-BE49-F238E27FC236}">
                <a16:creationId xmlns:a16="http://schemas.microsoft.com/office/drawing/2014/main" id="{74D1D66A-DC60-4DFB-8974-AD697E29FF95}"/>
              </a:ext>
            </a:extLst>
          </p:cNvPr>
          <p:cNvSpPr>
            <a:spLocks noGrp="1"/>
          </p:cNvSpPr>
          <p:nvPr>
            <p:ph type="ftr" sz="quarter" idx="11"/>
          </p:nvPr>
        </p:nvSpPr>
        <p:spPr>
          <a:xfrm>
            <a:off x="7460114" y="4906091"/>
            <a:ext cx="1143342" cy="83100"/>
          </a:xfrm>
          <a:prstGeom prst="rect">
            <a:avLst/>
          </a:prstGeom>
        </p:spPr>
        <p:txBody>
          <a:bodyPr/>
          <a:lstStyle/>
          <a:p>
            <a:r>
              <a:rPr lang="fr-FR"/>
              <a:t>Enquête engagement - VYV 2023</a:t>
            </a:r>
            <a:endParaRPr lang="fr-FR" dirty="0"/>
          </a:p>
        </p:txBody>
      </p:sp>
    </p:spTree>
    <p:extLst>
      <p:ext uri="{BB962C8B-B14F-4D97-AF65-F5344CB8AC3E}">
        <p14:creationId xmlns:p14="http://schemas.microsoft.com/office/powerpoint/2010/main" val="40826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99EAD0-0532-47A4-8734-76A00EFE2908}"/>
              </a:ext>
            </a:extLst>
          </p:cNvPr>
          <p:cNvSpPr>
            <a:spLocks noGrp="1"/>
          </p:cNvSpPr>
          <p:nvPr>
            <p:ph type="title"/>
          </p:nvPr>
        </p:nvSpPr>
        <p:spPr/>
        <p:txBody>
          <a:bodyPr/>
          <a:lstStyle/>
          <a:p>
            <a:r>
              <a:rPr lang="fr-FR"/>
              <a:t>Modifiez le style du titre</a:t>
            </a:r>
          </a:p>
        </p:txBody>
      </p:sp>
      <p:sp>
        <p:nvSpPr>
          <p:cNvPr id="8" name="Espace réservé du texte 6">
            <a:extLst>
              <a:ext uri="{FF2B5EF4-FFF2-40B4-BE49-F238E27FC236}">
                <a16:creationId xmlns:a16="http://schemas.microsoft.com/office/drawing/2014/main" id="{94618013-F7FC-4C9D-86F8-B0B2EBE5646A}"/>
              </a:ext>
            </a:extLst>
          </p:cNvPr>
          <p:cNvSpPr>
            <a:spLocks noGrp="1"/>
          </p:cNvSpPr>
          <p:nvPr>
            <p:ph type="body" sz="quarter" idx="10"/>
          </p:nvPr>
        </p:nvSpPr>
        <p:spPr>
          <a:xfrm>
            <a:off x="540000" y="945000"/>
            <a:ext cx="8064000" cy="1465786"/>
          </a:xfrm>
        </p:spPr>
        <p:txBody>
          <a:bodyPr/>
          <a:lstStyle>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pied de page 1">
            <a:extLst>
              <a:ext uri="{FF2B5EF4-FFF2-40B4-BE49-F238E27FC236}">
                <a16:creationId xmlns:a16="http://schemas.microsoft.com/office/drawing/2014/main" id="{74D1D66A-DC60-4DFB-8974-AD697E29FF95}"/>
              </a:ext>
            </a:extLst>
          </p:cNvPr>
          <p:cNvSpPr>
            <a:spLocks noGrp="1"/>
          </p:cNvSpPr>
          <p:nvPr>
            <p:ph type="ftr" sz="quarter" idx="11"/>
          </p:nvPr>
        </p:nvSpPr>
        <p:spPr>
          <a:xfrm>
            <a:off x="6813302" y="4906091"/>
            <a:ext cx="1790154" cy="83100"/>
          </a:xfrm>
          <a:prstGeom prst="rect">
            <a:avLst/>
          </a:prstGeom>
        </p:spPr>
        <p:txBody>
          <a:bodyPr/>
          <a:lstStyle/>
          <a:p>
            <a:r>
              <a:rPr lang="fr-FR">
                <a:solidFill>
                  <a:srgbClr val="87878C">
                    <a:lumMod val="50000"/>
                  </a:srgbClr>
                </a:solidFill>
              </a:rPr>
              <a:t>Enquête engagement - VYV 2023</a:t>
            </a:r>
            <a:endParaRPr lang="en-US" dirty="0">
              <a:solidFill>
                <a:srgbClr val="87878C">
                  <a:lumMod val="50000"/>
                </a:srgbClr>
              </a:solidFill>
            </a:endParaRPr>
          </a:p>
        </p:txBody>
      </p:sp>
    </p:spTree>
    <p:extLst>
      <p:ext uri="{BB962C8B-B14F-4D97-AF65-F5344CB8AC3E}">
        <p14:creationId xmlns:p14="http://schemas.microsoft.com/office/powerpoint/2010/main" val="271693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99EAD0-0532-47A4-8734-76A00EFE2908}"/>
              </a:ext>
            </a:extLst>
          </p:cNvPr>
          <p:cNvSpPr>
            <a:spLocks noGrp="1"/>
          </p:cNvSpPr>
          <p:nvPr>
            <p:ph type="title"/>
          </p:nvPr>
        </p:nvSpPr>
        <p:spPr/>
        <p:txBody>
          <a:bodyPr/>
          <a:lstStyle/>
          <a:p>
            <a:r>
              <a:rPr lang="fr-FR"/>
              <a:t>Modifiez le style du titre</a:t>
            </a:r>
          </a:p>
        </p:txBody>
      </p:sp>
      <p:sp>
        <p:nvSpPr>
          <p:cNvPr id="8" name="Espace réservé du texte 6">
            <a:extLst>
              <a:ext uri="{FF2B5EF4-FFF2-40B4-BE49-F238E27FC236}">
                <a16:creationId xmlns:a16="http://schemas.microsoft.com/office/drawing/2014/main" id="{94618013-F7FC-4C9D-86F8-B0B2EBE5646A}"/>
              </a:ext>
            </a:extLst>
          </p:cNvPr>
          <p:cNvSpPr>
            <a:spLocks noGrp="1"/>
          </p:cNvSpPr>
          <p:nvPr>
            <p:ph type="body" sz="quarter" idx="10"/>
          </p:nvPr>
        </p:nvSpPr>
        <p:spPr>
          <a:xfrm>
            <a:off x="540000" y="945000"/>
            <a:ext cx="8064000" cy="1465786"/>
          </a:xfrm>
        </p:spPr>
        <p:txBody>
          <a:bodyPr/>
          <a:lstStyle>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pied de page 1">
            <a:extLst>
              <a:ext uri="{FF2B5EF4-FFF2-40B4-BE49-F238E27FC236}">
                <a16:creationId xmlns:a16="http://schemas.microsoft.com/office/drawing/2014/main" id="{74D1D66A-DC60-4DFB-8974-AD697E29FF95}"/>
              </a:ext>
            </a:extLst>
          </p:cNvPr>
          <p:cNvSpPr>
            <a:spLocks noGrp="1"/>
          </p:cNvSpPr>
          <p:nvPr>
            <p:ph type="ftr" sz="quarter" idx="11"/>
          </p:nvPr>
        </p:nvSpPr>
        <p:spPr>
          <a:xfrm>
            <a:off x="6813302" y="4906091"/>
            <a:ext cx="1790154" cy="83100"/>
          </a:xfrm>
          <a:prstGeom prst="rect">
            <a:avLst/>
          </a:prstGeom>
        </p:spPr>
        <p:txBody>
          <a:bodyPr/>
          <a:lstStyle/>
          <a:p>
            <a:r>
              <a:rPr lang="en-US" dirty="0" err="1"/>
              <a:t>Migros</a:t>
            </a:r>
            <a:r>
              <a:rPr lang="en-US" dirty="0"/>
              <a:t> Valais – </a:t>
            </a:r>
            <a:r>
              <a:rPr lang="en-US" dirty="0" err="1"/>
              <a:t>novembre</a:t>
            </a:r>
            <a:r>
              <a:rPr lang="en-US" dirty="0"/>
              <a:t> 2018- </a:t>
            </a:r>
            <a:r>
              <a:rPr lang="en-US" dirty="0" err="1"/>
              <a:t>confidentiel</a:t>
            </a:r>
            <a:endParaRPr lang="en-US" dirty="0"/>
          </a:p>
        </p:txBody>
      </p:sp>
    </p:spTree>
    <p:extLst>
      <p:ext uri="{BB962C8B-B14F-4D97-AF65-F5344CB8AC3E}">
        <p14:creationId xmlns:p14="http://schemas.microsoft.com/office/powerpoint/2010/main" val="344519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re présentation">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tretch>
            <a:fillRect/>
          </a:stretch>
        </p:blipFill>
        <p:spPr bwMode="auto">
          <a:xfrm>
            <a:off x="130177" y="244033"/>
            <a:ext cx="2339973" cy="1081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1" y="244034"/>
            <a:ext cx="1930400" cy="153987"/>
          </a:xfrm>
          <a:prstGeom prst="rect">
            <a:avLst/>
          </a:prstGeom>
        </p:spPr>
        <p:txBody>
          <a:bodyPr lIns="0" tIns="0" rIns="0" bIns="0"/>
          <a:lstStyle>
            <a:lvl1pPr algn="r">
              <a:defRPr sz="1000">
                <a:solidFill>
                  <a:srgbClr val="9C4092"/>
                </a:solidFill>
              </a:defRPr>
            </a:lvl1pPr>
          </a:lstStyle>
          <a:p>
            <a:r>
              <a:rPr lang="en-US" altLang="fr-FR" dirty="0"/>
              <a:t>Nom de </a:t>
            </a:r>
            <a:r>
              <a:rPr lang="en-US" altLang="fr-FR" dirty="0" err="1"/>
              <a:t>l’évènement</a:t>
            </a:r>
            <a:endParaRPr lang="en-US" altLang="fr-FR" dirty="0"/>
          </a:p>
        </p:txBody>
      </p:sp>
      <p:sp>
        <p:nvSpPr>
          <p:cNvPr id="2" name="Title 1"/>
          <p:cNvSpPr>
            <a:spLocks noGrp="1"/>
          </p:cNvSpPr>
          <p:nvPr>
            <p:ph type="ctrTitle"/>
          </p:nvPr>
        </p:nvSpPr>
        <p:spPr>
          <a:xfrm>
            <a:off x="2748880" y="2144168"/>
            <a:ext cx="5925221" cy="467820"/>
          </a:xfrm>
        </p:spPr>
        <p:txBody>
          <a:bodyPr anchor="b"/>
          <a:lstStyle>
            <a:lvl1pPr algn="l">
              <a:lnSpc>
                <a:spcPct val="80000"/>
              </a:lnSpc>
              <a:defRPr sz="3800"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2748879" y="2698835"/>
            <a:ext cx="5925221" cy="327782"/>
          </a:xfrm>
        </p:spPr>
        <p:txBody>
          <a:bodyPr wrap="square">
            <a:spAutoFit/>
          </a:bodyPr>
          <a:lstStyle>
            <a:lvl1pPr marL="0" indent="0" algn="l">
              <a:buNone/>
              <a:defRPr sz="1700">
                <a:solidFill>
                  <a:srgbClr val="9C409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72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900" indent="-88900">
              <a:buClr>
                <a:srgbClr val="EF7937"/>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06639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3960000" cy="31788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11697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5309450" cy="31788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90488" indent="-90488">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04029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0"/>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3"/>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 Quatrième niveau</a:t>
            </a:r>
            <a:endParaRPr lang="en-US" dirty="0"/>
          </a:p>
        </p:txBody>
      </p:sp>
      <p:sp>
        <p:nvSpPr>
          <p:cNvPr id="6" name="Slide Number Placeholder 5"/>
          <p:cNvSpPr>
            <a:spLocks noGrp="1"/>
          </p:cNvSpPr>
          <p:nvPr>
            <p:ph type="sldNum" sz="quarter" idx="10"/>
          </p:nvPr>
        </p:nvSpPr>
        <p:spPr>
          <a:xfrm>
            <a:off x="8280400" y="4754563"/>
            <a:ext cx="406400" cy="274637"/>
          </a:xfrm>
        </p:spPr>
        <p:txBody>
          <a:bodyPr/>
          <a:lstStyle>
            <a:lvl1pPr>
              <a:defRPr sz="900"/>
            </a:lvl1pPr>
          </a:lstStyle>
          <a:p>
            <a:fld id="{59513FEB-346B-47BF-B732-434A7540DF74}" type="slidenum">
              <a:rPr lang="en-US" altLang="fr-FR"/>
              <a:pPr/>
              <a:t>‹N°›</a:t>
            </a:fld>
            <a:endParaRPr lang="en-US" altLang="fr-FR" dirty="0"/>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3075" name="Picture 3"/>
          <p:cNvPicPr>
            <a:picLocks noChangeAspect="1" noChangeArrowheads="1"/>
          </p:cNvPicPr>
          <p:nvPr userDrawn="1"/>
        </p:nvPicPr>
        <p:blipFill>
          <a:blip r:embed="rId3"/>
          <a:stretch>
            <a:fillRect/>
          </a:stretch>
        </p:blipFill>
        <p:spPr bwMode="auto">
          <a:xfrm>
            <a:off x="875343" y="1521717"/>
            <a:ext cx="2536071" cy="190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8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Agend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7CE7681-2960-46D1-B4C2-99F1E6F85D4B}"/>
              </a:ext>
            </a:extLst>
          </p:cNvPr>
          <p:cNvSpPr>
            <a:spLocks/>
          </p:cNvSpPr>
          <p:nvPr/>
        </p:nvSpPr>
        <p:spPr>
          <a:xfrm>
            <a:off x="0" y="0"/>
            <a:ext cx="3284982" cy="5143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endParaRPr lang="fr-FR" sz="900" dirty="0"/>
          </a:p>
        </p:txBody>
      </p:sp>
      <p:sp>
        <p:nvSpPr>
          <p:cNvPr id="44" name="Forme libre : forme 43">
            <a:extLst>
              <a:ext uri="{FF2B5EF4-FFF2-40B4-BE49-F238E27FC236}">
                <a16:creationId xmlns:a16="http://schemas.microsoft.com/office/drawing/2014/main" id="{DFAC8E79-9CB9-40FC-BB9E-7F828159B59C}"/>
              </a:ext>
            </a:extLst>
          </p:cNvPr>
          <p:cNvSpPr>
            <a:spLocks/>
          </p:cNvSpPr>
          <p:nvPr/>
        </p:nvSpPr>
        <p:spPr bwMode="auto">
          <a:xfrm>
            <a:off x="1414675" y="1658821"/>
            <a:ext cx="2768525" cy="1825859"/>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bg1">
              <a:alpha val="30000"/>
            </a:schemeClr>
          </a:solidFill>
          <a:ln w="6350">
            <a:noFill/>
            <a:round/>
            <a:headEnd/>
            <a:tailEnd/>
          </a:ln>
        </p:spPr>
        <p:txBody>
          <a:bodyPr vert="horz" wrap="square" lIns="68580" tIns="34290" rIns="68580" bIns="34290" numCol="1" anchor="t" anchorCtr="0" compatLnSpc="1">
            <a:prstTxWarp prst="textNoShape">
              <a:avLst/>
            </a:prstTxWarp>
            <a:noAutofit/>
          </a:bodyPr>
          <a:lstStyle/>
          <a:p>
            <a:endParaRPr lang="fr-FR" dirty="0"/>
          </a:p>
        </p:txBody>
      </p:sp>
      <p:sp>
        <p:nvSpPr>
          <p:cNvPr id="45" name="Espace réservé du texte 102">
            <a:extLst>
              <a:ext uri="{FF2B5EF4-FFF2-40B4-BE49-F238E27FC236}">
                <a16:creationId xmlns:a16="http://schemas.microsoft.com/office/drawing/2014/main" id="{7140F4EB-0A9F-4D50-BFC8-7FBB29A29036}"/>
              </a:ext>
            </a:extLst>
          </p:cNvPr>
          <p:cNvSpPr txBox="1">
            <a:spLocks/>
          </p:cNvSpPr>
          <p:nvPr/>
        </p:nvSpPr>
        <p:spPr>
          <a:xfrm>
            <a:off x="2571361" y="1863091"/>
            <a:ext cx="1417319" cy="1417319"/>
          </a:xfrm>
          <a:prstGeom prst="ellipse">
            <a:avLst/>
          </a:prstGeom>
          <a:solidFill>
            <a:schemeClr val="bg1"/>
          </a:solidFill>
        </p:spPr>
        <p:txBody>
          <a:bodyPr wrap="none" anchor="ctr">
            <a:noAutofit/>
          </a:bodyPr>
          <a:lstStyle>
            <a:lvl1pPr marL="0" indent="0" algn="ctr" defTabSz="685800" rtl="0" eaLnBrk="1" latinLnBrk="0" hangingPunct="1">
              <a:lnSpc>
                <a:spcPct val="100000"/>
              </a:lnSpc>
              <a:spcBef>
                <a:spcPts val="0"/>
              </a:spcBef>
              <a:spcAft>
                <a:spcPts val="0"/>
              </a:spcAft>
              <a:buFont typeface="Arial" panose="020B0604020202020204" pitchFamily="34" charset="0"/>
              <a:buNone/>
              <a:defRPr sz="8000" b="1" kern="1200">
                <a:solidFill>
                  <a:schemeClr val="accent2"/>
                </a:solidFill>
                <a:latin typeface="+mj-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1600" b="1" kern="1200">
                <a:solidFill>
                  <a:schemeClr val="tx1"/>
                </a:solidFill>
                <a:latin typeface="+mn-lt"/>
                <a:ea typeface="+mn-ea"/>
                <a:cs typeface="+mn-cs"/>
              </a:defRPr>
            </a:lvl2pPr>
            <a:lvl3pPr marL="171450" indent="-171450" algn="l" defTabSz="685800" rtl="0" eaLnBrk="1" latinLnBrk="0" hangingPunct="1">
              <a:lnSpc>
                <a:spcPct val="100000"/>
              </a:lnSpc>
              <a:spcBef>
                <a:spcPts val="600"/>
              </a:spcBef>
              <a:buFontTx/>
              <a:buBlip>
                <a:blip r:embed="rId2"/>
              </a:buBlip>
              <a:defRPr sz="1400" kern="1200">
                <a:solidFill>
                  <a:schemeClr val="accent1"/>
                </a:solidFill>
                <a:latin typeface="+mn-lt"/>
                <a:ea typeface="+mn-ea"/>
                <a:cs typeface="+mn-cs"/>
              </a:defRPr>
            </a:lvl3pPr>
            <a:lvl4pPr marL="338138" indent="-172800" algn="l" defTabSz="685800" rtl="0" eaLnBrk="1" latinLnBrk="0" hangingPunct="1">
              <a:lnSpc>
                <a:spcPct val="100000"/>
              </a:lnSpc>
              <a:spcBef>
                <a:spcPts val="600"/>
              </a:spcBef>
              <a:buFont typeface="Franklin Gothic Book" panose="020B0503020102020204" pitchFamily="34" charset="0"/>
              <a:buChar char="−"/>
              <a:defRPr sz="1400" kern="1200">
                <a:solidFill>
                  <a:schemeClr val="accent2"/>
                </a:solidFill>
                <a:latin typeface="+mn-lt"/>
                <a:ea typeface="+mn-ea"/>
                <a:cs typeface="+mn-cs"/>
              </a:defRPr>
            </a:lvl4pPr>
            <a:lvl5pPr marL="336550" indent="0" algn="l" defTabSz="685800" rtl="0" eaLnBrk="1" latinLnBrk="0" hangingPunct="1">
              <a:lnSpc>
                <a:spcPct val="100000"/>
              </a:lnSpc>
              <a:spcBef>
                <a:spcPts val="600"/>
              </a:spcBef>
              <a:buFont typeface="Arial" panose="020B0604020202020204" pitchFamily="34" charset="0"/>
              <a:buNone/>
              <a:defRPr sz="12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6000"/>
              <a:t> </a:t>
            </a:r>
            <a:endParaRPr lang="fr-FR" sz="6000" dirty="0"/>
          </a:p>
        </p:txBody>
      </p:sp>
      <p:sp>
        <p:nvSpPr>
          <p:cNvPr id="48" name="Titre 7">
            <a:extLst>
              <a:ext uri="{FF2B5EF4-FFF2-40B4-BE49-F238E27FC236}">
                <a16:creationId xmlns:a16="http://schemas.microsoft.com/office/drawing/2014/main" id="{8CD84411-C65D-4169-BC20-64E447601AB1}"/>
              </a:ext>
            </a:extLst>
          </p:cNvPr>
          <p:cNvSpPr txBox="1">
            <a:spLocks/>
          </p:cNvSpPr>
          <p:nvPr/>
        </p:nvSpPr>
        <p:spPr>
          <a:xfrm>
            <a:off x="2864314" y="2433251"/>
            <a:ext cx="857799" cy="276999"/>
          </a:xfrm>
          <a:prstGeom prst="rect">
            <a:avLst/>
          </a:prstGeom>
        </p:spPr>
        <p:txBody>
          <a:bodyPr vert="horz" wrap="none" lIns="0" tIns="0" rIns="0" bIns="0" rtlCol="0" anchor="ctr">
            <a:spAutoFit/>
          </a:bodyPr>
          <a:lstStyle>
            <a:lvl1pPr algn="l" defTabSz="685800" rtl="0" eaLnBrk="1" latinLnBrk="0" hangingPunct="1">
              <a:lnSpc>
                <a:spcPct val="80000"/>
              </a:lnSpc>
              <a:spcBef>
                <a:spcPct val="0"/>
              </a:spcBef>
              <a:buNone/>
              <a:defRPr sz="2800" b="1" kern="1200" cap="all" baseline="0">
                <a:solidFill>
                  <a:schemeClr val="accent1"/>
                </a:solidFill>
                <a:latin typeface="+mj-lt"/>
                <a:ea typeface="+mj-ea"/>
                <a:cs typeface="+mj-cs"/>
              </a:defRPr>
            </a:lvl1pPr>
          </a:lstStyle>
          <a:p>
            <a:pPr>
              <a:lnSpc>
                <a:spcPct val="100000"/>
              </a:lnSpc>
            </a:pPr>
            <a:r>
              <a:rPr lang="fr-FR" sz="1800" spc="38" dirty="0"/>
              <a:t>Agenda</a:t>
            </a:r>
          </a:p>
        </p:txBody>
      </p:sp>
      <p:grpSp>
        <p:nvGrpSpPr>
          <p:cNvPr id="50" name="Groupe 49">
            <a:extLst>
              <a:ext uri="{FF2B5EF4-FFF2-40B4-BE49-F238E27FC236}">
                <a16:creationId xmlns:a16="http://schemas.microsoft.com/office/drawing/2014/main" id="{E32706E5-3E5E-44BC-8CD7-769C4504F36B}"/>
              </a:ext>
            </a:extLst>
          </p:cNvPr>
          <p:cNvGrpSpPr/>
          <p:nvPr userDrawn="1"/>
        </p:nvGrpSpPr>
        <p:grpSpPr>
          <a:xfrm>
            <a:off x="364926" y="4873878"/>
            <a:ext cx="952500" cy="86467"/>
            <a:chOff x="8377671" y="485679"/>
            <a:chExt cx="3093604" cy="280834"/>
          </a:xfrm>
        </p:grpSpPr>
        <p:sp>
          <p:nvSpPr>
            <p:cNvPr id="52" name="Forme libre : forme 51">
              <a:extLst>
                <a:ext uri="{FF2B5EF4-FFF2-40B4-BE49-F238E27FC236}">
                  <a16:creationId xmlns:a16="http://schemas.microsoft.com/office/drawing/2014/main" id="{7483FE80-086E-4315-A408-442CB6B23F24}"/>
                </a:ext>
              </a:extLst>
            </p:cNvPr>
            <p:cNvSpPr>
              <a:spLocks/>
            </p:cNvSpPr>
            <p:nvPr/>
          </p:nvSpPr>
          <p:spPr bwMode="auto">
            <a:xfrm>
              <a:off x="8377671" y="485679"/>
              <a:ext cx="375117" cy="247392"/>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accent2"/>
            </a:solidFill>
            <a:ln>
              <a:noFill/>
            </a:ln>
          </p:spPr>
          <p:txBody>
            <a:bodyPr vert="horz" wrap="square" lIns="91440" tIns="45720" rIns="91440" bIns="45720" numCol="1" anchor="ctr" anchorCtr="0" compatLnSpc="1">
              <a:prstTxWarp prst="textNoShape">
                <a:avLst/>
              </a:prstTxWarp>
              <a:noAutofit/>
            </a:bodyPr>
            <a:lstStyle/>
            <a:p>
              <a:endParaRPr lang="fr-FR" dirty="0"/>
            </a:p>
          </p:txBody>
        </p:sp>
        <p:sp>
          <p:nvSpPr>
            <p:cNvPr id="53" name="Forme libre : forme 52">
              <a:extLst>
                <a:ext uri="{FF2B5EF4-FFF2-40B4-BE49-F238E27FC236}">
                  <a16:creationId xmlns:a16="http://schemas.microsoft.com/office/drawing/2014/main" id="{698C88D1-D4B2-4E80-829D-B83CC438A224}"/>
                </a:ext>
              </a:extLst>
            </p:cNvPr>
            <p:cNvSpPr>
              <a:spLocks/>
            </p:cNvSpPr>
            <p:nvPr/>
          </p:nvSpPr>
          <p:spPr bwMode="auto">
            <a:xfrm>
              <a:off x="8935712" y="500990"/>
              <a:ext cx="181313" cy="265523"/>
            </a:xfrm>
            <a:custGeom>
              <a:avLst/>
              <a:gdLst>
                <a:gd name="connsiteX0" fmla="*/ 361653 w 714375"/>
                <a:gd name="connsiteY0" fmla="*/ 107950 h 1046162"/>
                <a:gd name="connsiteX1" fmla="*/ 146050 w 714375"/>
                <a:gd name="connsiteY1" fmla="*/ 443621 h 1046162"/>
                <a:gd name="connsiteX2" fmla="*/ 358147 w 714375"/>
                <a:gd name="connsiteY2" fmla="*/ 781050 h 1046162"/>
                <a:gd name="connsiteX3" fmla="*/ 566738 w 714375"/>
                <a:gd name="connsiteY3" fmla="*/ 438349 h 1046162"/>
                <a:gd name="connsiteX4" fmla="*/ 361653 w 714375"/>
                <a:gd name="connsiteY4" fmla="*/ 107950 h 1046162"/>
                <a:gd name="connsiteX5" fmla="*/ 368597 w 714375"/>
                <a:gd name="connsiteY5" fmla="*/ 0 h 1046162"/>
                <a:gd name="connsiteX6" fmla="*/ 714375 w 714375"/>
                <a:gd name="connsiteY6" fmla="*/ 442065 h 1046162"/>
                <a:gd name="connsiteX7" fmla="*/ 449337 w 714375"/>
                <a:gd name="connsiteY7" fmla="*/ 854190 h 1046162"/>
                <a:gd name="connsiteX8" fmla="*/ 591510 w 714375"/>
                <a:gd name="connsiteY8" fmla="*/ 894698 h 1046162"/>
                <a:gd name="connsiteX9" fmla="*/ 700333 w 714375"/>
                <a:gd name="connsiteY9" fmla="*/ 921116 h 1046162"/>
                <a:gd name="connsiteX10" fmla="*/ 654698 w 714375"/>
                <a:gd name="connsiteY10" fmla="*/ 1046162 h 1046162"/>
                <a:gd name="connsiteX11" fmla="*/ 528322 w 714375"/>
                <a:gd name="connsiteY11" fmla="*/ 993326 h 1046162"/>
                <a:gd name="connsiteX12" fmla="*/ 310674 w 714375"/>
                <a:gd name="connsiteY12" fmla="*/ 910549 h 1046162"/>
                <a:gd name="connsiteX13" fmla="*/ 93027 w 714375"/>
                <a:gd name="connsiteY13" fmla="*/ 774935 h 1046162"/>
                <a:gd name="connsiteX14" fmla="*/ 0 w 714375"/>
                <a:gd name="connsiteY14" fmla="*/ 450871 h 1046162"/>
                <a:gd name="connsiteX15" fmla="*/ 368597 w 714375"/>
                <a:gd name="connsiteY1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5" h="1046162">
                  <a:moveTo>
                    <a:pt x="361653" y="107950"/>
                  </a:moveTo>
                  <a:cubicBezTo>
                    <a:pt x="230188" y="107950"/>
                    <a:pt x="146050" y="238001"/>
                    <a:pt x="146050" y="443621"/>
                  </a:cubicBezTo>
                  <a:cubicBezTo>
                    <a:pt x="146050" y="659787"/>
                    <a:pt x="223176" y="781050"/>
                    <a:pt x="358147" y="781050"/>
                  </a:cubicBezTo>
                  <a:cubicBezTo>
                    <a:pt x="484353" y="781050"/>
                    <a:pt x="566738" y="643970"/>
                    <a:pt x="566738" y="438349"/>
                  </a:cubicBezTo>
                  <a:cubicBezTo>
                    <a:pt x="566738" y="229213"/>
                    <a:pt x="491365" y="107950"/>
                    <a:pt x="361653" y="107950"/>
                  </a:cubicBezTo>
                  <a:close/>
                  <a:moveTo>
                    <a:pt x="368597" y="0"/>
                  </a:moveTo>
                  <a:cubicBezTo>
                    <a:pt x="586244" y="0"/>
                    <a:pt x="714375" y="162032"/>
                    <a:pt x="714375" y="442065"/>
                  </a:cubicBezTo>
                  <a:cubicBezTo>
                    <a:pt x="714375" y="651650"/>
                    <a:pt x="607307" y="815443"/>
                    <a:pt x="449337" y="854190"/>
                  </a:cubicBezTo>
                  <a:cubicBezTo>
                    <a:pt x="591510" y="894698"/>
                    <a:pt x="591510" y="894698"/>
                    <a:pt x="591510" y="894698"/>
                  </a:cubicBezTo>
                  <a:cubicBezTo>
                    <a:pt x="658208" y="914071"/>
                    <a:pt x="674005" y="917593"/>
                    <a:pt x="700333" y="921116"/>
                  </a:cubicBezTo>
                  <a:lnTo>
                    <a:pt x="654698" y="1046162"/>
                  </a:lnTo>
                  <a:cubicBezTo>
                    <a:pt x="633635" y="1033834"/>
                    <a:pt x="626614" y="1032072"/>
                    <a:pt x="528322" y="993326"/>
                  </a:cubicBezTo>
                  <a:cubicBezTo>
                    <a:pt x="310674" y="910549"/>
                    <a:pt x="310674" y="910549"/>
                    <a:pt x="310674" y="910549"/>
                  </a:cubicBezTo>
                  <a:cubicBezTo>
                    <a:pt x="203606" y="868279"/>
                    <a:pt x="136907" y="827771"/>
                    <a:pt x="93027" y="774935"/>
                  </a:cubicBezTo>
                  <a:cubicBezTo>
                    <a:pt x="35105" y="704486"/>
                    <a:pt x="0" y="582962"/>
                    <a:pt x="0" y="450871"/>
                  </a:cubicBezTo>
                  <a:cubicBezTo>
                    <a:pt x="0" y="183166"/>
                    <a:pt x="149194" y="0"/>
                    <a:pt x="368597"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dirty="0"/>
            </a:p>
          </p:txBody>
        </p:sp>
        <p:sp>
          <p:nvSpPr>
            <p:cNvPr id="54" name="Freeform 10">
              <a:extLst>
                <a:ext uri="{FF2B5EF4-FFF2-40B4-BE49-F238E27FC236}">
                  <a16:creationId xmlns:a16="http://schemas.microsoft.com/office/drawing/2014/main" id="{DB1ABDE3-D216-481C-AECB-5FC25659EED1}"/>
                </a:ext>
              </a:extLst>
            </p:cNvPr>
            <p:cNvSpPr>
              <a:spLocks/>
            </p:cNvSpPr>
            <p:nvPr/>
          </p:nvSpPr>
          <p:spPr bwMode="auto">
            <a:xfrm>
              <a:off x="9273761" y="506631"/>
              <a:ext cx="168017" cy="222411"/>
            </a:xfrm>
            <a:custGeom>
              <a:avLst/>
              <a:gdLst>
                <a:gd name="T0" fmla="*/ 89 w 377"/>
                <a:gd name="T1" fmla="*/ 0 h 497"/>
                <a:gd name="T2" fmla="*/ 85 w 377"/>
                <a:gd name="T3" fmla="*/ 74 h 497"/>
                <a:gd name="T4" fmla="*/ 85 w 377"/>
                <a:gd name="T5" fmla="*/ 303 h 497"/>
                <a:gd name="T6" fmla="*/ 110 w 377"/>
                <a:gd name="T7" fmla="*/ 407 h 497"/>
                <a:gd name="T8" fmla="*/ 184 w 377"/>
                <a:gd name="T9" fmla="*/ 439 h 497"/>
                <a:gd name="T10" fmla="*/ 272 w 377"/>
                <a:gd name="T11" fmla="*/ 398 h 497"/>
                <a:gd name="T12" fmla="*/ 296 w 377"/>
                <a:gd name="T13" fmla="*/ 291 h 497"/>
                <a:gd name="T14" fmla="*/ 296 w 377"/>
                <a:gd name="T15" fmla="*/ 74 h 497"/>
                <a:gd name="T16" fmla="*/ 292 w 377"/>
                <a:gd name="T17" fmla="*/ 0 h 497"/>
                <a:gd name="T18" fmla="*/ 377 w 377"/>
                <a:gd name="T19" fmla="*/ 0 h 497"/>
                <a:gd name="T20" fmla="*/ 373 w 377"/>
                <a:gd name="T21" fmla="*/ 75 h 497"/>
                <a:gd name="T22" fmla="*/ 373 w 377"/>
                <a:gd name="T23" fmla="*/ 292 h 497"/>
                <a:gd name="T24" fmla="*/ 325 w 377"/>
                <a:gd name="T25" fmla="*/ 444 h 497"/>
                <a:gd name="T26" fmla="*/ 180 w 377"/>
                <a:gd name="T27" fmla="*/ 497 h 497"/>
                <a:gd name="T28" fmla="*/ 45 w 377"/>
                <a:gd name="T29" fmla="*/ 450 h 497"/>
                <a:gd name="T30" fmla="*/ 4 w 377"/>
                <a:gd name="T31" fmla="*/ 308 h 497"/>
                <a:gd name="T32" fmla="*/ 4 w 377"/>
                <a:gd name="T33" fmla="*/ 74 h 497"/>
                <a:gd name="T34" fmla="*/ 0 w 377"/>
                <a:gd name="T35" fmla="*/ 0 h 497"/>
                <a:gd name="T36" fmla="*/ 89 w 377"/>
                <a:gd name="T3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497">
                  <a:moveTo>
                    <a:pt x="89" y="0"/>
                  </a:moveTo>
                  <a:cubicBezTo>
                    <a:pt x="86" y="16"/>
                    <a:pt x="85" y="44"/>
                    <a:pt x="85" y="74"/>
                  </a:cubicBezTo>
                  <a:cubicBezTo>
                    <a:pt x="85" y="303"/>
                    <a:pt x="85" y="303"/>
                    <a:pt x="85" y="303"/>
                  </a:cubicBezTo>
                  <a:cubicBezTo>
                    <a:pt x="85" y="356"/>
                    <a:pt x="92" y="386"/>
                    <a:pt x="110" y="407"/>
                  </a:cubicBezTo>
                  <a:cubicBezTo>
                    <a:pt x="126" y="426"/>
                    <a:pt x="155" y="439"/>
                    <a:pt x="184" y="439"/>
                  </a:cubicBezTo>
                  <a:cubicBezTo>
                    <a:pt x="221" y="439"/>
                    <a:pt x="253" y="424"/>
                    <a:pt x="272" y="398"/>
                  </a:cubicBezTo>
                  <a:cubicBezTo>
                    <a:pt x="290" y="373"/>
                    <a:pt x="296" y="346"/>
                    <a:pt x="296" y="291"/>
                  </a:cubicBezTo>
                  <a:cubicBezTo>
                    <a:pt x="296" y="74"/>
                    <a:pt x="296" y="74"/>
                    <a:pt x="296" y="74"/>
                  </a:cubicBezTo>
                  <a:cubicBezTo>
                    <a:pt x="296" y="44"/>
                    <a:pt x="295" y="16"/>
                    <a:pt x="292" y="0"/>
                  </a:cubicBezTo>
                  <a:cubicBezTo>
                    <a:pt x="377" y="0"/>
                    <a:pt x="377" y="0"/>
                    <a:pt x="377" y="0"/>
                  </a:cubicBezTo>
                  <a:cubicBezTo>
                    <a:pt x="375" y="19"/>
                    <a:pt x="373" y="46"/>
                    <a:pt x="373" y="75"/>
                  </a:cubicBezTo>
                  <a:cubicBezTo>
                    <a:pt x="373" y="292"/>
                    <a:pt x="373" y="292"/>
                    <a:pt x="373" y="292"/>
                  </a:cubicBezTo>
                  <a:cubicBezTo>
                    <a:pt x="373" y="369"/>
                    <a:pt x="361" y="408"/>
                    <a:pt x="325" y="444"/>
                  </a:cubicBezTo>
                  <a:cubicBezTo>
                    <a:pt x="289" y="480"/>
                    <a:pt x="241" y="497"/>
                    <a:pt x="180" y="497"/>
                  </a:cubicBezTo>
                  <a:cubicBezTo>
                    <a:pt x="123" y="497"/>
                    <a:pt x="75" y="480"/>
                    <a:pt x="45" y="450"/>
                  </a:cubicBezTo>
                  <a:cubicBezTo>
                    <a:pt x="14" y="419"/>
                    <a:pt x="4" y="384"/>
                    <a:pt x="4" y="308"/>
                  </a:cubicBezTo>
                  <a:cubicBezTo>
                    <a:pt x="4" y="74"/>
                    <a:pt x="4" y="74"/>
                    <a:pt x="4" y="74"/>
                  </a:cubicBezTo>
                  <a:cubicBezTo>
                    <a:pt x="4" y="43"/>
                    <a:pt x="2" y="20"/>
                    <a:pt x="0" y="0"/>
                  </a:cubicBezTo>
                  <a:lnTo>
                    <a:pt x="89"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dirty="0"/>
            </a:p>
          </p:txBody>
        </p:sp>
        <p:sp>
          <p:nvSpPr>
            <p:cNvPr id="55" name="Forme libre : forme 54">
              <a:extLst>
                <a:ext uri="{FF2B5EF4-FFF2-40B4-BE49-F238E27FC236}">
                  <a16:creationId xmlns:a16="http://schemas.microsoft.com/office/drawing/2014/main" id="{ADBF7D5B-2512-4DB3-8D22-7B1D2F6D67B0}"/>
                </a:ext>
              </a:extLst>
            </p:cNvPr>
            <p:cNvSpPr>
              <a:spLocks/>
            </p:cNvSpPr>
            <p:nvPr/>
          </p:nvSpPr>
          <p:spPr bwMode="auto">
            <a:xfrm>
              <a:off x="9572323" y="506631"/>
              <a:ext cx="203876" cy="217978"/>
            </a:xfrm>
            <a:custGeom>
              <a:avLst/>
              <a:gdLst>
                <a:gd name="connsiteX0" fmla="*/ 402678 w 803275"/>
                <a:gd name="connsiteY0" fmla="*/ 146050 h 858837"/>
                <a:gd name="connsiteX1" fmla="*/ 273050 w 803275"/>
                <a:gd name="connsiteY1" fmla="*/ 517525 h 858837"/>
                <a:gd name="connsiteX2" fmla="*/ 325602 w 803275"/>
                <a:gd name="connsiteY2" fmla="*/ 514004 h 858837"/>
                <a:gd name="connsiteX3" fmla="*/ 399174 w 803275"/>
                <a:gd name="connsiteY3" fmla="*/ 512243 h 858837"/>
                <a:gd name="connsiteX4" fmla="*/ 456981 w 803275"/>
                <a:gd name="connsiteY4" fmla="*/ 514004 h 858837"/>
                <a:gd name="connsiteX5" fmla="*/ 527050 w 803275"/>
                <a:gd name="connsiteY5" fmla="*/ 517525 h 858837"/>
                <a:gd name="connsiteX6" fmla="*/ 333966 w 803275"/>
                <a:gd name="connsiteY6" fmla="*/ 0 h 858837"/>
                <a:gd name="connsiteX7" fmla="*/ 471067 w 803275"/>
                <a:gd name="connsiteY7" fmla="*/ 0 h 858837"/>
                <a:gd name="connsiteX8" fmla="*/ 727694 w 803275"/>
                <a:gd name="connsiteY8" fmla="*/ 686012 h 858837"/>
                <a:gd name="connsiteX9" fmla="*/ 803275 w 803275"/>
                <a:gd name="connsiteY9" fmla="*/ 858837 h 858837"/>
                <a:gd name="connsiteX10" fmla="*/ 629262 w 803275"/>
                <a:gd name="connsiteY10" fmla="*/ 858837 h 858837"/>
                <a:gd name="connsiteX11" fmla="*/ 620473 w 803275"/>
                <a:gd name="connsiteY11" fmla="*/ 812985 h 858837"/>
                <a:gd name="connsiteX12" fmla="*/ 616958 w 803275"/>
                <a:gd name="connsiteY12" fmla="*/ 798877 h 858837"/>
                <a:gd name="connsiteX13" fmla="*/ 597623 w 803275"/>
                <a:gd name="connsiteY13" fmla="*/ 735390 h 858837"/>
                <a:gd name="connsiteX14" fmla="*/ 560711 w 803275"/>
                <a:gd name="connsiteY14" fmla="*/ 624288 h 858837"/>
                <a:gd name="connsiteX15" fmla="*/ 555438 w 803275"/>
                <a:gd name="connsiteY15" fmla="*/ 624288 h 858837"/>
                <a:gd name="connsiteX16" fmla="*/ 523799 w 803275"/>
                <a:gd name="connsiteY16" fmla="*/ 622525 h 858837"/>
                <a:gd name="connsiteX17" fmla="*/ 400759 w 803275"/>
                <a:gd name="connsiteY17" fmla="*/ 618998 h 858837"/>
                <a:gd name="connsiteX18" fmla="*/ 253111 w 803275"/>
                <a:gd name="connsiteY18" fmla="*/ 624288 h 858837"/>
                <a:gd name="connsiteX19" fmla="*/ 237292 w 803275"/>
                <a:gd name="connsiteY19" fmla="*/ 624288 h 858837"/>
                <a:gd name="connsiteX20" fmla="*/ 193349 w 803275"/>
                <a:gd name="connsiteY20" fmla="*/ 745971 h 858837"/>
                <a:gd name="connsiteX21" fmla="*/ 161710 w 803275"/>
                <a:gd name="connsiteY21" fmla="*/ 858837 h 858837"/>
                <a:gd name="connsiteX22" fmla="*/ 0 w 803275"/>
                <a:gd name="connsiteY22" fmla="*/ 858837 h 858837"/>
                <a:gd name="connsiteX23" fmla="*/ 72066 w 803275"/>
                <a:gd name="connsiteY23" fmla="*/ 701883 h 858837"/>
                <a:gd name="connsiteX24" fmla="*/ 281234 w 803275"/>
                <a:gd name="connsiteY24" fmla="*/ 160481 h 858837"/>
                <a:gd name="connsiteX25" fmla="*/ 333966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678" y="146050"/>
                  </a:moveTo>
                  <a:cubicBezTo>
                    <a:pt x="273050" y="517525"/>
                    <a:pt x="273050" y="517525"/>
                    <a:pt x="273050" y="517525"/>
                  </a:cubicBezTo>
                  <a:cubicBezTo>
                    <a:pt x="292319" y="515765"/>
                    <a:pt x="292319" y="515765"/>
                    <a:pt x="325602" y="514004"/>
                  </a:cubicBezTo>
                  <a:cubicBezTo>
                    <a:pt x="360636" y="514004"/>
                    <a:pt x="390416" y="512243"/>
                    <a:pt x="399174" y="512243"/>
                  </a:cubicBezTo>
                  <a:cubicBezTo>
                    <a:pt x="402678" y="512243"/>
                    <a:pt x="427202" y="512243"/>
                    <a:pt x="456981" y="514004"/>
                  </a:cubicBezTo>
                  <a:cubicBezTo>
                    <a:pt x="500774" y="515765"/>
                    <a:pt x="509533" y="515765"/>
                    <a:pt x="527050" y="517525"/>
                  </a:cubicBezTo>
                  <a:close/>
                  <a:moveTo>
                    <a:pt x="333966" y="0"/>
                  </a:moveTo>
                  <a:lnTo>
                    <a:pt x="471067" y="0"/>
                  </a:lnTo>
                  <a:cubicBezTo>
                    <a:pt x="727694" y="686012"/>
                    <a:pt x="727694" y="686012"/>
                    <a:pt x="727694" y="686012"/>
                  </a:cubicBezTo>
                  <a:cubicBezTo>
                    <a:pt x="757575" y="765370"/>
                    <a:pt x="769879" y="793587"/>
                    <a:pt x="803275" y="858837"/>
                  </a:cubicBezTo>
                  <a:cubicBezTo>
                    <a:pt x="629262" y="858837"/>
                    <a:pt x="629262" y="858837"/>
                    <a:pt x="629262" y="858837"/>
                  </a:cubicBezTo>
                  <a:cubicBezTo>
                    <a:pt x="627504" y="837675"/>
                    <a:pt x="623988" y="825330"/>
                    <a:pt x="620473" y="812985"/>
                  </a:cubicBezTo>
                  <a:cubicBezTo>
                    <a:pt x="616958" y="798877"/>
                    <a:pt x="616958" y="798877"/>
                    <a:pt x="616958" y="798877"/>
                  </a:cubicBezTo>
                  <a:cubicBezTo>
                    <a:pt x="601138" y="747735"/>
                    <a:pt x="599380" y="740681"/>
                    <a:pt x="597623" y="735390"/>
                  </a:cubicBezTo>
                  <a:cubicBezTo>
                    <a:pt x="560711" y="624288"/>
                    <a:pt x="560711" y="624288"/>
                    <a:pt x="560711" y="624288"/>
                  </a:cubicBezTo>
                  <a:cubicBezTo>
                    <a:pt x="555438" y="624288"/>
                    <a:pt x="555438" y="624288"/>
                    <a:pt x="555438" y="624288"/>
                  </a:cubicBezTo>
                  <a:cubicBezTo>
                    <a:pt x="544891" y="624288"/>
                    <a:pt x="555438" y="624288"/>
                    <a:pt x="523799" y="622525"/>
                  </a:cubicBezTo>
                  <a:cubicBezTo>
                    <a:pt x="451733" y="618998"/>
                    <a:pt x="442944" y="618998"/>
                    <a:pt x="400759" y="618998"/>
                  </a:cubicBezTo>
                  <a:cubicBezTo>
                    <a:pt x="348027" y="618998"/>
                    <a:pt x="360331" y="618998"/>
                    <a:pt x="253111" y="624288"/>
                  </a:cubicBezTo>
                  <a:cubicBezTo>
                    <a:pt x="237292" y="624288"/>
                    <a:pt x="237292" y="624288"/>
                    <a:pt x="237292" y="624288"/>
                  </a:cubicBezTo>
                  <a:cubicBezTo>
                    <a:pt x="193349" y="745971"/>
                    <a:pt x="193349" y="745971"/>
                    <a:pt x="193349" y="745971"/>
                  </a:cubicBezTo>
                  <a:cubicBezTo>
                    <a:pt x="181045" y="781242"/>
                    <a:pt x="170498" y="820040"/>
                    <a:pt x="161710" y="858837"/>
                  </a:cubicBezTo>
                  <a:cubicBezTo>
                    <a:pt x="0" y="858837"/>
                    <a:pt x="0" y="858837"/>
                    <a:pt x="0" y="858837"/>
                  </a:cubicBezTo>
                  <a:cubicBezTo>
                    <a:pt x="24608" y="816512"/>
                    <a:pt x="40428" y="779478"/>
                    <a:pt x="72066" y="701883"/>
                  </a:cubicBezTo>
                  <a:cubicBezTo>
                    <a:pt x="281234" y="160481"/>
                    <a:pt x="281234" y="160481"/>
                    <a:pt x="281234" y="160481"/>
                  </a:cubicBezTo>
                  <a:cubicBezTo>
                    <a:pt x="309358" y="84649"/>
                    <a:pt x="321662" y="47615"/>
                    <a:pt x="333966"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dirty="0"/>
            </a:p>
          </p:txBody>
        </p:sp>
        <p:sp>
          <p:nvSpPr>
            <p:cNvPr id="56" name="Freeform 13">
              <a:extLst>
                <a:ext uri="{FF2B5EF4-FFF2-40B4-BE49-F238E27FC236}">
                  <a16:creationId xmlns:a16="http://schemas.microsoft.com/office/drawing/2014/main" id="{6A9C569B-5B5F-4754-AAEE-96B4F07066FB}"/>
                </a:ext>
              </a:extLst>
            </p:cNvPr>
            <p:cNvSpPr>
              <a:spLocks/>
            </p:cNvSpPr>
            <p:nvPr/>
          </p:nvSpPr>
          <p:spPr bwMode="auto">
            <a:xfrm>
              <a:off x="9919235" y="506631"/>
              <a:ext cx="114429" cy="217978"/>
            </a:xfrm>
            <a:custGeom>
              <a:avLst/>
              <a:gdLst>
                <a:gd name="T0" fmla="*/ 90 w 256"/>
                <a:gd name="T1" fmla="*/ 0 h 487"/>
                <a:gd name="T2" fmla="*/ 86 w 256"/>
                <a:gd name="T3" fmla="*/ 73 h 487"/>
                <a:gd name="T4" fmla="*/ 86 w 256"/>
                <a:gd name="T5" fmla="*/ 426 h 487"/>
                <a:gd name="T6" fmla="*/ 190 w 256"/>
                <a:gd name="T7" fmla="*/ 426 h 487"/>
                <a:gd name="T8" fmla="*/ 256 w 256"/>
                <a:gd name="T9" fmla="*/ 423 h 487"/>
                <a:gd name="T10" fmla="*/ 256 w 256"/>
                <a:gd name="T11" fmla="*/ 487 h 487"/>
                <a:gd name="T12" fmla="*/ 0 w 256"/>
                <a:gd name="T13" fmla="*/ 487 h 487"/>
                <a:gd name="T14" fmla="*/ 5 w 256"/>
                <a:gd name="T15" fmla="*/ 414 h 487"/>
                <a:gd name="T16" fmla="*/ 5 w 256"/>
                <a:gd name="T17" fmla="*/ 73 h 487"/>
                <a:gd name="T18" fmla="*/ 0 w 256"/>
                <a:gd name="T19" fmla="*/ 0 h 487"/>
                <a:gd name="T20" fmla="*/ 90 w 256"/>
                <a:gd name="T2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487">
                  <a:moveTo>
                    <a:pt x="90" y="0"/>
                  </a:moveTo>
                  <a:cubicBezTo>
                    <a:pt x="87" y="16"/>
                    <a:pt x="86" y="44"/>
                    <a:pt x="86" y="73"/>
                  </a:cubicBezTo>
                  <a:cubicBezTo>
                    <a:pt x="86" y="426"/>
                    <a:pt x="86" y="426"/>
                    <a:pt x="86" y="426"/>
                  </a:cubicBezTo>
                  <a:cubicBezTo>
                    <a:pt x="190" y="426"/>
                    <a:pt x="190" y="426"/>
                    <a:pt x="190" y="426"/>
                  </a:cubicBezTo>
                  <a:cubicBezTo>
                    <a:pt x="227" y="426"/>
                    <a:pt x="245" y="426"/>
                    <a:pt x="256" y="423"/>
                  </a:cubicBezTo>
                  <a:cubicBezTo>
                    <a:pt x="256" y="487"/>
                    <a:pt x="256" y="487"/>
                    <a:pt x="256" y="487"/>
                  </a:cubicBezTo>
                  <a:cubicBezTo>
                    <a:pt x="0" y="487"/>
                    <a:pt x="0" y="487"/>
                    <a:pt x="0" y="487"/>
                  </a:cubicBezTo>
                  <a:cubicBezTo>
                    <a:pt x="3" y="467"/>
                    <a:pt x="5" y="444"/>
                    <a:pt x="5" y="414"/>
                  </a:cubicBezTo>
                  <a:cubicBezTo>
                    <a:pt x="5" y="73"/>
                    <a:pt x="5" y="73"/>
                    <a:pt x="5" y="73"/>
                  </a:cubicBezTo>
                  <a:cubicBezTo>
                    <a:pt x="5" y="43"/>
                    <a:pt x="3" y="20"/>
                    <a:pt x="0" y="0"/>
                  </a:cubicBezTo>
                  <a:lnTo>
                    <a:pt x="9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dirty="0"/>
            </a:p>
          </p:txBody>
        </p:sp>
        <p:sp>
          <p:nvSpPr>
            <p:cNvPr id="57" name="Freeform 14">
              <a:extLst>
                <a:ext uri="{FF2B5EF4-FFF2-40B4-BE49-F238E27FC236}">
                  <a16:creationId xmlns:a16="http://schemas.microsoft.com/office/drawing/2014/main" id="{DB52900D-ECF1-4D01-AAFA-58F57C61EC45}"/>
                </a:ext>
              </a:extLst>
            </p:cNvPr>
            <p:cNvSpPr>
              <a:spLocks/>
            </p:cNvSpPr>
            <p:nvPr/>
          </p:nvSpPr>
          <p:spPr bwMode="auto">
            <a:xfrm>
              <a:off x="10178714" y="506631"/>
              <a:ext cx="40292" cy="217978"/>
            </a:xfrm>
            <a:custGeom>
              <a:avLst/>
              <a:gdLst>
                <a:gd name="T0" fmla="*/ 90 w 90"/>
                <a:gd name="T1" fmla="*/ 0 h 487"/>
                <a:gd name="T2" fmla="*/ 85 w 90"/>
                <a:gd name="T3" fmla="*/ 74 h 487"/>
                <a:gd name="T4" fmla="*/ 85 w 90"/>
                <a:gd name="T5" fmla="*/ 414 h 487"/>
                <a:gd name="T6" fmla="*/ 90 w 90"/>
                <a:gd name="T7" fmla="*/ 487 h 487"/>
                <a:gd name="T8" fmla="*/ 0 w 90"/>
                <a:gd name="T9" fmla="*/ 487 h 487"/>
                <a:gd name="T10" fmla="*/ 4 w 90"/>
                <a:gd name="T11" fmla="*/ 414 h 487"/>
                <a:gd name="T12" fmla="*/ 4 w 90"/>
                <a:gd name="T13" fmla="*/ 74 h 487"/>
                <a:gd name="T14" fmla="*/ 0 w 90"/>
                <a:gd name="T15" fmla="*/ 0 h 487"/>
                <a:gd name="T16" fmla="*/ 90 w 90"/>
                <a:gd name="T1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87">
                  <a:moveTo>
                    <a:pt x="90" y="0"/>
                  </a:moveTo>
                  <a:cubicBezTo>
                    <a:pt x="87" y="16"/>
                    <a:pt x="85" y="44"/>
                    <a:pt x="85" y="74"/>
                  </a:cubicBezTo>
                  <a:cubicBezTo>
                    <a:pt x="85" y="414"/>
                    <a:pt x="85" y="414"/>
                    <a:pt x="85" y="414"/>
                  </a:cubicBezTo>
                  <a:cubicBezTo>
                    <a:pt x="85" y="444"/>
                    <a:pt x="87" y="472"/>
                    <a:pt x="90" y="487"/>
                  </a:cubicBezTo>
                  <a:cubicBezTo>
                    <a:pt x="0" y="487"/>
                    <a:pt x="0" y="487"/>
                    <a:pt x="0" y="487"/>
                  </a:cubicBezTo>
                  <a:cubicBezTo>
                    <a:pt x="3" y="467"/>
                    <a:pt x="4" y="444"/>
                    <a:pt x="4" y="414"/>
                  </a:cubicBezTo>
                  <a:cubicBezTo>
                    <a:pt x="4" y="74"/>
                    <a:pt x="4" y="74"/>
                    <a:pt x="4" y="74"/>
                  </a:cubicBezTo>
                  <a:cubicBezTo>
                    <a:pt x="4" y="43"/>
                    <a:pt x="3" y="20"/>
                    <a:pt x="0" y="0"/>
                  </a:cubicBezTo>
                  <a:lnTo>
                    <a:pt x="9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dirty="0"/>
            </a:p>
          </p:txBody>
        </p:sp>
        <p:sp>
          <p:nvSpPr>
            <p:cNvPr id="58" name="Freeform 15">
              <a:extLst>
                <a:ext uri="{FF2B5EF4-FFF2-40B4-BE49-F238E27FC236}">
                  <a16:creationId xmlns:a16="http://schemas.microsoft.com/office/drawing/2014/main" id="{A0E4AF17-1637-4DB3-9606-BFDAF77D5F62}"/>
                </a:ext>
              </a:extLst>
            </p:cNvPr>
            <p:cNvSpPr>
              <a:spLocks/>
            </p:cNvSpPr>
            <p:nvPr/>
          </p:nvSpPr>
          <p:spPr bwMode="auto">
            <a:xfrm>
              <a:off x="10391052" y="506631"/>
              <a:ext cx="163182" cy="217978"/>
            </a:xfrm>
            <a:custGeom>
              <a:avLst/>
              <a:gdLst>
                <a:gd name="T0" fmla="*/ 96 w 366"/>
                <a:gd name="T1" fmla="*/ 0 h 487"/>
                <a:gd name="T2" fmla="*/ 294 w 366"/>
                <a:gd name="T3" fmla="*/ 381 h 487"/>
                <a:gd name="T4" fmla="*/ 294 w 366"/>
                <a:gd name="T5" fmla="*/ 74 h 487"/>
                <a:gd name="T6" fmla="*/ 288 w 366"/>
                <a:gd name="T7" fmla="*/ 0 h 487"/>
                <a:gd name="T8" fmla="*/ 366 w 366"/>
                <a:gd name="T9" fmla="*/ 0 h 487"/>
                <a:gd name="T10" fmla="*/ 361 w 366"/>
                <a:gd name="T11" fmla="*/ 74 h 487"/>
                <a:gd name="T12" fmla="*/ 361 w 366"/>
                <a:gd name="T13" fmla="*/ 487 h 487"/>
                <a:gd name="T14" fmla="*/ 274 w 366"/>
                <a:gd name="T15" fmla="*/ 487 h 487"/>
                <a:gd name="T16" fmla="*/ 72 w 366"/>
                <a:gd name="T17" fmla="*/ 100 h 487"/>
                <a:gd name="T18" fmla="*/ 72 w 366"/>
                <a:gd name="T19" fmla="*/ 414 h 487"/>
                <a:gd name="T20" fmla="*/ 77 w 366"/>
                <a:gd name="T21" fmla="*/ 487 h 487"/>
                <a:gd name="T22" fmla="*/ 0 w 366"/>
                <a:gd name="T23" fmla="*/ 487 h 487"/>
                <a:gd name="T24" fmla="*/ 4 w 366"/>
                <a:gd name="T25" fmla="*/ 414 h 487"/>
                <a:gd name="T26" fmla="*/ 4 w 366"/>
                <a:gd name="T27" fmla="*/ 74 h 487"/>
                <a:gd name="T28" fmla="*/ 0 w 366"/>
                <a:gd name="T29" fmla="*/ 0 h 487"/>
                <a:gd name="T30" fmla="*/ 96 w 366"/>
                <a:gd name="T3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487">
                  <a:moveTo>
                    <a:pt x="96" y="0"/>
                  </a:moveTo>
                  <a:cubicBezTo>
                    <a:pt x="294" y="381"/>
                    <a:pt x="294" y="381"/>
                    <a:pt x="294" y="381"/>
                  </a:cubicBezTo>
                  <a:cubicBezTo>
                    <a:pt x="294" y="74"/>
                    <a:pt x="294" y="74"/>
                    <a:pt x="294" y="74"/>
                  </a:cubicBezTo>
                  <a:cubicBezTo>
                    <a:pt x="294" y="48"/>
                    <a:pt x="292" y="23"/>
                    <a:pt x="288" y="0"/>
                  </a:cubicBezTo>
                  <a:cubicBezTo>
                    <a:pt x="366" y="0"/>
                    <a:pt x="366" y="0"/>
                    <a:pt x="366" y="0"/>
                  </a:cubicBezTo>
                  <a:cubicBezTo>
                    <a:pt x="363" y="16"/>
                    <a:pt x="361" y="43"/>
                    <a:pt x="361" y="74"/>
                  </a:cubicBezTo>
                  <a:cubicBezTo>
                    <a:pt x="361" y="487"/>
                    <a:pt x="361" y="487"/>
                    <a:pt x="361" y="487"/>
                  </a:cubicBezTo>
                  <a:cubicBezTo>
                    <a:pt x="274" y="487"/>
                    <a:pt x="274" y="487"/>
                    <a:pt x="274" y="487"/>
                  </a:cubicBezTo>
                  <a:cubicBezTo>
                    <a:pt x="72" y="100"/>
                    <a:pt x="72" y="100"/>
                    <a:pt x="72" y="100"/>
                  </a:cubicBezTo>
                  <a:cubicBezTo>
                    <a:pt x="72" y="414"/>
                    <a:pt x="72" y="414"/>
                    <a:pt x="72" y="414"/>
                  </a:cubicBezTo>
                  <a:cubicBezTo>
                    <a:pt x="72" y="439"/>
                    <a:pt x="73" y="464"/>
                    <a:pt x="77" y="487"/>
                  </a:cubicBezTo>
                  <a:cubicBezTo>
                    <a:pt x="0" y="487"/>
                    <a:pt x="0" y="487"/>
                    <a:pt x="0" y="487"/>
                  </a:cubicBezTo>
                  <a:cubicBezTo>
                    <a:pt x="3" y="467"/>
                    <a:pt x="4" y="444"/>
                    <a:pt x="4" y="414"/>
                  </a:cubicBezTo>
                  <a:cubicBezTo>
                    <a:pt x="4" y="74"/>
                    <a:pt x="4" y="74"/>
                    <a:pt x="4" y="74"/>
                  </a:cubicBezTo>
                  <a:cubicBezTo>
                    <a:pt x="4" y="43"/>
                    <a:pt x="3" y="20"/>
                    <a:pt x="0" y="0"/>
                  </a:cubicBezTo>
                  <a:lnTo>
                    <a:pt x="96"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dirty="0"/>
            </a:p>
          </p:txBody>
        </p:sp>
        <p:sp>
          <p:nvSpPr>
            <p:cNvPr id="59" name="Freeform 16">
              <a:extLst>
                <a:ext uri="{FF2B5EF4-FFF2-40B4-BE49-F238E27FC236}">
                  <a16:creationId xmlns:a16="http://schemas.microsoft.com/office/drawing/2014/main" id="{322F4476-3FD9-411F-B93C-08ED9A8C8DA1}"/>
                </a:ext>
              </a:extLst>
            </p:cNvPr>
            <p:cNvSpPr>
              <a:spLocks/>
            </p:cNvSpPr>
            <p:nvPr/>
          </p:nvSpPr>
          <p:spPr bwMode="auto">
            <a:xfrm>
              <a:off x="10696464" y="506631"/>
              <a:ext cx="158347" cy="217978"/>
            </a:xfrm>
            <a:custGeom>
              <a:avLst/>
              <a:gdLst>
                <a:gd name="T0" fmla="*/ 63 w 355"/>
                <a:gd name="T1" fmla="*/ 59 h 487"/>
                <a:gd name="T2" fmla="*/ 0 w 355"/>
                <a:gd name="T3" fmla="*/ 61 h 487"/>
                <a:gd name="T4" fmla="*/ 0 w 355"/>
                <a:gd name="T5" fmla="*/ 0 h 487"/>
                <a:gd name="T6" fmla="*/ 355 w 355"/>
                <a:gd name="T7" fmla="*/ 0 h 487"/>
                <a:gd name="T8" fmla="*/ 355 w 355"/>
                <a:gd name="T9" fmla="*/ 61 h 487"/>
                <a:gd name="T10" fmla="*/ 291 w 355"/>
                <a:gd name="T11" fmla="*/ 59 h 487"/>
                <a:gd name="T12" fmla="*/ 218 w 355"/>
                <a:gd name="T13" fmla="*/ 59 h 487"/>
                <a:gd name="T14" fmla="*/ 218 w 355"/>
                <a:gd name="T15" fmla="*/ 414 h 487"/>
                <a:gd name="T16" fmla="*/ 222 w 355"/>
                <a:gd name="T17" fmla="*/ 487 h 487"/>
                <a:gd name="T18" fmla="*/ 132 w 355"/>
                <a:gd name="T19" fmla="*/ 487 h 487"/>
                <a:gd name="T20" fmla="*/ 137 w 355"/>
                <a:gd name="T21" fmla="*/ 414 h 487"/>
                <a:gd name="T22" fmla="*/ 137 w 355"/>
                <a:gd name="T23" fmla="*/ 59 h 487"/>
                <a:gd name="T24" fmla="*/ 63 w 355"/>
                <a:gd name="T25" fmla="*/ 5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7">
                  <a:moveTo>
                    <a:pt x="63" y="59"/>
                  </a:moveTo>
                  <a:cubicBezTo>
                    <a:pt x="31" y="59"/>
                    <a:pt x="12" y="59"/>
                    <a:pt x="0" y="61"/>
                  </a:cubicBezTo>
                  <a:cubicBezTo>
                    <a:pt x="0" y="0"/>
                    <a:pt x="0" y="0"/>
                    <a:pt x="0" y="0"/>
                  </a:cubicBezTo>
                  <a:cubicBezTo>
                    <a:pt x="355" y="0"/>
                    <a:pt x="355" y="0"/>
                    <a:pt x="355" y="0"/>
                  </a:cubicBezTo>
                  <a:cubicBezTo>
                    <a:pt x="355" y="61"/>
                    <a:pt x="355" y="61"/>
                    <a:pt x="355" y="61"/>
                  </a:cubicBezTo>
                  <a:cubicBezTo>
                    <a:pt x="333" y="59"/>
                    <a:pt x="316" y="59"/>
                    <a:pt x="291" y="59"/>
                  </a:cubicBezTo>
                  <a:cubicBezTo>
                    <a:pt x="218" y="59"/>
                    <a:pt x="218" y="59"/>
                    <a:pt x="218" y="59"/>
                  </a:cubicBezTo>
                  <a:cubicBezTo>
                    <a:pt x="218" y="414"/>
                    <a:pt x="218" y="414"/>
                    <a:pt x="218" y="414"/>
                  </a:cubicBezTo>
                  <a:cubicBezTo>
                    <a:pt x="218" y="445"/>
                    <a:pt x="219" y="470"/>
                    <a:pt x="222" y="487"/>
                  </a:cubicBezTo>
                  <a:cubicBezTo>
                    <a:pt x="132" y="487"/>
                    <a:pt x="132" y="487"/>
                    <a:pt x="132" y="487"/>
                  </a:cubicBezTo>
                  <a:cubicBezTo>
                    <a:pt x="135" y="471"/>
                    <a:pt x="137" y="445"/>
                    <a:pt x="137" y="414"/>
                  </a:cubicBezTo>
                  <a:cubicBezTo>
                    <a:pt x="137" y="59"/>
                    <a:pt x="137" y="59"/>
                    <a:pt x="137" y="59"/>
                  </a:cubicBezTo>
                  <a:lnTo>
                    <a:pt x="63" y="59"/>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dirty="0"/>
            </a:p>
          </p:txBody>
        </p:sp>
        <p:sp>
          <p:nvSpPr>
            <p:cNvPr id="60" name="Forme libre : forme 59">
              <a:extLst>
                <a:ext uri="{FF2B5EF4-FFF2-40B4-BE49-F238E27FC236}">
                  <a16:creationId xmlns:a16="http://schemas.microsoft.com/office/drawing/2014/main" id="{7136DAD1-0505-4EE3-A9D8-411D3BF8D273}"/>
                </a:ext>
              </a:extLst>
            </p:cNvPr>
            <p:cNvSpPr>
              <a:spLocks/>
            </p:cNvSpPr>
            <p:nvPr/>
          </p:nvSpPr>
          <p:spPr bwMode="auto">
            <a:xfrm>
              <a:off x="10997443" y="506631"/>
              <a:ext cx="149080" cy="217978"/>
            </a:xfrm>
            <a:custGeom>
              <a:avLst/>
              <a:gdLst>
                <a:gd name="connsiteX0" fmla="*/ 150812 w 587375"/>
                <a:gd name="connsiteY0" fmla="*/ 98425 h 858837"/>
                <a:gd name="connsiteX1" fmla="*/ 150812 w 587375"/>
                <a:gd name="connsiteY1" fmla="*/ 363537 h 858837"/>
                <a:gd name="connsiteX2" fmla="*/ 219242 w 587375"/>
                <a:gd name="connsiteY2" fmla="*/ 363537 h 858837"/>
                <a:gd name="connsiteX3" fmla="*/ 384175 w 587375"/>
                <a:gd name="connsiteY3" fmla="*/ 222144 h 858837"/>
                <a:gd name="connsiteX4" fmla="*/ 205205 w 587375"/>
                <a:gd name="connsiteY4" fmla="*/ 98425 h 858837"/>
                <a:gd name="connsiteX5" fmla="*/ 150812 w 587375"/>
                <a:gd name="connsiteY5" fmla="*/ 98425 h 858837"/>
                <a:gd name="connsiteX6" fmla="*/ 0 w 587375"/>
                <a:gd name="connsiteY6" fmla="*/ 0 h 858837"/>
                <a:gd name="connsiteX7" fmla="*/ 235653 w 587375"/>
                <a:gd name="connsiteY7" fmla="*/ 0 h 858837"/>
                <a:gd name="connsiteX8" fmla="*/ 522307 w 587375"/>
                <a:gd name="connsiteY8" fmla="*/ 208096 h 858837"/>
                <a:gd name="connsiteX9" fmla="*/ 348204 w 587375"/>
                <a:gd name="connsiteY9" fmla="*/ 412665 h 858837"/>
                <a:gd name="connsiteX10" fmla="*/ 494169 w 587375"/>
                <a:gd name="connsiteY10" fmla="*/ 574909 h 858837"/>
                <a:gd name="connsiteX11" fmla="*/ 543410 w 587375"/>
                <a:gd name="connsiteY11" fmla="*/ 731863 h 858837"/>
                <a:gd name="connsiteX12" fmla="*/ 559237 w 587375"/>
                <a:gd name="connsiteY12" fmla="*/ 779478 h 858837"/>
                <a:gd name="connsiteX13" fmla="*/ 587375 w 587375"/>
                <a:gd name="connsiteY13" fmla="*/ 858837 h 858837"/>
                <a:gd name="connsiteX14" fmla="*/ 430859 w 587375"/>
                <a:gd name="connsiteY14" fmla="*/ 858837 h 858837"/>
                <a:gd name="connsiteX15" fmla="*/ 423824 w 587375"/>
                <a:gd name="connsiteY15" fmla="*/ 820040 h 858837"/>
                <a:gd name="connsiteX16" fmla="*/ 406238 w 587375"/>
                <a:gd name="connsiteY16" fmla="*/ 758316 h 858837"/>
                <a:gd name="connsiteX17" fmla="*/ 364032 w 587375"/>
                <a:gd name="connsiteY17" fmla="*/ 618998 h 858837"/>
                <a:gd name="connsiteX18" fmla="*/ 205757 w 587375"/>
                <a:gd name="connsiteY18" fmla="*/ 465571 h 858837"/>
                <a:gd name="connsiteX19" fmla="*/ 149482 w 587375"/>
                <a:gd name="connsiteY19" fmla="*/ 465571 h 858837"/>
                <a:gd name="connsiteX20" fmla="*/ 149482 w 587375"/>
                <a:gd name="connsiteY20" fmla="*/ 728336 h 858837"/>
                <a:gd name="connsiteX21" fmla="*/ 156516 w 587375"/>
                <a:gd name="connsiteY21" fmla="*/ 858837 h 858837"/>
                <a:gd name="connsiteX22" fmla="*/ 0 w 587375"/>
                <a:gd name="connsiteY22" fmla="*/ 858837 h 858837"/>
                <a:gd name="connsiteX23" fmla="*/ 8793 w 587375"/>
                <a:gd name="connsiteY23" fmla="*/ 728336 h 858837"/>
                <a:gd name="connsiteX24" fmla="*/ 8793 w 587375"/>
                <a:gd name="connsiteY24" fmla="*/ 128737 h 858837"/>
                <a:gd name="connsiteX25" fmla="*/ 0 w 5873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375" h="858837">
                  <a:moveTo>
                    <a:pt x="150812" y="98425"/>
                  </a:moveTo>
                  <a:cubicBezTo>
                    <a:pt x="150812" y="363537"/>
                    <a:pt x="150812" y="363537"/>
                    <a:pt x="150812" y="363537"/>
                  </a:cubicBezTo>
                  <a:lnTo>
                    <a:pt x="219242" y="363537"/>
                  </a:lnTo>
                  <a:cubicBezTo>
                    <a:pt x="328028" y="363537"/>
                    <a:pt x="384175" y="314049"/>
                    <a:pt x="384175" y="222144"/>
                  </a:cubicBezTo>
                  <a:cubicBezTo>
                    <a:pt x="384175" y="132006"/>
                    <a:pt x="335046" y="98425"/>
                    <a:pt x="205205" y="98425"/>
                  </a:cubicBezTo>
                  <a:cubicBezTo>
                    <a:pt x="150812" y="98425"/>
                    <a:pt x="150812" y="98425"/>
                    <a:pt x="150812" y="98425"/>
                  </a:cubicBezTo>
                  <a:close/>
                  <a:moveTo>
                    <a:pt x="0" y="0"/>
                  </a:moveTo>
                  <a:lnTo>
                    <a:pt x="235653" y="0"/>
                  </a:lnTo>
                  <a:cubicBezTo>
                    <a:pt x="425583" y="0"/>
                    <a:pt x="522307" y="70541"/>
                    <a:pt x="522307" y="208096"/>
                  </a:cubicBezTo>
                  <a:cubicBezTo>
                    <a:pt x="522307" y="312144"/>
                    <a:pt x="464272" y="380922"/>
                    <a:pt x="348204" y="412665"/>
                  </a:cubicBezTo>
                  <a:cubicBezTo>
                    <a:pt x="425583" y="428537"/>
                    <a:pt x="458997" y="467334"/>
                    <a:pt x="494169" y="574909"/>
                  </a:cubicBezTo>
                  <a:cubicBezTo>
                    <a:pt x="543410" y="731863"/>
                    <a:pt x="543410" y="731863"/>
                    <a:pt x="543410" y="731863"/>
                  </a:cubicBezTo>
                  <a:cubicBezTo>
                    <a:pt x="559237" y="777715"/>
                    <a:pt x="553961" y="761843"/>
                    <a:pt x="559237" y="779478"/>
                  </a:cubicBezTo>
                  <a:cubicBezTo>
                    <a:pt x="575065" y="828857"/>
                    <a:pt x="576823" y="832384"/>
                    <a:pt x="587375" y="858837"/>
                  </a:cubicBezTo>
                  <a:cubicBezTo>
                    <a:pt x="430859" y="858837"/>
                    <a:pt x="430859" y="858837"/>
                    <a:pt x="430859" y="858837"/>
                  </a:cubicBezTo>
                  <a:cubicBezTo>
                    <a:pt x="429100" y="842965"/>
                    <a:pt x="427342" y="835911"/>
                    <a:pt x="423824" y="820040"/>
                  </a:cubicBezTo>
                  <a:cubicBezTo>
                    <a:pt x="416790" y="797114"/>
                    <a:pt x="409756" y="768897"/>
                    <a:pt x="406238" y="758316"/>
                  </a:cubicBezTo>
                  <a:cubicBezTo>
                    <a:pt x="364032" y="618998"/>
                    <a:pt x="364032" y="618998"/>
                    <a:pt x="364032" y="618998"/>
                  </a:cubicBezTo>
                  <a:cubicBezTo>
                    <a:pt x="325342" y="486733"/>
                    <a:pt x="302481" y="465571"/>
                    <a:pt x="205757" y="465571"/>
                  </a:cubicBezTo>
                  <a:cubicBezTo>
                    <a:pt x="149482" y="465571"/>
                    <a:pt x="149482" y="465571"/>
                    <a:pt x="149482" y="465571"/>
                  </a:cubicBezTo>
                  <a:cubicBezTo>
                    <a:pt x="149482" y="728336"/>
                    <a:pt x="149482" y="728336"/>
                    <a:pt x="149482" y="728336"/>
                  </a:cubicBezTo>
                  <a:cubicBezTo>
                    <a:pt x="149482" y="781242"/>
                    <a:pt x="151240" y="827094"/>
                    <a:pt x="156516" y="858837"/>
                  </a:cubicBezTo>
                  <a:cubicBezTo>
                    <a:pt x="0" y="858837"/>
                    <a:pt x="0" y="858837"/>
                    <a:pt x="0" y="858837"/>
                  </a:cubicBezTo>
                  <a:cubicBezTo>
                    <a:pt x="5276" y="823567"/>
                    <a:pt x="8793" y="783005"/>
                    <a:pt x="8793" y="728336"/>
                  </a:cubicBezTo>
                  <a:cubicBezTo>
                    <a:pt x="8793" y="128737"/>
                    <a:pt x="8793" y="128737"/>
                    <a:pt x="8793" y="128737"/>
                  </a:cubicBezTo>
                  <a:cubicBezTo>
                    <a:pt x="8793" y="75832"/>
                    <a:pt x="5276" y="35271"/>
                    <a:pt x="0"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dirty="0"/>
            </a:p>
          </p:txBody>
        </p:sp>
        <p:sp>
          <p:nvSpPr>
            <p:cNvPr id="61" name="Forme libre : forme 60">
              <a:extLst>
                <a:ext uri="{FF2B5EF4-FFF2-40B4-BE49-F238E27FC236}">
                  <a16:creationId xmlns:a16="http://schemas.microsoft.com/office/drawing/2014/main" id="{6B1DB1C7-9A76-4D69-BD22-45BE61E26853}"/>
                </a:ext>
              </a:extLst>
            </p:cNvPr>
            <p:cNvSpPr>
              <a:spLocks/>
            </p:cNvSpPr>
            <p:nvPr/>
          </p:nvSpPr>
          <p:spPr bwMode="auto">
            <a:xfrm>
              <a:off x="11267399" y="506631"/>
              <a:ext cx="203876" cy="217978"/>
            </a:xfrm>
            <a:custGeom>
              <a:avLst/>
              <a:gdLst>
                <a:gd name="connsiteX0" fmla="*/ 402762 w 803275"/>
                <a:gd name="connsiteY0" fmla="*/ 146050 h 858837"/>
                <a:gd name="connsiteX1" fmla="*/ 273050 w 803275"/>
                <a:gd name="connsiteY1" fmla="*/ 517525 h 858837"/>
                <a:gd name="connsiteX2" fmla="*/ 325636 w 803275"/>
                <a:gd name="connsiteY2" fmla="*/ 514004 h 858837"/>
                <a:gd name="connsiteX3" fmla="*/ 397504 w 803275"/>
                <a:gd name="connsiteY3" fmla="*/ 512243 h 858837"/>
                <a:gd name="connsiteX4" fmla="*/ 457101 w 803275"/>
                <a:gd name="connsiteY4" fmla="*/ 514004 h 858837"/>
                <a:gd name="connsiteX5" fmla="*/ 525463 w 803275"/>
                <a:gd name="connsiteY5" fmla="*/ 517525 h 858837"/>
                <a:gd name="connsiteX6" fmla="*/ 332208 w 803275"/>
                <a:gd name="connsiteY6" fmla="*/ 0 h 858837"/>
                <a:gd name="connsiteX7" fmla="*/ 471067 w 803275"/>
                <a:gd name="connsiteY7" fmla="*/ 0 h 858837"/>
                <a:gd name="connsiteX8" fmla="*/ 727693 w 803275"/>
                <a:gd name="connsiteY8" fmla="*/ 686012 h 858837"/>
                <a:gd name="connsiteX9" fmla="*/ 803275 w 803275"/>
                <a:gd name="connsiteY9" fmla="*/ 858837 h 858837"/>
                <a:gd name="connsiteX10" fmla="*/ 629261 w 803275"/>
                <a:gd name="connsiteY10" fmla="*/ 858837 h 858837"/>
                <a:gd name="connsiteX11" fmla="*/ 618715 w 803275"/>
                <a:gd name="connsiteY11" fmla="*/ 812985 h 858837"/>
                <a:gd name="connsiteX12" fmla="*/ 615200 w 803275"/>
                <a:gd name="connsiteY12" fmla="*/ 798877 h 858837"/>
                <a:gd name="connsiteX13" fmla="*/ 595865 w 803275"/>
                <a:gd name="connsiteY13" fmla="*/ 735390 h 858837"/>
                <a:gd name="connsiteX14" fmla="*/ 558953 w 803275"/>
                <a:gd name="connsiteY14" fmla="*/ 624288 h 858837"/>
                <a:gd name="connsiteX15" fmla="*/ 555437 w 803275"/>
                <a:gd name="connsiteY15" fmla="*/ 624288 h 858837"/>
                <a:gd name="connsiteX16" fmla="*/ 523799 w 803275"/>
                <a:gd name="connsiteY16" fmla="*/ 622525 h 858837"/>
                <a:gd name="connsiteX17" fmla="*/ 400759 w 803275"/>
                <a:gd name="connsiteY17" fmla="*/ 618998 h 858837"/>
                <a:gd name="connsiteX18" fmla="*/ 251353 w 803275"/>
                <a:gd name="connsiteY18" fmla="*/ 624288 h 858837"/>
                <a:gd name="connsiteX19" fmla="*/ 235534 w 803275"/>
                <a:gd name="connsiteY19" fmla="*/ 624288 h 858837"/>
                <a:gd name="connsiteX20" fmla="*/ 193348 w 803275"/>
                <a:gd name="connsiteY20" fmla="*/ 745971 h 858837"/>
                <a:gd name="connsiteX21" fmla="*/ 159952 w 803275"/>
                <a:gd name="connsiteY21" fmla="*/ 858837 h 858837"/>
                <a:gd name="connsiteX22" fmla="*/ 0 w 803275"/>
                <a:gd name="connsiteY22" fmla="*/ 858837 h 858837"/>
                <a:gd name="connsiteX23" fmla="*/ 70309 w 803275"/>
                <a:gd name="connsiteY23" fmla="*/ 701883 h 858837"/>
                <a:gd name="connsiteX24" fmla="*/ 279476 w 803275"/>
                <a:gd name="connsiteY24" fmla="*/ 160481 h 858837"/>
                <a:gd name="connsiteX25" fmla="*/ 332208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762" y="146050"/>
                  </a:moveTo>
                  <a:cubicBezTo>
                    <a:pt x="273050" y="517525"/>
                    <a:pt x="273050" y="517525"/>
                    <a:pt x="273050" y="517525"/>
                  </a:cubicBezTo>
                  <a:cubicBezTo>
                    <a:pt x="292332" y="515765"/>
                    <a:pt x="292332" y="515765"/>
                    <a:pt x="325636" y="514004"/>
                  </a:cubicBezTo>
                  <a:cubicBezTo>
                    <a:pt x="358941" y="514004"/>
                    <a:pt x="390492" y="512243"/>
                    <a:pt x="397504" y="512243"/>
                  </a:cubicBezTo>
                  <a:cubicBezTo>
                    <a:pt x="402762" y="512243"/>
                    <a:pt x="425550" y="512243"/>
                    <a:pt x="457101" y="514004"/>
                  </a:cubicBezTo>
                  <a:cubicBezTo>
                    <a:pt x="500923" y="515765"/>
                    <a:pt x="507934" y="515765"/>
                    <a:pt x="525463" y="517525"/>
                  </a:cubicBezTo>
                  <a:close/>
                  <a:moveTo>
                    <a:pt x="332208" y="0"/>
                  </a:moveTo>
                  <a:lnTo>
                    <a:pt x="471067" y="0"/>
                  </a:lnTo>
                  <a:cubicBezTo>
                    <a:pt x="727693" y="686012"/>
                    <a:pt x="727693" y="686012"/>
                    <a:pt x="727693" y="686012"/>
                  </a:cubicBezTo>
                  <a:cubicBezTo>
                    <a:pt x="757574" y="765370"/>
                    <a:pt x="769878" y="793587"/>
                    <a:pt x="803275" y="858837"/>
                  </a:cubicBezTo>
                  <a:cubicBezTo>
                    <a:pt x="629261" y="858837"/>
                    <a:pt x="629261" y="858837"/>
                    <a:pt x="629261" y="858837"/>
                  </a:cubicBezTo>
                  <a:cubicBezTo>
                    <a:pt x="625746" y="837675"/>
                    <a:pt x="623988" y="825330"/>
                    <a:pt x="618715" y="812985"/>
                  </a:cubicBezTo>
                  <a:cubicBezTo>
                    <a:pt x="615200" y="798877"/>
                    <a:pt x="615200" y="798877"/>
                    <a:pt x="615200" y="798877"/>
                  </a:cubicBezTo>
                  <a:cubicBezTo>
                    <a:pt x="601138" y="747735"/>
                    <a:pt x="599380" y="740681"/>
                    <a:pt x="595865" y="735390"/>
                  </a:cubicBezTo>
                  <a:cubicBezTo>
                    <a:pt x="558953" y="624288"/>
                    <a:pt x="558953" y="624288"/>
                    <a:pt x="558953" y="624288"/>
                  </a:cubicBezTo>
                  <a:cubicBezTo>
                    <a:pt x="555437" y="624288"/>
                    <a:pt x="555437" y="624288"/>
                    <a:pt x="555437" y="624288"/>
                  </a:cubicBezTo>
                  <a:cubicBezTo>
                    <a:pt x="543133" y="624288"/>
                    <a:pt x="553680" y="624288"/>
                    <a:pt x="523799" y="622525"/>
                  </a:cubicBezTo>
                  <a:cubicBezTo>
                    <a:pt x="451732" y="618998"/>
                    <a:pt x="442944" y="618998"/>
                    <a:pt x="400759" y="618998"/>
                  </a:cubicBezTo>
                  <a:cubicBezTo>
                    <a:pt x="346270" y="618998"/>
                    <a:pt x="358574" y="618998"/>
                    <a:pt x="251353" y="624288"/>
                  </a:cubicBezTo>
                  <a:cubicBezTo>
                    <a:pt x="235534" y="624288"/>
                    <a:pt x="235534" y="624288"/>
                    <a:pt x="235534" y="624288"/>
                  </a:cubicBezTo>
                  <a:cubicBezTo>
                    <a:pt x="193348" y="745971"/>
                    <a:pt x="193348" y="745971"/>
                    <a:pt x="193348" y="745971"/>
                  </a:cubicBezTo>
                  <a:cubicBezTo>
                    <a:pt x="179287" y="781242"/>
                    <a:pt x="168740" y="820040"/>
                    <a:pt x="159952" y="858837"/>
                  </a:cubicBezTo>
                  <a:cubicBezTo>
                    <a:pt x="0" y="858837"/>
                    <a:pt x="0" y="858837"/>
                    <a:pt x="0" y="858837"/>
                  </a:cubicBezTo>
                  <a:cubicBezTo>
                    <a:pt x="24608" y="816512"/>
                    <a:pt x="40427" y="779478"/>
                    <a:pt x="70309" y="701883"/>
                  </a:cubicBezTo>
                  <a:cubicBezTo>
                    <a:pt x="279476" y="160481"/>
                    <a:pt x="279476" y="160481"/>
                    <a:pt x="279476" y="160481"/>
                  </a:cubicBezTo>
                  <a:cubicBezTo>
                    <a:pt x="309358" y="84649"/>
                    <a:pt x="319904" y="47615"/>
                    <a:pt x="332208"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dirty="0"/>
            </a:p>
          </p:txBody>
        </p:sp>
      </p:grpSp>
      <p:sp>
        <p:nvSpPr>
          <p:cNvPr id="3" name="Espace réservé du texte 2">
            <a:extLst>
              <a:ext uri="{FF2B5EF4-FFF2-40B4-BE49-F238E27FC236}">
                <a16:creationId xmlns:a16="http://schemas.microsoft.com/office/drawing/2014/main" id="{0904D1C0-64CE-4EB2-ADCC-697213740591}"/>
              </a:ext>
            </a:extLst>
          </p:cNvPr>
          <p:cNvSpPr>
            <a:spLocks noGrp="1"/>
          </p:cNvSpPr>
          <p:nvPr>
            <p:ph type="body" sz="quarter" idx="10"/>
          </p:nvPr>
        </p:nvSpPr>
        <p:spPr>
          <a:xfrm>
            <a:off x="4392216" y="2340918"/>
            <a:ext cx="4211241" cy="461665"/>
          </a:xfrm>
        </p:spPr>
        <p:txBody>
          <a:bodyPr anchor="ctr"/>
          <a:lstStyle>
            <a:lvl1pPr marL="146447" indent="-146447">
              <a:spcBef>
                <a:spcPts val="900"/>
              </a:spcBef>
              <a:spcAft>
                <a:spcPts val="0"/>
              </a:spcAft>
              <a:buFontTx/>
              <a:buBlip>
                <a:blip r:embed="rId3"/>
              </a:buBlip>
              <a:defRPr b="1">
                <a:solidFill>
                  <a:schemeClr val="accent2"/>
                </a:solidFill>
                <a:latin typeface="+mj-lt"/>
              </a:defRPr>
            </a:lvl1pPr>
            <a:lvl2pPr marL="153591" indent="0">
              <a:spcBef>
                <a:spcPts val="0"/>
              </a:spcBef>
              <a:spcAft>
                <a:spcPts val="0"/>
              </a:spcAft>
              <a:defRPr sz="1500" b="0">
                <a:solidFill>
                  <a:schemeClr val="accent1"/>
                </a:solidFill>
                <a:latin typeface="+mj-lt"/>
              </a:defRPr>
            </a:lvl2pPr>
          </a:lstStyle>
          <a:p>
            <a:pPr lvl="0"/>
            <a:r>
              <a:rPr lang="fr-FR" dirty="0"/>
              <a:t>Modifier les styles du texte du masque</a:t>
            </a:r>
          </a:p>
          <a:p>
            <a:pPr lvl="1"/>
            <a:r>
              <a:rPr lang="fr-FR" dirty="0"/>
              <a:t>Deuxième niveau</a:t>
            </a:r>
          </a:p>
        </p:txBody>
      </p:sp>
    </p:spTree>
    <p:extLst>
      <p:ext uri="{BB962C8B-B14F-4D97-AF65-F5344CB8AC3E}">
        <p14:creationId xmlns:p14="http://schemas.microsoft.com/office/powerpoint/2010/main" val="10661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2.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dirty="0"/>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Titre</a:t>
            </a:r>
            <a:r>
              <a:rPr lang="en-US" altLang="fr-FR" dirty="0"/>
              <a:t> de la slide</a:t>
            </a:r>
          </a:p>
        </p:txBody>
      </p:sp>
      <p:sp>
        <p:nvSpPr>
          <p:cNvPr id="1029" name="Text Placeholder 2"/>
          <p:cNvSpPr>
            <a:spLocks noGrp="1"/>
          </p:cNvSpPr>
          <p:nvPr>
            <p:ph type="body" idx="1"/>
          </p:nvPr>
        </p:nvSpPr>
        <p:spPr bwMode="auto">
          <a:xfrm>
            <a:off x="449263" y="1314000"/>
            <a:ext cx="8229599" cy="31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err="1"/>
              <a:t>Titre</a:t>
            </a:r>
            <a:r>
              <a:rPr lang="en-US" altLang="fr-FR" dirty="0"/>
              <a:t> du </a:t>
            </a:r>
            <a:r>
              <a:rPr lang="en-US" altLang="fr-FR" dirty="0" err="1"/>
              <a:t>paragraphe</a:t>
            </a:r>
            <a:endParaRPr lang="en-US" altLang="fr-FR" dirty="0"/>
          </a:p>
          <a:p>
            <a:pPr lvl="1"/>
            <a:r>
              <a:rPr lang="en-US" altLang="fr-FR" dirty="0"/>
              <a:t>Sous-</a:t>
            </a:r>
            <a:r>
              <a:rPr lang="en-US" altLang="fr-FR" dirty="0" err="1"/>
              <a:t>titre</a:t>
            </a:r>
            <a:r>
              <a:rPr lang="en-US" altLang="fr-FR" dirty="0"/>
              <a:t> du </a:t>
            </a:r>
            <a:r>
              <a:rPr lang="en-US" altLang="fr-FR" dirty="0" err="1"/>
              <a:t>paragraphe</a:t>
            </a:r>
            <a:endParaRPr lang="en-US" altLang="fr-FR" dirty="0"/>
          </a:p>
          <a:p>
            <a:pPr lvl="2"/>
            <a:r>
              <a:rPr lang="en-US" altLang="fr-FR" dirty="0" err="1"/>
              <a:t>Texte</a:t>
            </a:r>
            <a:r>
              <a:rPr lang="en-US" altLang="fr-FR" dirty="0"/>
              <a:t> courant du </a:t>
            </a:r>
            <a:r>
              <a:rPr lang="en-US" altLang="fr-FR" dirty="0" err="1"/>
              <a:t>paragraphe</a:t>
            </a:r>
            <a:endParaRPr lang="en-US" altLang="fr-FR" dirty="0"/>
          </a:p>
          <a:p>
            <a:pPr lvl="3"/>
            <a:r>
              <a:rPr lang="en-US" altLang="fr-FR" dirty="0" err="1"/>
              <a:t>Liste</a:t>
            </a:r>
            <a:r>
              <a:rPr lang="en-US" altLang="fr-FR" dirty="0"/>
              <a:t> </a:t>
            </a:r>
            <a:r>
              <a:rPr lang="en-US" altLang="fr-FR" dirty="0" err="1"/>
              <a:t>dans</a:t>
            </a:r>
            <a:r>
              <a:rPr lang="en-US" altLang="fr-FR" dirty="0"/>
              <a:t> le </a:t>
            </a:r>
            <a:r>
              <a:rPr lang="en-US" altLang="fr-FR" dirty="0" err="1"/>
              <a:t>paragraphe</a:t>
            </a:r>
            <a:endParaRPr lang="en-US" altLang="fr-FR" dirty="0"/>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2" name="Picture 2">
            <a:extLst>
              <a:ext uri="{FF2B5EF4-FFF2-40B4-BE49-F238E27FC236}">
                <a16:creationId xmlns:a16="http://schemas.microsoft.com/office/drawing/2014/main" id="{77D9207C-609B-45FF-94A5-F92E88D00010}"/>
              </a:ext>
            </a:extLst>
          </p:cNvPr>
          <p:cNvPicPr>
            <a:picLocks noChangeAspect="1" noChangeArrowheads="1"/>
          </p:cNvPicPr>
          <p:nvPr userDrawn="1"/>
        </p:nvPicPr>
        <p:blipFill>
          <a:blip r:embed="rId15"/>
          <a:stretch>
            <a:fillRect/>
          </a:stretch>
        </p:blipFill>
        <p:spPr bwMode="auto">
          <a:xfrm>
            <a:off x="388492" y="4588933"/>
            <a:ext cx="743297" cy="34350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93691" r:id="rId1"/>
    <p:sldLayoutId id="2147493692" r:id="rId2"/>
    <p:sldLayoutId id="2147493693" r:id="rId3"/>
    <p:sldLayoutId id="2147493694" r:id="rId4"/>
    <p:sldLayoutId id="2147493707" r:id="rId5"/>
    <p:sldLayoutId id="2147493708" r:id="rId6"/>
    <p:sldLayoutId id="2147493709" r:id="rId7"/>
    <p:sldLayoutId id="2147493696" r:id="rId8"/>
    <p:sldLayoutId id="2147493710" r:id="rId9"/>
    <p:sldLayoutId id="2147493711" r:id="rId10"/>
    <p:sldLayoutId id="2147493714" r:id="rId11"/>
    <p:sldLayoutId id="2147493749" r:id="rId12"/>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dirty="0"/>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Ordre</a:t>
            </a:r>
            <a:r>
              <a:rPr lang="en-US" altLang="fr-FR" dirty="0"/>
              <a:t> du jour</a:t>
            </a:r>
          </a:p>
        </p:txBody>
      </p:sp>
      <p:sp>
        <p:nvSpPr>
          <p:cNvPr id="1029" name="Text Placeholder 2"/>
          <p:cNvSpPr>
            <a:spLocks noGrp="1"/>
          </p:cNvSpPr>
          <p:nvPr>
            <p:ph type="body" idx="1"/>
          </p:nvPr>
        </p:nvSpPr>
        <p:spPr bwMode="auto">
          <a:xfrm>
            <a:off x="2192400" y="1044000"/>
            <a:ext cx="6480000" cy="34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a:t>00h00 - 00h00</a:t>
            </a:r>
          </a:p>
          <a:p>
            <a:pPr lvl="1"/>
            <a:r>
              <a:rPr lang="en-US" altLang="fr-FR" dirty="0" err="1"/>
              <a:t>Titre</a:t>
            </a:r>
            <a:endParaRPr lang="en-US" altLang="fr-FR" dirty="0"/>
          </a:p>
          <a:p>
            <a:pPr lvl="2"/>
            <a:r>
              <a:rPr lang="en-US" altLang="fr-FR" dirty="0" err="1"/>
              <a:t>Sujet</a:t>
            </a:r>
            <a:endParaRPr lang="en-US" altLang="fr-FR" dirty="0"/>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5" y="3333868"/>
            <a:ext cx="1955568" cy="18096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5"/>
          <a:stretch>
            <a:fillRect/>
          </a:stretch>
        </p:blipFill>
        <p:spPr bwMode="auto">
          <a:xfrm>
            <a:off x="289652" y="4418534"/>
            <a:ext cx="909753" cy="68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28519"/>
      </p:ext>
    </p:extLst>
  </p:cSld>
  <p:clrMap bg1="lt1" tx1="dk1" bg2="lt2" tx2="dk2" accent1="accent1" accent2="accent2" accent3="accent3" accent4="accent4" accent5="accent5" accent6="accent6" hlink="hlink" folHlink="folHlink"/>
  <p:sldLayoutIdLst>
    <p:sldLayoutId id="2147493706" r:id="rId1"/>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0" indent="0" algn="l" defTabSz="457200" rtl="0" eaLnBrk="0" fontAlgn="base" hangingPunct="0">
        <a:spcBef>
          <a:spcPts val="1500"/>
        </a:spcBef>
        <a:spcAft>
          <a:spcPct val="0"/>
        </a:spcAft>
        <a:buFont typeface="Arial" pitchFamily="34" charset="0"/>
        <a:defRPr sz="1200" b="0" kern="1200" baseline="0">
          <a:solidFill>
            <a:srgbClr val="17CBD0"/>
          </a:solidFill>
          <a:latin typeface="+mn-lt"/>
          <a:ea typeface="MS PGothic" pitchFamily="34" charset="-128"/>
          <a:cs typeface="ＭＳ Ｐゴシック" charset="0"/>
        </a:defRPr>
      </a:lvl1pPr>
      <a:lvl2pPr marL="0" marR="0" indent="0" algn="l" defTabSz="457200" rtl="0" eaLnBrk="0" fontAlgn="base" latinLnBrk="0" hangingPunct="0">
        <a:lnSpc>
          <a:spcPct val="80000"/>
        </a:lnSpc>
        <a:spcBef>
          <a:spcPts val="300"/>
        </a:spcBef>
        <a:spcAft>
          <a:spcPct val="0"/>
        </a:spcAft>
        <a:buClrTx/>
        <a:buSzTx/>
        <a:buFont typeface="Arial" pitchFamily="34" charset="0"/>
        <a:buNone/>
        <a:tabLst/>
        <a:defRPr sz="1800" b="1" kern="1200" cap="none" baseline="0">
          <a:solidFill>
            <a:srgbClr val="482683"/>
          </a:solidFill>
          <a:latin typeface="+mn-lt"/>
          <a:ea typeface="MS PGothic" pitchFamily="34" charset="-128"/>
          <a:cs typeface="+mn-cs"/>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sz="1400" kern="1200" baseline="0">
          <a:solidFill>
            <a:schemeClr val="tx1"/>
          </a:solidFill>
          <a:latin typeface="+mn-lt"/>
          <a:ea typeface="MS PGothic" pitchFamily="34" charset="-128"/>
          <a:cs typeface="+mn-cs"/>
        </a:defRPr>
      </a:lvl3pPr>
      <a:lvl4pPr marL="180975" indent="-180975"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572000" y="2016850"/>
            <a:ext cx="4114800"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dirty="0"/>
              <a:t>Cliquez pour modifier le style des sous-titres du masque</a:t>
            </a:r>
          </a:p>
        </p:txBody>
      </p:sp>
      <p:sp>
        <p:nvSpPr>
          <p:cNvPr id="10"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
        <p:nvSpPr>
          <p:cNvPr id="6" name="Slide Number Placeholder 5"/>
          <p:cNvSpPr>
            <a:spLocks noGrp="1"/>
          </p:cNvSpPr>
          <p:nvPr>
            <p:ph type="sldNum" sz="quarter" idx="4"/>
          </p:nvPr>
        </p:nvSpPr>
        <p:spPr>
          <a:xfrm>
            <a:off x="8280000" y="4766400"/>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7CBD0164-572F-44BE-A3DF-71E080AAD4F0}" type="slidenum">
              <a:rPr lang="en-US" altLang="fr-FR" smtClean="0"/>
              <a:pPr/>
              <a:t>‹N°›</a:t>
            </a:fld>
            <a:endParaRPr lang="en-US" altLang="fr-FR" dirty="0"/>
          </a:p>
        </p:txBody>
      </p:sp>
      <p:sp>
        <p:nvSpPr>
          <p:cNvPr id="8195" name="Espace réservé du titre 1"/>
          <p:cNvSpPr>
            <a:spLocks noGrp="1"/>
          </p:cNvSpPr>
          <p:nvPr>
            <p:ph type="title"/>
          </p:nvPr>
        </p:nvSpPr>
        <p:spPr bwMode="auto">
          <a:xfrm>
            <a:off x="4572000" y="1639050"/>
            <a:ext cx="41148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dirty="0"/>
              <a:t>Cliquez et modifiez le titre</a:t>
            </a:r>
          </a:p>
        </p:txBody>
      </p:sp>
      <p:pic>
        <p:nvPicPr>
          <p:cNvPr id="12" name="Picture 2">
            <a:extLst>
              <a:ext uri="{FF2B5EF4-FFF2-40B4-BE49-F238E27FC236}">
                <a16:creationId xmlns:a16="http://schemas.microsoft.com/office/drawing/2014/main" id="{B6DE2CB5-01BD-4773-B2E2-AEAA0134E600}"/>
              </a:ext>
            </a:extLst>
          </p:cNvPr>
          <p:cNvPicPr>
            <a:picLocks noChangeAspect="1" noChangeArrowheads="1"/>
          </p:cNvPicPr>
          <p:nvPr userDrawn="1"/>
        </p:nvPicPr>
        <p:blipFill>
          <a:blip r:embed="rId11"/>
          <a:stretch>
            <a:fillRect/>
          </a:stretch>
        </p:blipFill>
        <p:spPr bwMode="auto">
          <a:xfrm>
            <a:off x="388492" y="4588933"/>
            <a:ext cx="743297" cy="34350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93697" r:id="rId1"/>
    <p:sldLayoutId id="2147493698" r:id="rId2"/>
    <p:sldLayoutId id="2147493699" r:id="rId3"/>
    <p:sldLayoutId id="2147493700" r:id="rId4"/>
    <p:sldLayoutId id="2147493701" r:id="rId5"/>
    <p:sldLayoutId id="2147493702" r:id="rId6"/>
    <p:sldLayoutId id="2147493703" r:id="rId7"/>
    <p:sldLayoutId id="2147493713" r:id="rId8"/>
  </p:sldLayoutIdLst>
  <p:hf hdr="0"/>
  <p:txStyles>
    <p:titleStyle>
      <a:lvl1pPr algn="l" defTabSz="457200" rtl="0" eaLnBrk="0" fontAlgn="base" hangingPunct="0">
        <a:spcBef>
          <a:spcPct val="0"/>
        </a:spcBef>
        <a:spcAft>
          <a:spcPct val="0"/>
        </a:spcAft>
        <a:defRPr sz="1400" b="0" kern="1200">
          <a:solidFill>
            <a:srgbClr val="17CBD0"/>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p:titleStyle>
    <p:body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8217207" y="4646829"/>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4"/>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dirty="0"/>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Titre</a:t>
            </a:r>
            <a:r>
              <a:rPr lang="en-US" altLang="fr-FR" dirty="0"/>
              <a:t> de la slide</a:t>
            </a:r>
          </a:p>
        </p:txBody>
      </p:sp>
      <p:sp>
        <p:nvSpPr>
          <p:cNvPr id="1029" name="Text Placeholder 2"/>
          <p:cNvSpPr>
            <a:spLocks noGrp="1"/>
          </p:cNvSpPr>
          <p:nvPr>
            <p:ph type="body" idx="1"/>
          </p:nvPr>
        </p:nvSpPr>
        <p:spPr bwMode="auto">
          <a:xfrm>
            <a:off x="449264" y="1314001"/>
            <a:ext cx="8229599" cy="31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err="1"/>
              <a:t>Titre</a:t>
            </a:r>
            <a:r>
              <a:rPr lang="en-US" altLang="fr-FR" dirty="0"/>
              <a:t> du </a:t>
            </a:r>
            <a:r>
              <a:rPr lang="en-US" altLang="fr-FR" dirty="0" err="1"/>
              <a:t>paragraphe</a:t>
            </a:r>
            <a:endParaRPr lang="en-US" altLang="fr-FR" dirty="0"/>
          </a:p>
          <a:p>
            <a:pPr lvl="1"/>
            <a:r>
              <a:rPr lang="en-US" altLang="fr-FR" dirty="0"/>
              <a:t>Sous-</a:t>
            </a:r>
            <a:r>
              <a:rPr lang="en-US" altLang="fr-FR" dirty="0" err="1"/>
              <a:t>titre</a:t>
            </a:r>
            <a:r>
              <a:rPr lang="en-US" altLang="fr-FR" dirty="0"/>
              <a:t> du </a:t>
            </a:r>
            <a:r>
              <a:rPr lang="en-US" altLang="fr-FR" dirty="0" err="1"/>
              <a:t>paragraphe</a:t>
            </a:r>
            <a:endParaRPr lang="en-US" altLang="fr-FR" dirty="0"/>
          </a:p>
          <a:p>
            <a:pPr lvl="2"/>
            <a:r>
              <a:rPr lang="en-US" altLang="fr-FR" dirty="0" err="1"/>
              <a:t>Texte</a:t>
            </a:r>
            <a:r>
              <a:rPr lang="en-US" altLang="fr-FR" dirty="0"/>
              <a:t> courant du </a:t>
            </a:r>
            <a:r>
              <a:rPr lang="en-US" altLang="fr-FR" dirty="0" err="1"/>
              <a:t>paragraphe</a:t>
            </a:r>
            <a:endParaRPr lang="en-US" altLang="fr-FR" dirty="0"/>
          </a:p>
          <a:p>
            <a:pPr lvl="3"/>
            <a:r>
              <a:rPr lang="en-US" altLang="fr-FR" dirty="0" err="1"/>
              <a:t>Liste</a:t>
            </a:r>
            <a:r>
              <a:rPr lang="en-US" altLang="fr-FR" dirty="0"/>
              <a:t> </a:t>
            </a:r>
            <a:r>
              <a:rPr lang="en-US" altLang="fr-FR" dirty="0" err="1"/>
              <a:t>dans</a:t>
            </a:r>
            <a:r>
              <a:rPr lang="en-US" altLang="fr-FR" dirty="0"/>
              <a:t> le </a:t>
            </a:r>
            <a:r>
              <a:rPr lang="en-US" altLang="fr-FR" dirty="0" err="1"/>
              <a:t>paragraphe</a:t>
            </a:r>
            <a:endParaRPr lang="en-US" altLang="fr-FR" dirty="0"/>
          </a:p>
        </p:txBody>
      </p:sp>
      <p:sp>
        <p:nvSpPr>
          <p:cNvPr id="9" name="Footer Placeholder 4"/>
          <p:cNvSpPr>
            <a:spLocks noGrp="1"/>
          </p:cNvSpPr>
          <p:nvPr>
            <p:ph type="ftr" sz="quarter" idx="3"/>
          </p:nvPr>
        </p:nvSpPr>
        <p:spPr>
          <a:xfrm>
            <a:off x="5111751" y="246064"/>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2" name="Picture 2">
            <a:extLst>
              <a:ext uri="{FF2B5EF4-FFF2-40B4-BE49-F238E27FC236}">
                <a16:creationId xmlns:a16="http://schemas.microsoft.com/office/drawing/2014/main" id="{77D9207C-609B-45FF-94A5-F92E88D00010}"/>
              </a:ext>
            </a:extLst>
          </p:cNvPr>
          <p:cNvPicPr>
            <a:picLocks noChangeAspect="1" noChangeArrowheads="1"/>
          </p:cNvPicPr>
          <p:nvPr userDrawn="1"/>
        </p:nvPicPr>
        <p:blipFill>
          <a:blip r:embed="rId15"/>
          <a:stretch>
            <a:fillRect/>
          </a:stretch>
        </p:blipFill>
        <p:spPr bwMode="auto">
          <a:xfrm>
            <a:off x="388493" y="4588934"/>
            <a:ext cx="743297" cy="34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309850"/>
      </p:ext>
    </p:extLst>
  </p:cSld>
  <p:clrMap bg1="lt1" tx1="dk1" bg2="lt2" tx2="dk2" accent1="accent1" accent2="accent2" accent3="accent3" accent4="accent4" accent5="accent5" accent6="accent6" hlink="hlink" folHlink="folHlink"/>
  <p:sldLayoutIdLst>
    <p:sldLayoutId id="2147493716" r:id="rId1"/>
    <p:sldLayoutId id="2147493717" r:id="rId2"/>
    <p:sldLayoutId id="2147493718" r:id="rId3"/>
    <p:sldLayoutId id="2147493719" r:id="rId4"/>
    <p:sldLayoutId id="2147493720" r:id="rId5"/>
    <p:sldLayoutId id="2147493721" r:id="rId6"/>
    <p:sldLayoutId id="2147493722" r:id="rId7"/>
    <p:sldLayoutId id="2147493723" r:id="rId8"/>
    <p:sldLayoutId id="2147493724" r:id="rId9"/>
    <p:sldLayoutId id="2147493725" r:id="rId10"/>
    <p:sldLayoutId id="2147493726" r:id="rId11"/>
    <p:sldLayoutId id="2147493727" r:id="rId12"/>
  </p:sldLayoutIdLst>
  <p:hf hdr="0"/>
  <p:txStyles>
    <p:titleStyle>
      <a:lvl1pPr algn="l" defTabSz="457189"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189"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189"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189"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189"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189" algn="l" defTabSz="457189"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378" algn="l" defTabSz="457189"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566" algn="l" defTabSz="457189"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754" algn="l" defTabSz="457189"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342892" indent="-342892" algn="l" defTabSz="457189"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90486" indent="-90486" algn="l" defTabSz="457189"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90486" indent="-90486" algn="l" defTabSz="457189"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6" indent="-90486" algn="l" defTabSz="457189"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6" indent="0" algn="l" defTabSz="457189"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03731BD-DDD8-40CE-8C54-F2B004F51939}" type="datetimeFigureOut">
              <a:rPr lang="fr-FR" smtClean="0"/>
              <a:t>09/10/2024</a:t>
            </a:fld>
            <a:endParaRPr lang="fr-F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21EDDE-CA19-4D3F-A928-B50CEC10C8E6}" type="slidenum">
              <a:rPr lang="fr-FR" smtClean="0"/>
              <a:t>‹N°›</a:t>
            </a:fld>
            <a:endParaRPr lang="fr-FR"/>
          </a:p>
        </p:txBody>
      </p:sp>
    </p:spTree>
    <p:extLst>
      <p:ext uri="{BB962C8B-B14F-4D97-AF65-F5344CB8AC3E}">
        <p14:creationId xmlns:p14="http://schemas.microsoft.com/office/powerpoint/2010/main" val="1217300716"/>
      </p:ext>
    </p:extLst>
  </p:cSld>
  <p:clrMap bg1="lt1" tx1="dk1" bg2="lt2" tx2="dk2" accent1="accent1" accent2="accent2" accent3="accent3" accent4="accent4" accent5="accent5" accent6="accent6" hlink="hlink" folHlink="folHlink"/>
  <p:sldLayoutIdLst>
    <p:sldLayoutId id="2147493729" r:id="rId1"/>
    <p:sldLayoutId id="2147493730" r:id="rId2"/>
    <p:sldLayoutId id="2147493731" r:id="rId3"/>
    <p:sldLayoutId id="2147493732" r:id="rId4"/>
    <p:sldLayoutId id="2147493733" r:id="rId5"/>
    <p:sldLayoutId id="2147493734" r:id="rId6"/>
    <p:sldLayoutId id="2147493735" r:id="rId7"/>
    <p:sldLayoutId id="2147493736" r:id="rId8"/>
    <p:sldLayoutId id="2147493737" r:id="rId9"/>
    <p:sldLayoutId id="2147493738" r:id="rId10"/>
    <p:sldLayoutId id="2147493739" r:id="rId11"/>
    <p:sldLayoutId id="2147493740" r:id="rId12"/>
    <p:sldLayoutId id="2147493741" r:id="rId13"/>
    <p:sldLayoutId id="2147493742" r:id="rId14"/>
    <p:sldLayoutId id="2147493743" r:id="rId15"/>
    <p:sldLayoutId id="2147493744" r:id="rId16"/>
    <p:sldLayoutId id="2147493745" r:id="rId17"/>
    <p:sldLayoutId id="2147493746" r:id="rId18"/>
    <p:sldLayoutId id="2147493747" r:id="rId19"/>
    <p:sldLayoutId id="2147493748" r:id="rId20"/>
    <p:sldLayoutId id="2147493751"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s://www.inrs.fr/media.html?refINRS=Anim-005"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34.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2748879" y="2144168"/>
            <a:ext cx="5925221" cy="467820"/>
          </a:xfrm>
        </p:spPr>
        <p:txBody>
          <a:bodyPr/>
          <a:lstStyle/>
          <a:p>
            <a:r>
              <a:rPr lang="fr-FR" dirty="0" smtClean="0"/>
              <a:t>¼ d’heure RPS # 2</a:t>
            </a:r>
            <a:endParaRPr lang="fr-FR" dirty="0"/>
          </a:p>
        </p:txBody>
      </p:sp>
      <p:sp>
        <p:nvSpPr>
          <p:cNvPr id="7" name="Sous-titre 6"/>
          <p:cNvSpPr>
            <a:spLocks noGrp="1"/>
          </p:cNvSpPr>
          <p:nvPr>
            <p:ph type="subTitle" idx="1"/>
          </p:nvPr>
        </p:nvSpPr>
        <p:spPr>
          <a:xfrm>
            <a:off x="2748878" y="2698835"/>
            <a:ext cx="5925221" cy="575542"/>
          </a:xfrm>
        </p:spPr>
        <p:txBody>
          <a:bodyPr/>
          <a:lstStyle/>
          <a:p>
            <a:r>
              <a:rPr lang="fr-FR" dirty="0" smtClean="0"/>
              <a:t>Léna Miller-Jones, cheffe de projet QVCT, VYV3</a:t>
            </a:r>
          </a:p>
          <a:p>
            <a:r>
              <a:rPr lang="fr-FR" dirty="0" smtClean="0"/>
              <a:t>Jonathan Kieffer, responsable Dev RH, UTML</a:t>
            </a:r>
            <a:endParaRPr lang="fr-FR" dirty="0"/>
          </a:p>
        </p:txBody>
      </p:sp>
      <p:sp>
        <p:nvSpPr>
          <p:cNvPr id="2" name="ZoneTexte 1"/>
          <p:cNvSpPr txBox="1"/>
          <p:nvPr/>
        </p:nvSpPr>
        <p:spPr>
          <a:xfrm>
            <a:off x="7906556" y="245145"/>
            <a:ext cx="1085554" cy="369332"/>
          </a:xfrm>
          <a:prstGeom prst="rect">
            <a:avLst/>
          </a:prstGeom>
          <a:noFill/>
        </p:spPr>
        <p:txBody>
          <a:bodyPr wrap="none" rtlCol="0">
            <a:spAutoFit/>
          </a:bodyPr>
          <a:lstStyle/>
          <a:p>
            <a:r>
              <a:rPr lang="fr-FR" b="1" dirty="0" smtClean="0"/>
              <a:t>14/10/24</a:t>
            </a:r>
            <a:endParaRPr lang="fr-FR" b="1" dirty="0"/>
          </a:p>
        </p:txBody>
      </p:sp>
    </p:spTree>
    <p:extLst>
      <p:ext uri="{BB962C8B-B14F-4D97-AF65-F5344CB8AC3E}">
        <p14:creationId xmlns:p14="http://schemas.microsoft.com/office/powerpoint/2010/main" val="385380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400" y="777104"/>
            <a:ext cx="8229600" cy="3178800"/>
          </a:xfrm>
        </p:spPr>
        <p:txBody>
          <a:bodyPr/>
          <a:lstStyle/>
          <a:p>
            <a:r>
              <a:rPr lang="fr-FR" dirty="0" smtClean="0"/>
              <a:t>Il y a du bon stress et du mauvais stress</a:t>
            </a:r>
          </a:p>
          <a:p>
            <a:endParaRPr lang="fr-FR" dirty="0" smtClean="0"/>
          </a:p>
          <a:p>
            <a:pPr marL="342900" indent="-342900">
              <a:buFont typeface="Wingdings" panose="05000000000000000000" pitchFamily="2" charset="2"/>
              <a:buChar char="q"/>
            </a:pPr>
            <a:r>
              <a:rPr lang="fr-FR" dirty="0"/>
              <a:t>Vrai</a:t>
            </a:r>
          </a:p>
          <a:p>
            <a:pPr marL="342900" indent="-342900">
              <a:buFont typeface="Wingdings" panose="05000000000000000000" pitchFamily="2" charset="2"/>
              <a:buChar char="q"/>
            </a:pPr>
            <a:r>
              <a:rPr lang="fr-FR" dirty="0"/>
              <a:t>Faux</a:t>
            </a:r>
          </a:p>
          <a:p>
            <a:endParaRPr lang="fr-FR"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10</a:t>
            </a:fld>
            <a:endParaRPr lang="en-US" altLang="fr-FR" dirty="0"/>
          </a:p>
        </p:txBody>
      </p:sp>
    </p:spTree>
    <p:extLst>
      <p:ext uri="{BB962C8B-B14F-4D97-AF65-F5344CB8AC3E}">
        <p14:creationId xmlns:p14="http://schemas.microsoft.com/office/powerpoint/2010/main" val="21090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66110" y="216411"/>
            <a:ext cx="8216900" cy="1191736"/>
          </a:xfrm>
        </p:spPr>
        <p:txBody>
          <a:bodyPr/>
          <a:lstStyle/>
          <a:p>
            <a:r>
              <a:rPr lang="fr-FR" dirty="0"/>
              <a:t>Il y a du bon stress et du mauvais stress</a:t>
            </a:r>
            <a:br>
              <a:rPr lang="fr-FR" dirty="0"/>
            </a:br>
            <a:r>
              <a:rPr lang="fr-FR" dirty="0"/>
              <a:t/>
            </a:r>
            <a:br>
              <a:rPr lang="fr-FR" dirty="0"/>
            </a:br>
            <a:endParaRPr lang="fr-FR" dirty="0"/>
          </a:p>
        </p:txBody>
      </p:sp>
      <p:sp>
        <p:nvSpPr>
          <p:cNvPr id="3" name="Espace réservé du contenu 2"/>
          <p:cNvSpPr>
            <a:spLocks noGrp="1"/>
          </p:cNvSpPr>
          <p:nvPr>
            <p:ph idx="1"/>
          </p:nvPr>
        </p:nvSpPr>
        <p:spPr>
          <a:xfrm>
            <a:off x="366110" y="678793"/>
            <a:ext cx="2942890" cy="2525265"/>
          </a:xfrm>
        </p:spPr>
        <p:txBody>
          <a:bodyPr/>
          <a:lstStyle/>
          <a:p>
            <a:r>
              <a:rPr lang="fr-FR" dirty="0" smtClean="0"/>
              <a:t>Faux : </a:t>
            </a:r>
          </a:p>
          <a:p>
            <a:endParaRPr lang="fr-FR" sz="700" dirty="0"/>
          </a:p>
          <a:p>
            <a:r>
              <a:rPr lang="fr-FR" sz="1200" b="0" dirty="0"/>
              <a:t>On entend souvent que le "bon stress" aide les employés à se surpasser, alors que le "mauvais stress" rend malade. En réalité, il n'y a pas de bon ou mauvais stress : c'est simplement une réaction normale du corps pour s’adapter aux changements de l’environnement</a:t>
            </a:r>
            <a:r>
              <a:rPr lang="fr-FR" sz="1200" b="0" dirty="0" smtClean="0"/>
              <a:t>.</a:t>
            </a:r>
          </a:p>
          <a:p>
            <a:endParaRPr lang="fr-FR" sz="1200" b="0" dirty="0"/>
          </a:p>
          <a:p>
            <a:r>
              <a:rPr lang="fr-FR" sz="1200" b="0" dirty="0" smtClean="0"/>
              <a:t>Il </a:t>
            </a:r>
            <a:r>
              <a:rPr lang="fr-FR" sz="1200" b="0" dirty="0"/>
              <a:t>faut en revanche différencier </a:t>
            </a:r>
            <a:r>
              <a:rPr lang="fr-FR" sz="1200" dirty="0"/>
              <a:t>« stress aigu » </a:t>
            </a:r>
            <a:r>
              <a:rPr lang="fr-FR" sz="1200" b="0" dirty="0"/>
              <a:t>et </a:t>
            </a:r>
            <a:r>
              <a:rPr lang="fr-FR" sz="1200" dirty="0"/>
              <a:t>« stress chronique » </a:t>
            </a:r>
            <a:r>
              <a:rPr lang="fr-FR" sz="1200" b="0" dirty="0"/>
              <a:t>qui ont des effets distincts sur la santé</a:t>
            </a:r>
            <a:endParaRPr lang="fr-FR" sz="1200"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11</a:t>
            </a:fld>
            <a:endParaRPr lang="en-US" altLang="fr-FR" dirty="0"/>
          </a:p>
        </p:txBody>
      </p:sp>
      <p:pic>
        <p:nvPicPr>
          <p:cNvPr id="7" name="Imag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Effect>
                      <a14:brightnessContrast contrast="-40000"/>
                    </a14:imgEffect>
                  </a14:imgLayer>
                </a14:imgProps>
              </a:ext>
            </a:extLst>
          </a:blip>
          <a:stretch>
            <a:fillRect/>
          </a:stretch>
        </p:blipFill>
        <p:spPr>
          <a:xfrm>
            <a:off x="4097284" y="896558"/>
            <a:ext cx="3876641" cy="2533389"/>
          </a:xfrm>
          <a:prstGeom prst="rect">
            <a:avLst/>
          </a:prstGeom>
          <a:solidFill>
            <a:srgbClr val="482683"/>
          </a:solidFill>
        </p:spPr>
      </p:pic>
      <p:sp>
        <p:nvSpPr>
          <p:cNvPr id="10" name="Rectangle à coins arrondis 9"/>
          <p:cNvSpPr/>
          <p:nvPr/>
        </p:nvSpPr>
        <p:spPr>
          <a:xfrm>
            <a:off x="2633472" y="3676443"/>
            <a:ext cx="2597667" cy="1066224"/>
          </a:xfrm>
          <a:prstGeom prst="roundRect">
            <a:avLst/>
          </a:prstGeom>
          <a:solidFill>
            <a:srgbClr val="482683"/>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50" b="1" dirty="0" smtClean="0"/>
              <a:t>Le </a:t>
            </a:r>
            <a:r>
              <a:rPr lang="fr-FR" sz="1050" b="1" dirty="0"/>
              <a:t>stress aigu </a:t>
            </a:r>
            <a:r>
              <a:rPr lang="fr-FR" sz="1050" dirty="0"/>
              <a:t>est </a:t>
            </a:r>
            <a:r>
              <a:rPr lang="fr-FR" sz="1050" b="1" dirty="0"/>
              <a:t>une réaction ponctuelle </a:t>
            </a:r>
            <a:r>
              <a:rPr lang="fr-FR" sz="1050" dirty="0"/>
              <a:t>de notre corps face à une situation perçue comme menaçante ou difficile, par exemple avant un examen ou lors d’un conflit. Il disparaît généralement une fois la situation résolue</a:t>
            </a:r>
            <a:r>
              <a:rPr lang="fr-FR" sz="1050" dirty="0" smtClean="0"/>
              <a:t>.</a:t>
            </a:r>
            <a:endParaRPr lang="fr-FR" sz="1050" dirty="0"/>
          </a:p>
        </p:txBody>
      </p:sp>
      <p:cxnSp>
        <p:nvCxnSpPr>
          <p:cNvPr id="14" name="Connecteur droit avec flèche 13"/>
          <p:cNvCxnSpPr>
            <a:endCxn id="10" idx="0"/>
          </p:cNvCxnSpPr>
          <p:nvPr/>
        </p:nvCxnSpPr>
        <p:spPr>
          <a:xfrm flipH="1">
            <a:off x="3932306" y="3318434"/>
            <a:ext cx="909993" cy="358009"/>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20" name="Flèche droite 19"/>
          <p:cNvSpPr/>
          <p:nvPr/>
        </p:nvSpPr>
        <p:spPr>
          <a:xfrm>
            <a:off x="5316851" y="3318434"/>
            <a:ext cx="3750915" cy="1782243"/>
          </a:xfrm>
          <a:prstGeom prst="rightArrow">
            <a:avLst>
              <a:gd name="adj1" fmla="val 50000"/>
              <a:gd name="adj2" fmla="val 48204"/>
            </a:avLst>
          </a:prstGeom>
          <a:solidFill>
            <a:srgbClr val="4826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50" b="1" dirty="0"/>
              <a:t>Le stress chronique </a:t>
            </a:r>
            <a:r>
              <a:rPr lang="fr-FR" sz="1050" dirty="0"/>
              <a:t>survient lorsque notre corps reste en </a:t>
            </a:r>
            <a:r>
              <a:rPr lang="fr-FR" sz="1050" b="1" dirty="0"/>
              <a:t>état de tension sur une longue période</a:t>
            </a:r>
            <a:r>
              <a:rPr lang="fr-FR" sz="1050" dirty="0"/>
              <a:t>, comme lorsqu’on se sent constamment dépassé par les demandes au travail. Il a toujours un impact négatif sur la santé.</a:t>
            </a:r>
          </a:p>
        </p:txBody>
      </p:sp>
      <p:sp>
        <p:nvSpPr>
          <p:cNvPr id="2" name="Rectangle 1"/>
          <p:cNvSpPr/>
          <p:nvPr/>
        </p:nvSpPr>
        <p:spPr>
          <a:xfrm>
            <a:off x="270881" y="3169465"/>
            <a:ext cx="6394000" cy="276999"/>
          </a:xfrm>
          <a:prstGeom prst="rect">
            <a:avLst/>
          </a:prstGeom>
        </p:spPr>
        <p:txBody>
          <a:bodyPr wrap="square">
            <a:spAutoFit/>
          </a:bodyPr>
          <a:lstStyle/>
          <a:p>
            <a:r>
              <a:rPr lang="fr-FR" sz="1200" dirty="0">
                <a:hlinkClick r:id="rId4"/>
              </a:rPr>
              <a:t>Les mécanismes du stress au travail - Vidéo - INRS</a:t>
            </a:r>
            <a:endParaRPr lang="fr-FR" sz="1200" dirty="0"/>
          </a:p>
        </p:txBody>
      </p:sp>
    </p:spTree>
    <p:extLst>
      <p:ext uri="{BB962C8B-B14F-4D97-AF65-F5344CB8AC3E}">
        <p14:creationId xmlns:p14="http://schemas.microsoft.com/office/powerpoint/2010/main" val="90656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e 39"/>
          <p:cNvGrpSpPr/>
          <p:nvPr/>
        </p:nvGrpSpPr>
        <p:grpSpPr>
          <a:xfrm>
            <a:off x="148637" y="323784"/>
            <a:ext cx="2955925" cy="1649863"/>
            <a:chOff x="525650" y="950272"/>
            <a:chExt cx="2955925" cy="1773555"/>
          </a:xfrm>
        </p:grpSpPr>
        <p:pic>
          <p:nvPicPr>
            <p:cNvPr id="33" name="Picture 2" descr="CSKAA AUTOMATION"/>
            <p:cNvPicPr/>
            <p:nvPr/>
          </p:nvPicPr>
          <p:blipFill>
            <a:blip r:embed="rId2">
              <a:extLst>
                <a:ext uri="{28A0092B-C50C-407E-A947-70E740481C1C}">
                  <a14:useLocalDpi xmlns:a14="http://schemas.microsoft.com/office/drawing/2010/main" val="0"/>
                </a:ext>
              </a:extLst>
            </a:blip>
            <a:srcRect/>
            <a:stretch>
              <a:fillRect/>
            </a:stretch>
          </p:blipFill>
          <p:spPr bwMode="auto">
            <a:xfrm>
              <a:off x="525650" y="950272"/>
              <a:ext cx="2955925" cy="177355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99825" flipV="1">
              <a:off x="2635258" y="1532487"/>
              <a:ext cx="182983" cy="126868"/>
            </a:xfrm>
            <a:prstGeom prst="rect">
              <a:avLst/>
            </a:prstGeom>
          </p:spPr>
        </p:pic>
        <p:pic>
          <p:nvPicPr>
            <p:cNvPr id="34" name="Imag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49898" y="1204645"/>
              <a:ext cx="327024" cy="327024"/>
            </a:xfrm>
            <a:prstGeom prst="rect">
              <a:avLst/>
            </a:prstGeom>
          </p:spPr>
        </p:pic>
        <p:pic>
          <p:nvPicPr>
            <p:cNvPr id="37" name="Imag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13644" flipH="1">
              <a:off x="2673874" y="1228944"/>
              <a:ext cx="327024" cy="327024"/>
            </a:xfrm>
            <a:prstGeom prst="rect">
              <a:avLst/>
            </a:prstGeom>
          </p:spPr>
        </p:pic>
        <p:pic>
          <p:nvPicPr>
            <p:cNvPr id="36" name="Imag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3050" y="1163973"/>
              <a:ext cx="325814" cy="332688"/>
            </a:xfrm>
            <a:prstGeom prst="rect">
              <a:avLst/>
            </a:prstGeom>
          </p:spPr>
        </p:pic>
        <p:pic>
          <p:nvPicPr>
            <p:cNvPr id="1038" name="Picture 14" descr="Voir les détails de l’image associée. 佛教僧人卡通人物坐在沉思在橙色長袍向量插圖在白色背景向量圖形及更多僧侶圖片 - 僧侶, 佛教, 男人 - i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8622" y="1222697"/>
              <a:ext cx="192311" cy="14136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4" descr="Papier peint Spiral, 3d. • Pixers® - Nous vivons pour chan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177161" y="724325"/>
            <a:ext cx="3083529" cy="404645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9264" y="232752"/>
            <a:ext cx="8725532" cy="300082"/>
          </a:xfrm>
          <a:prstGeom prst="rect">
            <a:avLst/>
          </a:prstGeom>
          <a:noFill/>
        </p:spPr>
        <p:txBody>
          <a:bodyPr wrap="square" rtlCol="0">
            <a:spAutoFit/>
          </a:bodyPr>
          <a:lstStyle/>
          <a:p>
            <a:pPr defTabSz="685800" fontAlgn="auto">
              <a:spcBef>
                <a:spcPts val="0"/>
              </a:spcBef>
              <a:spcAft>
                <a:spcPts val="0"/>
              </a:spcAft>
              <a:defRPr/>
            </a:pPr>
            <a:r>
              <a:rPr lang="fr-FR" sz="1350" kern="0" dirty="0">
                <a:solidFill>
                  <a:prstClr val="black"/>
                </a:solidFill>
                <a:latin typeface="Calibri" panose="020F0502020204030204"/>
                <a:ea typeface="+mn-ea"/>
              </a:rPr>
              <a:t>La situation suivante est purement fictive et a pour but d’illustrer nos explications sur la notion de RPS.</a:t>
            </a:r>
          </a:p>
        </p:txBody>
      </p:sp>
      <p:sp>
        <p:nvSpPr>
          <p:cNvPr id="9" name="ZoneTexte 8"/>
          <p:cNvSpPr txBox="1"/>
          <p:nvPr/>
        </p:nvSpPr>
        <p:spPr>
          <a:xfrm>
            <a:off x="6658897" y="724327"/>
            <a:ext cx="2485103" cy="300082"/>
          </a:xfrm>
          <a:prstGeom prst="rect">
            <a:avLst/>
          </a:prstGeom>
          <a:noFill/>
        </p:spPr>
        <p:txBody>
          <a:bodyPr wrap="square" rtlCol="0">
            <a:spAutoFit/>
          </a:bodyPr>
          <a:lstStyle/>
          <a:p>
            <a:pPr defTabSz="685800" fontAlgn="auto">
              <a:spcBef>
                <a:spcPts val="0"/>
              </a:spcBef>
              <a:spcAft>
                <a:spcPts val="0"/>
              </a:spcAft>
              <a:defRPr/>
            </a:pPr>
            <a:r>
              <a:rPr lang="fr-FR" sz="1350" b="1" kern="0" dirty="0">
                <a:solidFill>
                  <a:prstClr val="black"/>
                </a:solidFill>
                <a:latin typeface="Calibri" panose="020F0502020204030204"/>
                <a:ea typeface="+mn-ea"/>
              </a:rPr>
              <a:t>On identifie:</a:t>
            </a:r>
          </a:p>
        </p:txBody>
      </p:sp>
      <p:sp>
        <p:nvSpPr>
          <p:cNvPr id="10" name="ZoneTexte 9"/>
          <p:cNvSpPr txBox="1"/>
          <p:nvPr/>
        </p:nvSpPr>
        <p:spPr>
          <a:xfrm>
            <a:off x="5759245" y="1073401"/>
            <a:ext cx="3296264" cy="900246"/>
          </a:xfrm>
          <a:prstGeom prst="rect">
            <a:avLst/>
          </a:prstGeom>
          <a:noFill/>
        </p:spPr>
        <p:txBody>
          <a:bodyPr wrap="square" rtlCol="0">
            <a:spAutoFit/>
          </a:bodyPr>
          <a:lstStyle/>
          <a:p>
            <a:pPr defTabSz="685800" fontAlgn="auto">
              <a:spcBef>
                <a:spcPts val="0"/>
              </a:spcBef>
              <a:spcAft>
                <a:spcPts val="0"/>
              </a:spcAft>
              <a:defRPr/>
            </a:pPr>
            <a:r>
              <a:rPr lang="fr-FR" sz="1050" b="1" kern="0" dirty="0">
                <a:solidFill>
                  <a:prstClr val="black"/>
                </a:solidFill>
                <a:latin typeface="Calibri" panose="020F0502020204030204"/>
                <a:ea typeface="+mn-ea"/>
              </a:rPr>
              <a:t>1-</a:t>
            </a:r>
            <a:r>
              <a:rPr lang="fr-FR" sz="1050" kern="0" dirty="0">
                <a:solidFill>
                  <a:prstClr val="black"/>
                </a:solidFill>
                <a:latin typeface="Calibri" panose="020F0502020204030204"/>
                <a:ea typeface="+mn-ea"/>
              </a:rPr>
              <a:t>Des </a:t>
            </a:r>
            <a:r>
              <a:rPr lang="fr-FR" sz="1050" b="1" kern="0" dirty="0">
                <a:solidFill>
                  <a:prstClr val="black"/>
                </a:solidFill>
                <a:latin typeface="Calibri" panose="020F0502020204030204"/>
                <a:ea typeface="+mn-ea"/>
              </a:rPr>
              <a:t>exigences émotionnelles </a:t>
            </a:r>
            <a:r>
              <a:rPr lang="fr-FR" sz="1050" kern="0" dirty="0">
                <a:solidFill>
                  <a:prstClr val="black"/>
                </a:solidFill>
                <a:latin typeface="Calibri" panose="020F0502020204030204"/>
                <a:ea typeface="+mn-ea"/>
              </a:rPr>
              <a:t>dues à l’exposition à du public potentiellement hostile</a:t>
            </a:r>
          </a:p>
          <a:p>
            <a:pPr defTabSz="685800" fontAlgn="auto">
              <a:spcBef>
                <a:spcPts val="0"/>
              </a:spcBef>
              <a:spcAft>
                <a:spcPts val="0"/>
              </a:spcAft>
              <a:defRPr/>
            </a:pPr>
            <a:endParaRPr lang="fr-FR" sz="1050" kern="0" dirty="0">
              <a:solidFill>
                <a:prstClr val="black"/>
              </a:solidFill>
              <a:latin typeface="Calibri" panose="020F0502020204030204"/>
              <a:ea typeface="+mn-ea"/>
            </a:endParaRPr>
          </a:p>
          <a:p>
            <a:pPr defTabSz="685800" fontAlgn="auto">
              <a:spcBef>
                <a:spcPts val="0"/>
              </a:spcBef>
              <a:spcAft>
                <a:spcPts val="0"/>
              </a:spcAft>
              <a:defRPr/>
            </a:pPr>
            <a:r>
              <a:rPr lang="fr-FR" sz="1050" b="1" kern="0" dirty="0">
                <a:solidFill>
                  <a:prstClr val="black"/>
                </a:solidFill>
                <a:latin typeface="Calibri" panose="020F0502020204030204"/>
                <a:ea typeface="+mn-ea"/>
              </a:rPr>
              <a:t>2-</a:t>
            </a:r>
            <a:r>
              <a:rPr lang="fr-FR" sz="1050" kern="0" dirty="0">
                <a:solidFill>
                  <a:prstClr val="black"/>
                </a:solidFill>
                <a:latin typeface="Calibri" panose="020F0502020204030204"/>
                <a:ea typeface="+mn-ea"/>
              </a:rPr>
              <a:t>Des </a:t>
            </a:r>
            <a:r>
              <a:rPr lang="fr-FR" sz="1050" b="1" kern="0" dirty="0">
                <a:solidFill>
                  <a:prstClr val="black"/>
                </a:solidFill>
                <a:latin typeface="Calibri" panose="020F0502020204030204"/>
                <a:ea typeface="+mn-ea"/>
              </a:rPr>
              <a:t>violences externes </a:t>
            </a:r>
            <a:r>
              <a:rPr lang="fr-FR" sz="1050" kern="0" dirty="0">
                <a:solidFill>
                  <a:prstClr val="black"/>
                </a:solidFill>
                <a:latin typeface="Calibri" panose="020F0502020204030204"/>
                <a:ea typeface="+mn-ea"/>
              </a:rPr>
              <a:t>sous forme d’agressions verbales</a:t>
            </a:r>
          </a:p>
        </p:txBody>
      </p:sp>
      <p:sp>
        <p:nvSpPr>
          <p:cNvPr id="11" name="ZoneTexte 10"/>
          <p:cNvSpPr txBox="1"/>
          <p:nvPr/>
        </p:nvSpPr>
        <p:spPr>
          <a:xfrm>
            <a:off x="5754199" y="1801347"/>
            <a:ext cx="3296264" cy="1061829"/>
          </a:xfrm>
          <a:prstGeom prst="rect">
            <a:avLst/>
          </a:prstGeom>
          <a:noFill/>
        </p:spPr>
        <p:txBody>
          <a:bodyPr wrap="square" rtlCol="0">
            <a:spAutoFit/>
          </a:bodyPr>
          <a:lstStyle/>
          <a:p>
            <a:pPr defTabSz="685800" fontAlgn="auto">
              <a:spcBef>
                <a:spcPts val="0"/>
              </a:spcBef>
              <a:spcAft>
                <a:spcPts val="0"/>
              </a:spcAft>
              <a:defRPr/>
            </a:pPr>
            <a:endParaRPr lang="fr-FR" sz="1050" kern="0" dirty="0">
              <a:solidFill>
                <a:prstClr val="black"/>
              </a:solidFill>
              <a:latin typeface="Calibri" panose="020F0502020204030204"/>
              <a:ea typeface="+mn-ea"/>
            </a:endParaRPr>
          </a:p>
          <a:p>
            <a:pPr defTabSz="685800" fontAlgn="auto">
              <a:spcBef>
                <a:spcPts val="0"/>
              </a:spcBef>
              <a:spcAft>
                <a:spcPts val="0"/>
              </a:spcAft>
              <a:defRPr/>
            </a:pPr>
            <a:endParaRPr lang="fr-FR" sz="1050" kern="0" dirty="0">
              <a:solidFill>
                <a:prstClr val="black"/>
              </a:solidFill>
              <a:latin typeface="Calibri" panose="020F0502020204030204"/>
              <a:ea typeface="+mn-ea"/>
            </a:endParaRPr>
          </a:p>
          <a:p>
            <a:pPr defTabSz="685800" fontAlgn="auto">
              <a:spcBef>
                <a:spcPts val="0"/>
              </a:spcBef>
              <a:spcAft>
                <a:spcPts val="0"/>
              </a:spcAft>
              <a:defRPr/>
            </a:pPr>
            <a:r>
              <a:rPr lang="fr-FR" sz="1050" b="1" kern="0" dirty="0">
                <a:solidFill>
                  <a:prstClr val="black"/>
                </a:solidFill>
                <a:latin typeface="Calibri" panose="020F0502020204030204"/>
                <a:ea typeface="+mn-ea"/>
              </a:rPr>
              <a:t>3-</a:t>
            </a:r>
            <a:r>
              <a:rPr lang="fr-FR" sz="1050" kern="0" dirty="0">
                <a:solidFill>
                  <a:prstClr val="black"/>
                </a:solidFill>
                <a:latin typeface="Calibri" panose="020F0502020204030204"/>
                <a:ea typeface="+mn-ea"/>
              </a:rPr>
              <a:t>Des </a:t>
            </a:r>
            <a:r>
              <a:rPr lang="fr-FR" sz="1050" b="1" kern="0" dirty="0">
                <a:solidFill>
                  <a:prstClr val="black"/>
                </a:solidFill>
                <a:latin typeface="Calibri" panose="020F0502020204030204"/>
                <a:ea typeface="+mn-ea"/>
              </a:rPr>
              <a:t>ressources</a:t>
            </a:r>
            <a:r>
              <a:rPr lang="fr-FR" sz="1050" kern="0" dirty="0">
                <a:solidFill>
                  <a:prstClr val="black"/>
                </a:solidFill>
                <a:latin typeface="Calibri" panose="020F0502020204030204"/>
                <a:ea typeface="+mn-ea"/>
              </a:rPr>
              <a:t> devenant insuffisantes (contrôle de soi et soutien des collègues) face à des </a:t>
            </a:r>
            <a:r>
              <a:rPr lang="fr-FR" sz="1050" b="1" kern="0" dirty="0">
                <a:solidFill>
                  <a:prstClr val="black"/>
                </a:solidFill>
                <a:latin typeface="Calibri" panose="020F0502020204030204"/>
                <a:ea typeface="+mn-ea"/>
              </a:rPr>
              <a:t>contraintes</a:t>
            </a:r>
            <a:r>
              <a:rPr lang="fr-FR" sz="1050" kern="0" dirty="0">
                <a:solidFill>
                  <a:prstClr val="black"/>
                </a:solidFill>
                <a:latin typeface="Calibri" panose="020F0502020204030204"/>
                <a:ea typeface="+mn-ea"/>
              </a:rPr>
              <a:t> (posture professionnelle, subir l’agressivité du public) = </a:t>
            </a:r>
            <a:r>
              <a:rPr lang="fr-FR" sz="1050" b="1" kern="0" dirty="0">
                <a:solidFill>
                  <a:prstClr val="black"/>
                </a:solidFill>
                <a:latin typeface="Calibri" panose="020F0502020204030204"/>
                <a:ea typeface="+mn-ea"/>
              </a:rPr>
              <a:t>stress et émotions désagréables</a:t>
            </a:r>
            <a:r>
              <a:rPr lang="fr-FR" sz="1050" kern="0" dirty="0">
                <a:solidFill>
                  <a:prstClr val="black"/>
                </a:solidFill>
                <a:latin typeface="Calibri" panose="020F0502020204030204"/>
                <a:ea typeface="+mn-ea"/>
              </a:rPr>
              <a:t> (frustration, colère)</a:t>
            </a:r>
          </a:p>
        </p:txBody>
      </p:sp>
      <p:sp>
        <p:nvSpPr>
          <p:cNvPr id="12" name="ZoneTexte 11"/>
          <p:cNvSpPr txBox="1"/>
          <p:nvPr/>
        </p:nvSpPr>
        <p:spPr>
          <a:xfrm>
            <a:off x="5759245" y="2856532"/>
            <a:ext cx="3296264" cy="1869743"/>
          </a:xfrm>
          <a:prstGeom prst="rect">
            <a:avLst/>
          </a:prstGeom>
          <a:noFill/>
        </p:spPr>
        <p:txBody>
          <a:bodyPr wrap="square" rtlCol="0">
            <a:spAutoFit/>
          </a:bodyPr>
          <a:lstStyle/>
          <a:p>
            <a:pPr defTabSz="685800" fontAlgn="auto">
              <a:spcBef>
                <a:spcPts val="0"/>
              </a:spcBef>
              <a:spcAft>
                <a:spcPts val="0"/>
              </a:spcAft>
              <a:defRPr/>
            </a:pPr>
            <a:r>
              <a:rPr lang="fr-FR" sz="1050" b="1" kern="0" dirty="0" smtClean="0">
                <a:solidFill>
                  <a:prstClr val="black"/>
                </a:solidFill>
                <a:latin typeface="Calibri" panose="020F0502020204030204"/>
                <a:ea typeface="+mn-ea"/>
              </a:rPr>
              <a:t>4-</a:t>
            </a:r>
            <a:r>
              <a:rPr lang="fr-FR" sz="1050" kern="0" dirty="0" smtClean="0">
                <a:solidFill>
                  <a:prstClr val="black"/>
                </a:solidFill>
                <a:latin typeface="Calibri" panose="020F0502020204030204"/>
                <a:ea typeface="+mn-ea"/>
              </a:rPr>
              <a:t>La personne développe des </a:t>
            </a:r>
            <a:r>
              <a:rPr lang="fr-FR" sz="1050" b="1" kern="0" dirty="0" smtClean="0">
                <a:solidFill>
                  <a:prstClr val="black"/>
                </a:solidFill>
                <a:latin typeface="Calibri" panose="020F0502020204030204"/>
                <a:ea typeface="+mn-ea"/>
              </a:rPr>
              <a:t>troubles</a:t>
            </a:r>
            <a:r>
              <a:rPr lang="fr-FR" sz="1050" kern="0" dirty="0" smtClean="0">
                <a:solidFill>
                  <a:prstClr val="black"/>
                </a:solidFill>
                <a:latin typeface="Calibri" panose="020F0502020204030204"/>
                <a:ea typeface="+mn-ea"/>
              </a:rPr>
              <a:t> révélateurs d’une </a:t>
            </a:r>
            <a:r>
              <a:rPr lang="fr-FR" sz="1050" b="1" kern="0" dirty="0" smtClean="0">
                <a:solidFill>
                  <a:prstClr val="black"/>
                </a:solidFill>
                <a:latin typeface="Calibri" panose="020F0502020204030204"/>
                <a:ea typeface="+mn-ea"/>
              </a:rPr>
              <a:t>santé mentale dégradée</a:t>
            </a:r>
            <a:endParaRPr lang="fr-FR" sz="1050" b="1" kern="0" dirty="0">
              <a:solidFill>
                <a:prstClr val="black"/>
              </a:solidFill>
              <a:latin typeface="Calibri" panose="020F0502020204030204"/>
              <a:ea typeface="+mn-ea"/>
            </a:endParaRPr>
          </a:p>
          <a:p>
            <a:pPr defTabSz="685800" fontAlgn="auto">
              <a:spcBef>
                <a:spcPts val="0"/>
              </a:spcBef>
              <a:spcAft>
                <a:spcPts val="0"/>
              </a:spcAft>
              <a:defRPr/>
            </a:pPr>
            <a:endParaRPr lang="fr-FR" sz="1050" kern="0" dirty="0">
              <a:solidFill>
                <a:prstClr val="black"/>
              </a:solidFill>
              <a:latin typeface="Calibri" panose="020F0502020204030204"/>
              <a:ea typeface="+mn-ea"/>
            </a:endParaRPr>
          </a:p>
          <a:p>
            <a:pPr defTabSz="685800" fontAlgn="auto">
              <a:spcBef>
                <a:spcPts val="0"/>
              </a:spcBef>
              <a:spcAft>
                <a:spcPts val="0"/>
              </a:spcAft>
              <a:defRPr/>
            </a:pPr>
            <a:r>
              <a:rPr lang="fr-FR" sz="1050" b="1" kern="0" dirty="0">
                <a:solidFill>
                  <a:prstClr val="black"/>
                </a:solidFill>
                <a:latin typeface="Calibri" panose="020F0502020204030204"/>
                <a:ea typeface="+mn-ea"/>
              </a:rPr>
              <a:t>5-</a:t>
            </a:r>
            <a:r>
              <a:rPr lang="fr-FR" sz="1050" kern="0" dirty="0">
                <a:solidFill>
                  <a:prstClr val="black"/>
                </a:solidFill>
                <a:latin typeface="Calibri" panose="020F0502020204030204"/>
                <a:ea typeface="+mn-ea"/>
              </a:rPr>
              <a:t>Les premiers troubles ont eux même eu des répercussions sur sa </a:t>
            </a:r>
            <a:r>
              <a:rPr lang="fr-FR" sz="1050" b="1" kern="0" dirty="0">
                <a:solidFill>
                  <a:prstClr val="black"/>
                </a:solidFill>
                <a:latin typeface="Calibri" panose="020F0502020204030204"/>
                <a:ea typeface="+mn-ea"/>
              </a:rPr>
              <a:t>vie sociale</a:t>
            </a:r>
            <a:r>
              <a:rPr lang="fr-FR" sz="1050" kern="0" dirty="0">
                <a:solidFill>
                  <a:prstClr val="black"/>
                </a:solidFill>
                <a:latin typeface="Calibri" panose="020F0502020204030204"/>
                <a:ea typeface="+mn-ea"/>
              </a:rPr>
              <a:t>, </a:t>
            </a:r>
            <a:r>
              <a:rPr lang="fr-FR" sz="1050" b="1" kern="0" dirty="0">
                <a:solidFill>
                  <a:prstClr val="black"/>
                </a:solidFill>
                <a:latin typeface="Calibri" panose="020F0502020204030204"/>
                <a:ea typeface="+mn-ea"/>
              </a:rPr>
              <a:t>estime de soi</a:t>
            </a:r>
            <a:r>
              <a:rPr lang="fr-FR" sz="1050" kern="0" dirty="0">
                <a:solidFill>
                  <a:prstClr val="black"/>
                </a:solidFill>
                <a:latin typeface="Calibri" panose="020F0502020204030204"/>
                <a:ea typeface="+mn-ea"/>
              </a:rPr>
              <a:t>, </a:t>
            </a:r>
            <a:r>
              <a:rPr lang="fr-FR" sz="1050" b="1" kern="0" dirty="0">
                <a:solidFill>
                  <a:prstClr val="black"/>
                </a:solidFill>
                <a:latin typeface="Calibri" panose="020F0502020204030204"/>
                <a:ea typeface="+mn-ea"/>
              </a:rPr>
              <a:t>sens du travail et qualité du travail</a:t>
            </a:r>
            <a:r>
              <a:rPr lang="fr-FR" sz="1050" kern="0" dirty="0">
                <a:solidFill>
                  <a:prstClr val="black"/>
                </a:solidFill>
                <a:latin typeface="Calibri" panose="020F0502020204030204"/>
                <a:ea typeface="+mn-ea"/>
              </a:rPr>
              <a:t> (relation client)</a:t>
            </a:r>
          </a:p>
          <a:p>
            <a:pPr defTabSz="685800" fontAlgn="auto">
              <a:spcBef>
                <a:spcPts val="0"/>
              </a:spcBef>
              <a:spcAft>
                <a:spcPts val="0"/>
              </a:spcAft>
              <a:defRPr/>
            </a:pPr>
            <a:endParaRPr lang="fr-FR" sz="1050" kern="0" dirty="0">
              <a:solidFill>
                <a:prstClr val="black"/>
              </a:solidFill>
              <a:latin typeface="Calibri" panose="020F0502020204030204"/>
              <a:ea typeface="+mn-ea"/>
            </a:endParaRPr>
          </a:p>
          <a:p>
            <a:pPr defTabSz="685800" fontAlgn="auto">
              <a:spcBef>
                <a:spcPts val="0"/>
              </a:spcBef>
              <a:spcAft>
                <a:spcPts val="0"/>
              </a:spcAft>
              <a:defRPr/>
            </a:pPr>
            <a:r>
              <a:rPr lang="fr-FR" sz="1050" b="1" kern="0" dirty="0">
                <a:solidFill>
                  <a:prstClr val="black"/>
                </a:solidFill>
                <a:latin typeface="Calibri" panose="020F0502020204030204"/>
                <a:ea typeface="+mn-ea"/>
              </a:rPr>
              <a:t>6-</a:t>
            </a:r>
            <a:r>
              <a:rPr lang="fr-FR" sz="1050" kern="0" dirty="0">
                <a:solidFill>
                  <a:prstClr val="black"/>
                </a:solidFill>
                <a:latin typeface="Calibri" panose="020F0502020204030204"/>
                <a:ea typeface="+mn-ea"/>
              </a:rPr>
              <a:t>Le fait qu’il s’</a:t>
            </a:r>
            <a:r>
              <a:rPr lang="fr-FR" sz="1050" b="1" kern="0" dirty="0">
                <a:solidFill>
                  <a:prstClr val="black"/>
                </a:solidFill>
                <a:latin typeface="Calibri" panose="020F0502020204030204"/>
                <a:ea typeface="+mn-ea"/>
              </a:rPr>
              <a:t>isole</a:t>
            </a:r>
            <a:r>
              <a:rPr lang="fr-FR" sz="1050" kern="0" dirty="0">
                <a:solidFill>
                  <a:prstClr val="black"/>
                </a:solidFill>
                <a:latin typeface="Calibri" panose="020F0502020204030204"/>
                <a:ea typeface="+mn-ea"/>
              </a:rPr>
              <a:t> et que la </a:t>
            </a:r>
            <a:r>
              <a:rPr lang="fr-FR" sz="1050" b="1" kern="0" dirty="0">
                <a:solidFill>
                  <a:prstClr val="black"/>
                </a:solidFill>
                <a:latin typeface="Calibri" panose="020F0502020204030204"/>
                <a:ea typeface="+mn-ea"/>
              </a:rPr>
              <a:t>qualité de son travaille baisse</a:t>
            </a:r>
            <a:r>
              <a:rPr lang="fr-FR" sz="1050" kern="0" dirty="0">
                <a:solidFill>
                  <a:prstClr val="black"/>
                </a:solidFill>
                <a:latin typeface="Calibri" panose="020F0502020204030204"/>
                <a:ea typeface="+mn-ea"/>
              </a:rPr>
              <a:t> pourrait supposer des </a:t>
            </a:r>
            <a:r>
              <a:rPr lang="fr-FR" sz="1050" b="1" kern="0" dirty="0">
                <a:solidFill>
                  <a:prstClr val="black"/>
                </a:solidFill>
                <a:latin typeface="Calibri" panose="020F0502020204030204"/>
                <a:ea typeface="+mn-ea"/>
              </a:rPr>
              <a:t>rapports sociaux dégradés avec les collègues </a:t>
            </a:r>
            <a:r>
              <a:rPr lang="fr-FR" sz="1050" kern="0" dirty="0">
                <a:solidFill>
                  <a:prstClr val="black"/>
                </a:solidFill>
                <a:latin typeface="Calibri" panose="020F0502020204030204"/>
                <a:ea typeface="+mn-ea"/>
              </a:rPr>
              <a:t>et une </a:t>
            </a:r>
            <a:r>
              <a:rPr lang="fr-FR" sz="1050" b="1" kern="0" dirty="0">
                <a:solidFill>
                  <a:prstClr val="black"/>
                </a:solidFill>
                <a:latin typeface="Calibri" panose="020F0502020204030204"/>
                <a:ea typeface="+mn-ea"/>
              </a:rPr>
              <a:t>charge de travail plus importante</a:t>
            </a:r>
            <a:r>
              <a:rPr lang="fr-FR" sz="1050" kern="0" dirty="0">
                <a:solidFill>
                  <a:prstClr val="black"/>
                </a:solidFill>
                <a:latin typeface="Calibri" panose="020F0502020204030204"/>
                <a:ea typeface="+mn-ea"/>
              </a:rPr>
              <a:t> pour ces derniers</a:t>
            </a:r>
          </a:p>
        </p:txBody>
      </p:sp>
      <p:sp>
        <p:nvSpPr>
          <p:cNvPr id="13" name="ZoneTexte 12"/>
          <p:cNvSpPr txBox="1"/>
          <p:nvPr/>
        </p:nvSpPr>
        <p:spPr>
          <a:xfrm>
            <a:off x="98761" y="-43307"/>
            <a:ext cx="4244741" cy="415498"/>
          </a:xfrm>
          <a:prstGeom prst="rect">
            <a:avLst/>
          </a:prstGeom>
          <a:noFill/>
        </p:spPr>
        <p:txBody>
          <a:bodyPr wrap="square" rtlCol="0">
            <a:spAutoFit/>
          </a:bodyPr>
          <a:lstStyle/>
          <a:p>
            <a:pPr defTabSz="685800" fontAlgn="auto">
              <a:spcBef>
                <a:spcPts val="0"/>
              </a:spcBef>
              <a:spcAft>
                <a:spcPts val="0"/>
              </a:spcAft>
            </a:pPr>
            <a:r>
              <a:rPr lang="fr-FR" sz="2100" b="1" dirty="0">
                <a:solidFill>
                  <a:prstClr val="black"/>
                </a:solidFill>
                <a:latin typeface="Calibri" panose="020F0502020204030204"/>
                <a:ea typeface="+mn-ea"/>
              </a:rPr>
              <a:t>Situation exemple</a:t>
            </a:r>
          </a:p>
        </p:txBody>
      </p:sp>
      <p:sp>
        <p:nvSpPr>
          <p:cNvPr id="14" name="Organigramme : Connecteur 13"/>
          <p:cNvSpPr/>
          <p:nvPr/>
        </p:nvSpPr>
        <p:spPr>
          <a:xfrm>
            <a:off x="4682664" y="988180"/>
            <a:ext cx="147382" cy="143595"/>
          </a:xfrm>
          <a:prstGeom prst="flowChartConnector">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5" name="Organigramme : Connecteur 14"/>
          <p:cNvSpPr/>
          <p:nvPr/>
        </p:nvSpPr>
        <p:spPr>
          <a:xfrm>
            <a:off x="4682610" y="1729550"/>
            <a:ext cx="147382" cy="143595"/>
          </a:xfrm>
          <a:prstGeom prst="flowChartConnector">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6" name="Organigramme : Connecteur 15"/>
          <p:cNvSpPr/>
          <p:nvPr/>
        </p:nvSpPr>
        <p:spPr>
          <a:xfrm>
            <a:off x="4686297" y="2393057"/>
            <a:ext cx="147382" cy="143595"/>
          </a:xfrm>
          <a:prstGeom prst="flowChartConnector">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7" name="Organigramme : Connecteur 16"/>
          <p:cNvSpPr/>
          <p:nvPr/>
        </p:nvSpPr>
        <p:spPr>
          <a:xfrm>
            <a:off x="4682610" y="3038368"/>
            <a:ext cx="147382" cy="143595"/>
          </a:xfrm>
          <a:prstGeom prst="flowChartConnector">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8" name="Organigramme : Connecteur 17"/>
          <p:cNvSpPr/>
          <p:nvPr/>
        </p:nvSpPr>
        <p:spPr>
          <a:xfrm>
            <a:off x="4682612" y="3625820"/>
            <a:ext cx="147382" cy="143595"/>
          </a:xfrm>
          <a:prstGeom prst="flowChartConnector">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9" name="Organigramme : Connecteur 18"/>
          <p:cNvSpPr/>
          <p:nvPr/>
        </p:nvSpPr>
        <p:spPr>
          <a:xfrm>
            <a:off x="4637199" y="4134078"/>
            <a:ext cx="238198" cy="230179"/>
          </a:xfrm>
          <a:prstGeom prst="flowChartConnector">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20" name="Organigramme : Connecteur 19"/>
          <p:cNvSpPr/>
          <p:nvPr/>
        </p:nvSpPr>
        <p:spPr>
          <a:xfrm>
            <a:off x="4637200" y="950272"/>
            <a:ext cx="238198" cy="230179"/>
          </a:xfrm>
          <a:prstGeom prst="flowChartConnector">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21" name="Organigramme : Connecteur 20"/>
          <p:cNvSpPr/>
          <p:nvPr/>
        </p:nvSpPr>
        <p:spPr>
          <a:xfrm>
            <a:off x="4637201" y="1707608"/>
            <a:ext cx="238198" cy="230179"/>
          </a:xfrm>
          <a:prstGeom prst="flowChartConnector">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22" name="Organigramme : Connecteur 21"/>
          <p:cNvSpPr/>
          <p:nvPr/>
        </p:nvSpPr>
        <p:spPr>
          <a:xfrm>
            <a:off x="4639671" y="2349765"/>
            <a:ext cx="238198" cy="230179"/>
          </a:xfrm>
          <a:prstGeom prst="flowChartConnector">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23" name="Organigramme : Connecteur 22"/>
          <p:cNvSpPr/>
          <p:nvPr/>
        </p:nvSpPr>
        <p:spPr>
          <a:xfrm>
            <a:off x="4637201" y="2992100"/>
            <a:ext cx="238198" cy="230179"/>
          </a:xfrm>
          <a:prstGeom prst="flowChartConnector">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24" name="Organigramme : Connecteur 23"/>
          <p:cNvSpPr/>
          <p:nvPr/>
        </p:nvSpPr>
        <p:spPr>
          <a:xfrm>
            <a:off x="4637202" y="3606834"/>
            <a:ext cx="238198" cy="230179"/>
          </a:xfrm>
          <a:prstGeom prst="flowChartConnector">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25" name="ZoneTexte 24"/>
          <p:cNvSpPr txBox="1"/>
          <p:nvPr/>
        </p:nvSpPr>
        <p:spPr>
          <a:xfrm>
            <a:off x="4637199" y="922615"/>
            <a:ext cx="221226" cy="300082"/>
          </a:xfrm>
          <a:prstGeom prst="rect">
            <a:avLst/>
          </a:prstGeom>
          <a:noFill/>
        </p:spPr>
        <p:txBody>
          <a:bodyPr wrap="square" rtlCol="0">
            <a:spAutoFit/>
          </a:bodyPr>
          <a:lstStyle/>
          <a:p>
            <a:pPr defTabSz="685800" fontAlgn="auto">
              <a:spcBef>
                <a:spcPts val="0"/>
              </a:spcBef>
              <a:spcAft>
                <a:spcPts val="0"/>
              </a:spcAft>
            </a:pPr>
            <a:r>
              <a:rPr lang="fr-FR" sz="1350" dirty="0">
                <a:solidFill>
                  <a:prstClr val="white"/>
                </a:solidFill>
                <a:latin typeface="Calibri" panose="020F0502020204030204"/>
                <a:ea typeface="+mn-ea"/>
              </a:rPr>
              <a:t>1</a:t>
            </a:r>
          </a:p>
        </p:txBody>
      </p:sp>
      <p:sp>
        <p:nvSpPr>
          <p:cNvPr id="26" name="ZoneTexte 25"/>
          <p:cNvSpPr txBox="1"/>
          <p:nvPr/>
        </p:nvSpPr>
        <p:spPr>
          <a:xfrm>
            <a:off x="4643417" y="3583654"/>
            <a:ext cx="221226" cy="300082"/>
          </a:xfrm>
          <a:prstGeom prst="rect">
            <a:avLst/>
          </a:prstGeom>
          <a:noFill/>
        </p:spPr>
        <p:txBody>
          <a:bodyPr wrap="square" rtlCol="0">
            <a:spAutoFit/>
          </a:bodyPr>
          <a:lstStyle/>
          <a:p>
            <a:pPr defTabSz="685800" fontAlgn="auto">
              <a:spcBef>
                <a:spcPts val="0"/>
              </a:spcBef>
              <a:spcAft>
                <a:spcPts val="0"/>
              </a:spcAft>
            </a:pPr>
            <a:r>
              <a:rPr lang="fr-FR" sz="1350" dirty="0">
                <a:solidFill>
                  <a:prstClr val="white"/>
                </a:solidFill>
                <a:latin typeface="Calibri" panose="020F0502020204030204"/>
                <a:ea typeface="+mn-ea"/>
              </a:rPr>
              <a:t>5</a:t>
            </a:r>
          </a:p>
        </p:txBody>
      </p:sp>
      <p:sp>
        <p:nvSpPr>
          <p:cNvPr id="27" name="ZoneTexte 26"/>
          <p:cNvSpPr txBox="1"/>
          <p:nvPr/>
        </p:nvSpPr>
        <p:spPr>
          <a:xfrm>
            <a:off x="4645685" y="2964393"/>
            <a:ext cx="221226" cy="300082"/>
          </a:xfrm>
          <a:prstGeom prst="rect">
            <a:avLst/>
          </a:prstGeom>
          <a:noFill/>
        </p:spPr>
        <p:txBody>
          <a:bodyPr wrap="square" rtlCol="0">
            <a:spAutoFit/>
          </a:bodyPr>
          <a:lstStyle/>
          <a:p>
            <a:pPr defTabSz="685800" fontAlgn="auto">
              <a:spcBef>
                <a:spcPts val="0"/>
              </a:spcBef>
              <a:spcAft>
                <a:spcPts val="0"/>
              </a:spcAft>
            </a:pPr>
            <a:r>
              <a:rPr lang="fr-FR" sz="1350" dirty="0">
                <a:solidFill>
                  <a:prstClr val="white"/>
                </a:solidFill>
                <a:latin typeface="Calibri" panose="020F0502020204030204"/>
                <a:ea typeface="+mn-ea"/>
              </a:rPr>
              <a:t>4</a:t>
            </a:r>
          </a:p>
        </p:txBody>
      </p:sp>
      <p:sp>
        <p:nvSpPr>
          <p:cNvPr id="28" name="ZoneTexte 27"/>
          <p:cNvSpPr txBox="1"/>
          <p:nvPr/>
        </p:nvSpPr>
        <p:spPr>
          <a:xfrm>
            <a:off x="4648156" y="4106708"/>
            <a:ext cx="221226" cy="300082"/>
          </a:xfrm>
          <a:prstGeom prst="rect">
            <a:avLst/>
          </a:prstGeom>
          <a:noFill/>
        </p:spPr>
        <p:txBody>
          <a:bodyPr wrap="square" rtlCol="0">
            <a:spAutoFit/>
          </a:bodyPr>
          <a:lstStyle/>
          <a:p>
            <a:pPr defTabSz="685800" fontAlgn="auto">
              <a:spcBef>
                <a:spcPts val="0"/>
              </a:spcBef>
              <a:spcAft>
                <a:spcPts val="0"/>
              </a:spcAft>
            </a:pPr>
            <a:r>
              <a:rPr lang="fr-FR" sz="1350" dirty="0">
                <a:solidFill>
                  <a:prstClr val="white"/>
                </a:solidFill>
                <a:latin typeface="Calibri" panose="020F0502020204030204"/>
                <a:ea typeface="+mn-ea"/>
              </a:rPr>
              <a:t>6</a:t>
            </a:r>
          </a:p>
        </p:txBody>
      </p:sp>
      <p:sp>
        <p:nvSpPr>
          <p:cNvPr id="29" name="ZoneTexte 28"/>
          <p:cNvSpPr txBox="1"/>
          <p:nvPr/>
        </p:nvSpPr>
        <p:spPr>
          <a:xfrm>
            <a:off x="4649639" y="2329975"/>
            <a:ext cx="221226" cy="300082"/>
          </a:xfrm>
          <a:prstGeom prst="rect">
            <a:avLst/>
          </a:prstGeom>
          <a:noFill/>
        </p:spPr>
        <p:txBody>
          <a:bodyPr wrap="square" rtlCol="0">
            <a:spAutoFit/>
          </a:bodyPr>
          <a:lstStyle/>
          <a:p>
            <a:pPr defTabSz="685800" fontAlgn="auto">
              <a:spcBef>
                <a:spcPts val="0"/>
              </a:spcBef>
              <a:spcAft>
                <a:spcPts val="0"/>
              </a:spcAft>
            </a:pPr>
            <a:r>
              <a:rPr lang="fr-FR" sz="1350" dirty="0">
                <a:solidFill>
                  <a:prstClr val="white"/>
                </a:solidFill>
                <a:latin typeface="Calibri" panose="020F0502020204030204"/>
                <a:ea typeface="+mn-ea"/>
              </a:rPr>
              <a:t>3</a:t>
            </a:r>
          </a:p>
        </p:txBody>
      </p:sp>
      <p:sp>
        <p:nvSpPr>
          <p:cNvPr id="30" name="ZoneTexte 29"/>
          <p:cNvSpPr txBox="1"/>
          <p:nvPr/>
        </p:nvSpPr>
        <p:spPr>
          <a:xfrm>
            <a:off x="4640639" y="1681215"/>
            <a:ext cx="221226" cy="300082"/>
          </a:xfrm>
          <a:prstGeom prst="rect">
            <a:avLst/>
          </a:prstGeom>
          <a:noFill/>
        </p:spPr>
        <p:txBody>
          <a:bodyPr wrap="square" rtlCol="0">
            <a:spAutoFit/>
          </a:bodyPr>
          <a:lstStyle/>
          <a:p>
            <a:pPr defTabSz="685800" fontAlgn="auto">
              <a:spcBef>
                <a:spcPts val="0"/>
              </a:spcBef>
              <a:spcAft>
                <a:spcPts val="0"/>
              </a:spcAft>
            </a:pPr>
            <a:r>
              <a:rPr lang="fr-FR" sz="1350" dirty="0">
                <a:solidFill>
                  <a:prstClr val="white"/>
                </a:solidFill>
                <a:latin typeface="Calibri" panose="020F0502020204030204"/>
                <a:ea typeface="+mn-ea"/>
              </a:rPr>
              <a:t>2</a:t>
            </a:r>
          </a:p>
        </p:txBody>
      </p:sp>
      <p:pic>
        <p:nvPicPr>
          <p:cNvPr id="3" name="Picture 2" descr="CSKAA AUTOM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4566" b="1"/>
          <a:stretch/>
        </p:blipFill>
        <p:spPr bwMode="auto">
          <a:xfrm>
            <a:off x="148637" y="2022054"/>
            <a:ext cx="2955925" cy="151484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SKAA AUTOM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4566" b="1"/>
          <a:stretch/>
        </p:blipFill>
        <p:spPr bwMode="auto">
          <a:xfrm>
            <a:off x="148636" y="3583654"/>
            <a:ext cx="2955925" cy="1514841"/>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e 78"/>
          <p:cNvGrpSpPr/>
          <p:nvPr/>
        </p:nvGrpSpPr>
        <p:grpSpPr>
          <a:xfrm>
            <a:off x="198365" y="988180"/>
            <a:ext cx="501194" cy="344145"/>
            <a:chOff x="2771953" y="1425848"/>
            <a:chExt cx="3899141" cy="2174243"/>
          </a:xfrm>
        </p:grpSpPr>
        <p:sp>
          <p:nvSpPr>
            <p:cNvPr id="80" name="Rectangle 79"/>
            <p:cNvSpPr/>
            <p:nvPr/>
          </p:nvSpPr>
          <p:spPr>
            <a:xfrm>
              <a:off x="2771955" y="1431985"/>
              <a:ext cx="3899139" cy="2168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2771953" y="1425848"/>
              <a:ext cx="3899140" cy="5635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smtClean="0"/>
                <a:t>2023</a:t>
              </a:r>
              <a:endParaRPr lang="fr-FR" sz="500" dirty="0"/>
            </a:p>
          </p:txBody>
        </p:sp>
        <p:cxnSp>
          <p:nvCxnSpPr>
            <p:cNvPr id="82" name="Connecteur droit 81"/>
            <p:cNvCxnSpPr/>
            <p:nvPr/>
          </p:nvCxnSpPr>
          <p:spPr>
            <a:xfrm>
              <a:off x="3078169" y="2131979"/>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3470043"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a:off x="6361257"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a:off x="4102583"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4442429"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a:off x="4783875"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a:off x="5101121"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a:off x="5404219"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a:off x="5695043"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a:off x="6028150"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a:off x="3782394"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e 92"/>
          <p:cNvGrpSpPr/>
          <p:nvPr/>
        </p:nvGrpSpPr>
        <p:grpSpPr>
          <a:xfrm>
            <a:off x="198365" y="2480016"/>
            <a:ext cx="501194" cy="339648"/>
            <a:chOff x="2771953" y="1425848"/>
            <a:chExt cx="3899141" cy="2174243"/>
          </a:xfrm>
        </p:grpSpPr>
        <p:sp>
          <p:nvSpPr>
            <p:cNvPr id="94" name="Rectangle 93"/>
            <p:cNvSpPr/>
            <p:nvPr/>
          </p:nvSpPr>
          <p:spPr>
            <a:xfrm>
              <a:off x="2771955" y="1431985"/>
              <a:ext cx="3899139" cy="2168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2771953" y="1425848"/>
              <a:ext cx="3899140" cy="5635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smtClean="0"/>
                <a:t>2023</a:t>
              </a:r>
              <a:endParaRPr lang="fr-FR" dirty="0"/>
            </a:p>
          </p:txBody>
        </p:sp>
        <p:cxnSp>
          <p:nvCxnSpPr>
            <p:cNvPr id="96" name="Connecteur droit 95"/>
            <p:cNvCxnSpPr/>
            <p:nvPr/>
          </p:nvCxnSpPr>
          <p:spPr>
            <a:xfrm>
              <a:off x="3078169" y="2131979"/>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a:off x="3470043"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a:off x="6361257"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a:off x="4102583"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a:off x="4442429"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a:off x="4783875"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a:off x="5101121"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a:off x="5404219"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a:off x="5695043"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6028150"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3782394"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8" name="Image 10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87587" y="2581051"/>
            <a:ext cx="72470" cy="67529"/>
          </a:xfrm>
          <a:prstGeom prst="rect">
            <a:avLst/>
          </a:prstGeom>
        </p:spPr>
      </p:pic>
      <p:pic>
        <p:nvPicPr>
          <p:cNvPr id="109" name="Image 10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87587" y="2670887"/>
            <a:ext cx="72470" cy="67529"/>
          </a:xfrm>
          <a:prstGeom prst="rect">
            <a:avLst/>
          </a:prstGeom>
        </p:spPr>
      </p:pic>
      <p:pic>
        <p:nvPicPr>
          <p:cNvPr id="110" name="Image 1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82542" y="2727033"/>
            <a:ext cx="72470" cy="67529"/>
          </a:xfrm>
          <a:prstGeom prst="rect">
            <a:avLst/>
          </a:prstGeom>
        </p:spPr>
      </p:pic>
      <p:pic>
        <p:nvPicPr>
          <p:cNvPr id="111" name="Imag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7917" y="2583587"/>
            <a:ext cx="72470" cy="67529"/>
          </a:xfrm>
          <a:prstGeom prst="rect">
            <a:avLst/>
          </a:prstGeom>
        </p:spPr>
      </p:pic>
      <p:pic>
        <p:nvPicPr>
          <p:cNvPr id="112" name="Image 1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3790" y="2628299"/>
            <a:ext cx="72470" cy="67529"/>
          </a:xfrm>
          <a:prstGeom prst="rect">
            <a:avLst/>
          </a:prstGeom>
        </p:spPr>
      </p:pic>
      <p:pic>
        <p:nvPicPr>
          <p:cNvPr id="113" name="Image 1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2270" y="2667914"/>
            <a:ext cx="72470" cy="67529"/>
          </a:xfrm>
          <a:prstGeom prst="rect">
            <a:avLst/>
          </a:prstGeom>
        </p:spPr>
      </p:pic>
      <p:pic>
        <p:nvPicPr>
          <p:cNvPr id="114" name="Image 1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87587" y="2625470"/>
            <a:ext cx="72470" cy="67529"/>
          </a:xfrm>
          <a:prstGeom prst="rect">
            <a:avLst/>
          </a:prstGeom>
        </p:spPr>
      </p:pic>
      <p:pic>
        <p:nvPicPr>
          <p:cNvPr id="115" name="Image 1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7917" y="2697726"/>
            <a:ext cx="72470" cy="67529"/>
          </a:xfrm>
          <a:prstGeom prst="rect">
            <a:avLst/>
          </a:prstGeom>
        </p:spPr>
      </p:pic>
      <p:pic>
        <p:nvPicPr>
          <p:cNvPr id="116" name="Image 1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7917" y="2741546"/>
            <a:ext cx="72470" cy="67529"/>
          </a:xfrm>
          <a:prstGeom prst="rect">
            <a:avLst/>
          </a:prstGeom>
        </p:spPr>
      </p:pic>
      <p:pic>
        <p:nvPicPr>
          <p:cNvPr id="117" name="Image 1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72755" y="2590312"/>
            <a:ext cx="72470" cy="67529"/>
          </a:xfrm>
          <a:prstGeom prst="rect">
            <a:avLst/>
          </a:prstGeom>
        </p:spPr>
      </p:pic>
      <p:pic>
        <p:nvPicPr>
          <p:cNvPr id="118" name="Image 1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68505" y="2620459"/>
            <a:ext cx="72470" cy="67529"/>
          </a:xfrm>
          <a:prstGeom prst="rect">
            <a:avLst/>
          </a:prstGeom>
        </p:spPr>
      </p:pic>
      <p:pic>
        <p:nvPicPr>
          <p:cNvPr id="119" name="Image 1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78473" y="2660096"/>
            <a:ext cx="72470" cy="67529"/>
          </a:xfrm>
          <a:prstGeom prst="rect">
            <a:avLst/>
          </a:prstGeom>
        </p:spPr>
      </p:pic>
      <p:pic>
        <p:nvPicPr>
          <p:cNvPr id="120" name="Image 1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70025" y="2736655"/>
            <a:ext cx="72470" cy="67529"/>
          </a:xfrm>
          <a:prstGeom prst="rect">
            <a:avLst/>
          </a:prstGeom>
        </p:spPr>
      </p:pic>
      <p:pic>
        <p:nvPicPr>
          <p:cNvPr id="121" name="Image 1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13417" y="2577618"/>
            <a:ext cx="72470" cy="67529"/>
          </a:xfrm>
          <a:prstGeom prst="rect">
            <a:avLst/>
          </a:prstGeom>
        </p:spPr>
      </p:pic>
      <p:pic>
        <p:nvPicPr>
          <p:cNvPr id="122" name="Image 1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18614" y="2618797"/>
            <a:ext cx="72470" cy="67529"/>
          </a:xfrm>
          <a:prstGeom prst="rect">
            <a:avLst/>
          </a:prstGeom>
        </p:spPr>
      </p:pic>
      <p:pic>
        <p:nvPicPr>
          <p:cNvPr id="123" name="Image 1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15518" y="2654223"/>
            <a:ext cx="72470" cy="67529"/>
          </a:xfrm>
          <a:prstGeom prst="rect">
            <a:avLst/>
          </a:prstGeom>
        </p:spPr>
      </p:pic>
      <p:pic>
        <p:nvPicPr>
          <p:cNvPr id="124" name="Image 1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71545" y="2697726"/>
            <a:ext cx="72470" cy="67529"/>
          </a:xfrm>
          <a:prstGeom prst="rect">
            <a:avLst/>
          </a:prstGeom>
        </p:spPr>
      </p:pic>
      <p:grpSp>
        <p:nvGrpSpPr>
          <p:cNvPr id="125" name="Groupe 124"/>
          <p:cNvGrpSpPr/>
          <p:nvPr/>
        </p:nvGrpSpPr>
        <p:grpSpPr>
          <a:xfrm>
            <a:off x="186785" y="4058630"/>
            <a:ext cx="510200" cy="354403"/>
            <a:chOff x="2771953" y="1425848"/>
            <a:chExt cx="3899141" cy="2174243"/>
          </a:xfrm>
        </p:grpSpPr>
        <p:sp>
          <p:nvSpPr>
            <p:cNvPr id="126" name="Rectangle 125"/>
            <p:cNvSpPr/>
            <p:nvPr/>
          </p:nvSpPr>
          <p:spPr>
            <a:xfrm>
              <a:off x="2771955" y="1431985"/>
              <a:ext cx="3899139" cy="2168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Rectangle 126"/>
            <p:cNvSpPr/>
            <p:nvPr/>
          </p:nvSpPr>
          <p:spPr>
            <a:xfrm>
              <a:off x="2771953" y="1425848"/>
              <a:ext cx="3899140" cy="5635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smtClean="0"/>
                <a:t>2024</a:t>
              </a:r>
              <a:endParaRPr lang="fr-FR" dirty="0" smtClean="0"/>
            </a:p>
          </p:txBody>
        </p:sp>
        <p:cxnSp>
          <p:nvCxnSpPr>
            <p:cNvPr id="128" name="Connecteur droit 127"/>
            <p:cNvCxnSpPr/>
            <p:nvPr/>
          </p:nvCxnSpPr>
          <p:spPr>
            <a:xfrm>
              <a:off x="3078169" y="2131979"/>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necteur droit 128"/>
            <p:cNvCxnSpPr/>
            <p:nvPr/>
          </p:nvCxnSpPr>
          <p:spPr>
            <a:xfrm>
              <a:off x="3470043"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a:off x="6361257"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p:nvPr/>
          </p:nvCxnSpPr>
          <p:spPr>
            <a:xfrm>
              <a:off x="4102583"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necteur droit 131"/>
            <p:cNvCxnSpPr/>
            <p:nvPr/>
          </p:nvCxnSpPr>
          <p:spPr>
            <a:xfrm>
              <a:off x="4442429"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necteur droit 132"/>
            <p:cNvCxnSpPr/>
            <p:nvPr/>
          </p:nvCxnSpPr>
          <p:spPr>
            <a:xfrm>
              <a:off x="4783875"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a:off x="5101121"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a:xfrm>
              <a:off x="5404219"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Connecteur droit 135"/>
            <p:cNvCxnSpPr/>
            <p:nvPr/>
          </p:nvCxnSpPr>
          <p:spPr>
            <a:xfrm>
              <a:off x="5695043"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Connecteur droit 136"/>
            <p:cNvCxnSpPr/>
            <p:nvPr/>
          </p:nvCxnSpPr>
          <p:spPr>
            <a:xfrm>
              <a:off x="6028150"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a:off x="3782394" y="2128911"/>
              <a:ext cx="12274" cy="1331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1" name="Image 18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55929" y="2583851"/>
            <a:ext cx="72470" cy="67529"/>
          </a:xfrm>
          <a:prstGeom prst="rect">
            <a:avLst/>
          </a:prstGeom>
        </p:spPr>
      </p:pic>
      <p:pic>
        <p:nvPicPr>
          <p:cNvPr id="182" name="Image 18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14708" y="2727033"/>
            <a:ext cx="72470" cy="67529"/>
          </a:xfrm>
          <a:prstGeom prst="rect">
            <a:avLst/>
          </a:prstGeom>
        </p:spPr>
      </p:pic>
      <p:pic>
        <p:nvPicPr>
          <p:cNvPr id="183" name="Image 18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86447" y="1094487"/>
            <a:ext cx="72470" cy="67529"/>
          </a:xfrm>
          <a:prstGeom prst="rect">
            <a:avLst/>
          </a:prstGeom>
        </p:spPr>
      </p:pic>
      <p:pic>
        <p:nvPicPr>
          <p:cNvPr id="184" name="Image 18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8245" y="1141671"/>
            <a:ext cx="72470" cy="67529"/>
          </a:xfrm>
          <a:prstGeom prst="rect">
            <a:avLst/>
          </a:prstGeom>
        </p:spPr>
      </p:pic>
      <p:pic>
        <p:nvPicPr>
          <p:cNvPr id="185" name="Image 1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85002" y="1194563"/>
            <a:ext cx="72470" cy="67529"/>
          </a:xfrm>
          <a:prstGeom prst="rect">
            <a:avLst/>
          </a:prstGeom>
        </p:spPr>
      </p:pic>
      <p:pic>
        <p:nvPicPr>
          <p:cNvPr id="186" name="Image 18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11978" y="2688946"/>
            <a:ext cx="72470" cy="67529"/>
          </a:xfrm>
          <a:prstGeom prst="rect">
            <a:avLst/>
          </a:prstGeom>
        </p:spPr>
      </p:pic>
      <p:pic>
        <p:nvPicPr>
          <p:cNvPr id="1024" name="Image 10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7940" y="2330923"/>
            <a:ext cx="1279381" cy="1366693"/>
          </a:xfrm>
          <a:prstGeom prst="rect">
            <a:avLst/>
          </a:prstGeom>
        </p:spPr>
      </p:pic>
      <p:pic>
        <p:nvPicPr>
          <p:cNvPr id="190" name="Image 1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13644" flipH="1">
            <a:off x="2294022" y="2085205"/>
            <a:ext cx="327024" cy="304217"/>
          </a:xfrm>
          <a:prstGeom prst="rect">
            <a:avLst/>
          </a:prstGeom>
        </p:spPr>
      </p:pic>
      <p:pic>
        <p:nvPicPr>
          <p:cNvPr id="191" name="Image 1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79856" y="2059273"/>
            <a:ext cx="327024" cy="304217"/>
          </a:xfrm>
          <a:prstGeom prst="rect">
            <a:avLst/>
          </a:prstGeom>
        </p:spPr>
      </p:pic>
      <p:pic>
        <p:nvPicPr>
          <p:cNvPr id="192" name="Image 1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99825" flipV="1">
            <a:off x="2251241" y="2341699"/>
            <a:ext cx="182983" cy="118020"/>
          </a:xfrm>
          <a:prstGeom prst="rect">
            <a:avLst/>
          </a:prstGeom>
        </p:spPr>
      </p:pic>
      <p:pic>
        <p:nvPicPr>
          <p:cNvPr id="193" name="Image 1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857" y="2009233"/>
            <a:ext cx="325814" cy="309486"/>
          </a:xfrm>
          <a:prstGeom prst="rect">
            <a:avLst/>
          </a:prstGeom>
        </p:spPr>
      </p:pic>
      <p:pic>
        <p:nvPicPr>
          <p:cNvPr id="1025" name="Image 10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826865">
            <a:off x="1231128" y="2059358"/>
            <a:ext cx="216935" cy="169026"/>
          </a:xfrm>
          <a:prstGeom prst="rect">
            <a:avLst/>
          </a:prstGeom>
        </p:spPr>
      </p:pic>
      <p:pic>
        <p:nvPicPr>
          <p:cNvPr id="195" name="Imag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99825" flipV="1">
            <a:off x="1393772" y="2329132"/>
            <a:ext cx="182983" cy="118020"/>
          </a:xfrm>
          <a:prstGeom prst="rect">
            <a:avLst/>
          </a:prstGeom>
        </p:spPr>
      </p:pic>
      <p:pic>
        <p:nvPicPr>
          <p:cNvPr id="1027" name="Image 10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81774" y="2500333"/>
            <a:ext cx="116426" cy="140044"/>
          </a:xfrm>
          <a:prstGeom prst="rect">
            <a:avLst/>
          </a:prstGeom>
        </p:spPr>
      </p:pic>
      <p:pic>
        <p:nvPicPr>
          <p:cNvPr id="1032" name="Picture 8" descr="Clipart - Speech Bubbl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5520" y="3649551"/>
            <a:ext cx="448413" cy="3161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moji, emoticon, robot, sticker, thumbs, up icon - Download on Iconfin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2950" y="3689626"/>
            <a:ext cx="133287" cy="139812"/>
          </a:xfrm>
          <a:prstGeom prst="rect">
            <a:avLst/>
          </a:prstGeom>
          <a:noFill/>
          <a:extLst>
            <a:ext uri="{909E8E84-426E-40DD-AFC4-6F175D3DCCD1}">
              <a14:hiddenFill xmlns:a14="http://schemas.microsoft.com/office/drawing/2010/main">
                <a:solidFill>
                  <a:srgbClr val="FFFFFF"/>
                </a:solidFill>
              </a14:hiddenFill>
            </a:ext>
          </a:extLst>
        </p:spPr>
      </p:pic>
      <p:pic>
        <p:nvPicPr>
          <p:cNvPr id="201" name="Image 20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2764" y="3898942"/>
            <a:ext cx="97086" cy="116781"/>
          </a:xfrm>
          <a:prstGeom prst="rect">
            <a:avLst/>
          </a:prstGeom>
        </p:spPr>
      </p:pic>
      <p:pic>
        <p:nvPicPr>
          <p:cNvPr id="202" name="Image 2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61836" y="3622074"/>
            <a:ext cx="327024" cy="304217"/>
          </a:xfrm>
          <a:prstGeom prst="rect">
            <a:avLst/>
          </a:prstGeom>
        </p:spPr>
      </p:pic>
      <p:pic>
        <p:nvPicPr>
          <p:cNvPr id="203" name="Image 20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1603" flipH="1">
            <a:off x="2257409" y="3631855"/>
            <a:ext cx="327024" cy="304217"/>
          </a:xfrm>
          <a:prstGeom prst="rect">
            <a:avLst/>
          </a:prstGeom>
        </p:spPr>
      </p:pic>
      <p:pic>
        <p:nvPicPr>
          <p:cNvPr id="204" name="Image 2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99825" flipV="1">
            <a:off x="2251240" y="3916215"/>
            <a:ext cx="182983" cy="118020"/>
          </a:xfrm>
          <a:prstGeom prst="rect">
            <a:avLst/>
          </a:prstGeom>
        </p:spPr>
      </p:pic>
      <p:pic>
        <p:nvPicPr>
          <p:cNvPr id="1031" name="Image 10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638486">
            <a:off x="1237890" y="3956755"/>
            <a:ext cx="98093" cy="354644"/>
          </a:xfrm>
          <a:prstGeom prst="rect">
            <a:avLst/>
          </a:prstGeom>
        </p:spPr>
      </p:pic>
      <p:pic>
        <p:nvPicPr>
          <p:cNvPr id="1033" name="Image 103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482527">
            <a:off x="1757215" y="3935823"/>
            <a:ext cx="85635" cy="309603"/>
          </a:xfrm>
          <a:prstGeom prst="rect">
            <a:avLst/>
          </a:prstGeom>
        </p:spPr>
      </p:pic>
      <p:pic>
        <p:nvPicPr>
          <p:cNvPr id="209" name="Image 20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390981">
            <a:off x="1862130" y="3980681"/>
            <a:ext cx="85635" cy="309603"/>
          </a:xfrm>
          <a:prstGeom prst="rect">
            <a:avLst/>
          </a:prstGeom>
        </p:spPr>
      </p:pic>
      <p:pic>
        <p:nvPicPr>
          <p:cNvPr id="210" name="Image 20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8611" y="597667"/>
            <a:ext cx="1300846" cy="1424387"/>
          </a:xfrm>
          <a:prstGeom prst="rect">
            <a:avLst/>
          </a:prstGeom>
        </p:spPr>
      </p:pic>
      <p:pic>
        <p:nvPicPr>
          <p:cNvPr id="211" name="Image 2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8012" y="959356"/>
            <a:ext cx="1105504" cy="1180949"/>
          </a:xfrm>
          <a:prstGeom prst="rect">
            <a:avLst/>
          </a:prstGeom>
        </p:spPr>
      </p:pic>
      <p:pic>
        <p:nvPicPr>
          <p:cNvPr id="212" name="Image 2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0376" y="767007"/>
            <a:ext cx="1154406" cy="1357806"/>
          </a:xfrm>
          <a:prstGeom prst="rect">
            <a:avLst/>
          </a:prstGeom>
        </p:spPr>
      </p:pic>
      <p:sp>
        <p:nvSpPr>
          <p:cNvPr id="1036" name="Organigramme : Carte perforée 1035"/>
          <p:cNvSpPr/>
          <p:nvPr/>
        </p:nvSpPr>
        <p:spPr>
          <a:xfrm>
            <a:off x="187587" y="3980762"/>
            <a:ext cx="509398" cy="71369"/>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p>
        </p:txBody>
      </p:sp>
      <p:sp>
        <p:nvSpPr>
          <p:cNvPr id="1037" name="ZoneTexte 1036"/>
          <p:cNvSpPr txBox="1"/>
          <p:nvPr/>
        </p:nvSpPr>
        <p:spPr>
          <a:xfrm rot="10800000" flipH="1">
            <a:off x="260057" y="3927591"/>
            <a:ext cx="344512" cy="184666"/>
          </a:xfrm>
          <a:prstGeom prst="rect">
            <a:avLst/>
          </a:prstGeom>
          <a:noFill/>
        </p:spPr>
        <p:txBody>
          <a:bodyPr wrap="square" rtlCol="0">
            <a:spAutoFit/>
          </a:bodyPr>
          <a:lstStyle/>
          <a:p>
            <a:r>
              <a:rPr lang="fr-FR" sz="600" dirty="0" smtClean="0">
                <a:solidFill>
                  <a:schemeClr val="bg1"/>
                </a:solidFill>
              </a:rPr>
              <a:t>3202</a:t>
            </a:r>
            <a:endParaRPr lang="fr-FR" sz="600" dirty="0">
              <a:solidFill>
                <a:schemeClr val="bg1"/>
              </a:solidFill>
            </a:endParaRPr>
          </a:p>
        </p:txBody>
      </p:sp>
    </p:spTree>
    <p:extLst>
      <p:ext uri="{BB962C8B-B14F-4D97-AF65-F5344CB8AC3E}">
        <p14:creationId xmlns:p14="http://schemas.microsoft.com/office/powerpoint/2010/main" val="3986071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400" y="777104"/>
            <a:ext cx="8229600" cy="3178800"/>
          </a:xfrm>
        </p:spPr>
        <p:txBody>
          <a:bodyPr/>
          <a:lstStyle/>
          <a:p>
            <a:pPr>
              <a:buNone/>
            </a:pPr>
            <a:r>
              <a:rPr lang="fr-FR" b="1" dirty="0" smtClean="0"/>
              <a:t>Lorsque des personnes ont des caractères incompatibles, les conflits sont inévitables</a:t>
            </a:r>
          </a:p>
          <a:p>
            <a:pPr>
              <a:buNone/>
            </a:pPr>
            <a:endParaRPr lang="fr-FR" dirty="0" smtClean="0"/>
          </a:p>
          <a:p>
            <a:pPr marL="342900" indent="-342900">
              <a:buFont typeface="Wingdings" panose="05000000000000000000" pitchFamily="2" charset="2"/>
              <a:buChar char="q"/>
            </a:pPr>
            <a:r>
              <a:rPr lang="fr-FR" dirty="0" smtClean="0"/>
              <a:t>Vrai</a:t>
            </a:r>
          </a:p>
          <a:p>
            <a:pPr marL="342900" indent="-342900">
              <a:buFont typeface="Wingdings" panose="05000000000000000000" pitchFamily="2" charset="2"/>
              <a:buChar char="q"/>
            </a:pPr>
            <a:r>
              <a:rPr lang="fr-FR" dirty="0" smtClean="0"/>
              <a:t>Vrai Parfois</a:t>
            </a:r>
            <a:endParaRPr lang="fr-FR" dirty="0"/>
          </a:p>
          <a:p>
            <a:pPr marL="342900" indent="-342900">
              <a:buFont typeface="Wingdings" panose="05000000000000000000" pitchFamily="2" charset="2"/>
              <a:buChar char="q"/>
            </a:pPr>
            <a:r>
              <a:rPr lang="fr-FR" dirty="0"/>
              <a:t>Faux</a:t>
            </a:r>
          </a:p>
          <a:p>
            <a:endParaRPr lang="fr-FR"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13</a:t>
            </a:fld>
            <a:endParaRPr lang="en-US" altLang="fr-FR" dirty="0"/>
          </a:p>
        </p:txBody>
      </p:sp>
    </p:spTree>
    <p:extLst>
      <p:ext uri="{BB962C8B-B14F-4D97-AF65-F5344CB8AC3E}">
        <p14:creationId xmlns:p14="http://schemas.microsoft.com/office/powerpoint/2010/main" val="335241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000" y="450000"/>
            <a:ext cx="8216900" cy="994759"/>
          </a:xfrm>
        </p:spPr>
        <p:txBody>
          <a:bodyPr/>
          <a:lstStyle/>
          <a:p>
            <a:r>
              <a:rPr lang="fr-FR" sz="2400" dirty="0"/>
              <a:t>S’il y a des conflits entre les personnes, c’est parce qu’elles ont des caractères incompatibles</a:t>
            </a:r>
            <a:r>
              <a:rPr lang="fr-FR" dirty="0"/>
              <a:t/>
            </a:r>
            <a:br>
              <a:rPr lang="fr-FR" dirty="0"/>
            </a:br>
            <a:endParaRPr lang="fr-FR" dirty="0"/>
          </a:p>
        </p:txBody>
      </p:sp>
      <p:sp>
        <p:nvSpPr>
          <p:cNvPr id="3" name="Espace réservé du contenu 2"/>
          <p:cNvSpPr>
            <a:spLocks noGrp="1"/>
          </p:cNvSpPr>
          <p:nvPr>
            <p:ph idx="1"/>
          </p:nvPr>
        </p:nvSpPr>
        <p:spPr/>
        <p:txBody>
          <a:bodyPr/>
          <a:lstStyle/>
          <a:p>
            <a:r>
              <a:rPr lang="fr-FR" dirty="0" smtClean="0"/>
              <a:t>Faux : </a:t>
            </a:r>
          </a:p>
          <a:p>
            <a:r>
              <a:rPr lang="fr-FR" sz="1800" dirty="0" smtClean="0"/>
              <a:t>L’entreprise est un endroit où on doit travailler</a:t>
            </a:r>
            <a:r>
              <a:rPr lang="fr-FR" sz="1800" b="0" dirty="0" smtClean="0"/>
              <a:t>. </a:t>
            </a:r>
          </a:p>
          <a:p>
            <a:r>
              <a:rPr lang="fr-FR" sz="1800" b="0" dirty="0" smtClean="0"/>
              <a:t>Des règles existent dans l’entreprise pour </a:t>
            </a:r>
            <a:r>
              <a:rPr lang="fr-FR" sz="1800" dirty="0" smtClean="0"/>
              <a:t>permettre à chacun d’accomplir ses missions dans le respect des uns et des autres  </a:t>
            </a:r>
            <a:r>
              <a:rPr lang="fr-FR" sz="1800" b="0" dirty="0" smtClean="0"/>
              <a:t>(et de leurs différences) et </a:t>
            </a:r>
            <a:r>
              <a:rPr lang="fr-FR" sz="1800" dirty="0" smtClean="0"/>
              <a:t>le manager en est le garant. </a:t>
            </a:r>
          </a:p>
          <a:p>
            <a:r>
              <a:rPr lang="fr-FR" sz="1800" b="0" dirty="0" smtClean="0"/>
              <a:t>Si malgré ces règles, les difficultés relationnelles persistes, il faudra aller chercher les causes qui peuvent prendre racine dans les problèmes organisationnels : clarté des consignes, des rôles de chacun, défaut d’arbitrage de la hiérarchie, concurrence encouragée des salariés… </a:t>
            </a:r>
            <a:endParaRPr lang="fr-FR" sz="1800" b="0"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14</a:t>
            </a:fld>
            <a:endParaRPr lang="en-US" altLang="fr-FR" dirty="0"/>
          </a:p>
        </p:txBody>
      </p:sp>
    </p:spTree>
    <p:extLst>
      <p:ext uri="{BB962C8B-B14F-4D97-AF65-F5344CB8AC3E}">
        <p14:creationId xmlns:p14="http://schemas.microsoft.com/office/powerpoint/2010/main" val="287021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450000" y="790043"/>
            <a:ext cx="8229600" cy="3702758"/>
          </a:xfrm>
        </p:spPr>
        <p:txBody>
          <a:bodyPr/>
          <a:lstStyle/>
          <a:p>
            <a:pPr algn="ctr"/>
            <a:endParaRPr lang="fr-FR" sz="2400" dirty="0" smtClean="0"/>
          </a:p>
          <a:p>
            <a:pPr algn="ctr"/>
            <a:endParaRPr lang="fr-FR" sz="2400" dirty="0"/>
          </a:p>
          <a:p>
            <a:pPr algn="ctr"/>
            <a:r>
              <a:rPr lang="fr-FR" sz="2400" dirty="0" smtClean="0"/>
              <a:t>Merci pour votre attention </a:t>
            </a:r>
          </a:p>
          <a:p>
            <a:pPr algn="ctr"/>
            <a:endParaRPr lang="fr-FR" sz="2400" dirty="0" smtClean="0"/>
          </a:p>
          <a:p>
            <a:pPr algn="ctr"/>
            <a:r>
              <a:rPr lang="fr-FR" sz="2400" dirty="0" smtClean="0"/>
              <a:t>RDV au </a:t>
            </a:r>
            <a:r>
              <a:rPr lang="fr-FR" sz="2400" dirty="0" smtClean="0"/>
              <a:t>25 </a:t>
            </a:r>
            <a:r>
              <a:rPr lang="fr-FR" sz="2400" dirty="0" smtClean="0"/>
              <a:t>Novembre pour l’épisode #3 : </a:t>
            </a:r>
          </a:p>
          <a:p>
            <a:pPr algn="ctr"/>
            <a:r>
              <a:rPr lang="fr-FR" sz="2400" dirty="0" smtClean="0"/>
              <a:t>présentation d’un outil pour analyser les situations à RPS</a:t>
            </a:r>
          </a:p>
          <a:p>
            <a:pPr algn="ctr"/>
            <a:endParaRPr lang="fr-FR" sz="2000" b="0"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15</a:t>
            </a:fld>
            <a:endParaRPr lang="en-US" altLang="fr-FR" dirty="0"/>
          </a:p>
        </p:txBody>
      </p:sp>
    </p:spTree>
    <p:extLst>
      <p:ext uri="{BB962C8B-B14F-4D97-AF65-F5344CB8AC3E}">
        <p14:creationId xmlns:p14="http://schemas.microsoft.com/office/powerpoint/2010/main" val="318144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54903" y="266233"/>
            <a:ext cx="8216900" cy="403828"/>
          </a:xfrm>
        </p:spPr>
        <p:txBody>
          <a:bodyPr/>
          <a:lstStyle/>
          <a:p>
            <a:r>
              <a:rPr lang="fr-FR" dirty="0" smtClean="0"/>
              <a:t>Les 1/4h RPS ?</a:t>
            </a:r>
            <a:endParaRPr lang="fr-FR" dirty="0"/>
          </a:p>
        </p:txBody>
      </p:sp>
      <p:sp>
        <p:nvSpPr>
          <p:cNvPr id="7" name="Espace réservé du contenu 6"/>
          <p:cNvSpPr>
            <a:spLocks noGrp="1"/>
          </p:cNvSpPr>
          <p:nvPr>
            <p:ph idx="1"/>
          </p:nvPr>
        </p:nvSpPr>
        <p:spPr>
          <a:xfrm>
            <a:off x="450000" y="790043"/>
            <a:ext cx="8229600" cy="3702758"/>
          </a:xfrm>
        </p:spPr>
        <p:txBody>
          <a:bodyPr/>
          <a:lstStyle/>
          <a:p>
            <a:r>
              <a:rPr lang="fr-FR" sz="2400" dirty="0" smtClean="0"/>
              <a:t>Série de webinaires mensuels de 15min pour acculturer </a:t>
            </a:r>
            <a:r>
              <a:rPr lang="fr-FR" sz="2400" dirty="0"/>
              <a:t>les managers </a:t>
            </a:r>
            <a:r>
              <a:rPr lang="fr-FR" sz="2400" dirty="0" smtClean="0"/>
              <a:t>aux RPS et les équiper pour agir.</a:t>
            </a:r>
          </a:p>
          <a:p>
            <a:endParaRPr lang="fr-FR" sz="1200" dirty="0" smtClean="0"/>
          </a:p>
          <a:p>
            <a:r>
              <a:rPr lang="fr-FR" dirty="0" smtClean="0">
                <a:solidFill>
                  <a:schemeClr val="accent6"/>
                </a:solidFill>
              </a:rPr>
              <a:t>Episodes #1 </a:t>
            </a:r>
          </a:p>
          <a:p>
            <a:r>
              <a:rPr lang="fr-FR" sz="2000" b="0" dirty="0" smtClean="0">
                <a:solidFill>
                  <a:schemeClr val="accent6"/>
                </a:solidFill>
              </a:rPr>
              <a:t>c’est quoi les RPS ? Conséquences des RPS ?  </a:t>
            </a:r>
            <a:r>
              <a:rPr lang="fr-FR" sz="2000" b="0" dirty="0" err="1" smtClean="0">
                <a:solidFill>
                  <a:schemeClr val="accent6"/>
                </a:solidFill>
              </a:rPr>
              <a:t>Cf</a:t>
            </a:r>
            <a:r>
              <a:rPr lang="fr-FR" sz="2000" b="0" dirty="0" smtClean="0">
                <a:solidFill>
                  <a:schemeClr val="accent6"/>
                </a:solidFill>
              </a:rPr>
              <a:t> webinaire du 23/09/24</a:t>
            </a:r>
          </a:p>
          <a:p>
            <a:r>
              <a:rPr lang="fr-FR" sz="2000" dirty="0"/>
              <a:t>Episodes </a:t>
            </a:r>
            <a:r>
              <a:rPr lang="fr-FR" sz="2000" dirty="0" smtClean="0"/>
              <a:t>#2 </a:t>
            </a:r>
            <a:endParaRPr lang="fr-FR" sz="2000" dirty="0"/>
          </a:p>
          <a:p>
            <a:r>
              <a:rPr lang="fr-FR" sz="2000" b="0" dirty="0" smtClean="0"/>
              <a:t>Quels sont les facteurs de risques ? Les situations de travail facteur de RPS ? stress et souffrance au travail…</a:t>
            </a:r>
            <a:endParaRPr lang="fr-FR" dirty="0"/>
          </a:p>
          <a:p>
            <a:r>
              <a:rPr lang="fr-FR" dirty="0" smtClean="0"/>
              <a:t>Episodes #3, #4…. pour agir sur les RPS </a:t>
            </a:r>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2</a:t>
            </a:fld>
            <a:endParaRPr lang="en-US" altLang="fr-FR" dirty="0"/>
          </a:p>
        </p:txBody>
      </p:sp>
    </p:spTree>
    <p:extLst>
      <p:ext uri="{BB962C8B-B14F-4D97-AF65-F5344CB8AC3E}">
        <p14:creationId xmlns:p14="http://schemas.microsoft.com/office/powerpoint/2010/main" val="3131473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000" y="1089210"/>
            <a:ext cx="8229600" cy="3178800"/>
          </a:xfrm>
        </p:spPr>
        <p:txBody>
          <a:bodyPr/>
          <a:lstStyle/>
          <a:p>
            <a:r>
              <a:rPr lang="fr-FR" dirty="0" smtClean="0"/>
              <a:t>Vous pouvez avoir une personne en RPS dans votre équipe</a:t>
            </a:r>
          </a:p>
          <a:p>
            <a:r>
              <a:rPr lang="fr-FR" dirty="0" smtClean="0"/>
              <a:t> </a:t>
            </a:r>
          </a:p>
          <a:p>
            <a:pPr marL="342900" indent="-342900">
              <a:buFont typeface="Wingdings" panose="05000000000000000000" pitchFamily="2" charset="2"/>
              <a:buChar char="q"/>
            </a:pPr>
            <a:r>
              <a:rPr lang="fr-FR" dirty="0" smtClean="0"/>
              <a:t>Vrai</a:t>
            </a:r>
          </a:p>
          <a:p>
            <a:pPr marL="342900" indent="-342900">
              <a:buFont typeface="Wingdings" panose="05000000000000000000" pitchFamily="2" charset="2"/>
              <a:buChar char="q"/>
            </a:pPr>
            <a:r>
              <a:rPr lang="fr-FR" dirty="0" smtClean="0"/>
              <a:t>Faux</a:t>
            </a:r>
            <a:endParaRPr lang="fr-FR"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3</a:t>
            </a:fld>
            <a:endParaRPr lang="en-US" altLang="fr-FR" dirty="0"/>
          </a:p>
        </p:txBody>
      </p:sp>
    </p:spTree>
    <p:extLst>
      <p:ext uri="{BB962C8B-B14F-4D97-AF65-F5344CB8AC3E}">
        <p14:creationId xmlns:p14="http://schemas.microsoft.com/office/powerpoint/2010/main" val="132614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0000" y="450000"/>
            <a:ext cx="8216900" cy="689420"/>
          </a:xfrm>
        </p:spPr>
        <p:txBody>
          <a:bodyPr/>
          <a:lstStyle/>
          <a:p>
            <a:r>
              <a:rPr lang="fr-FR" sz="2400" dirty="0"/>
              <a:t>Vous pouvez avoir une personne en RPS dans votre équipe </a:t>
            </a:r>
            <a:r>
              <a:rPr lang="fr-FR" dirty="0"/>
              <a:t/>
            </a:r>
            <a:br>
              <a:rPr lang="fr-FR" dirty="0"/>
            </a:br>
            <a:endParaRPr lang="fr-FR" dirty="0"/>
          </a:p>
        </p:txBody>
      </p:sp>
      <p:sp>
        <p:nvSpPr>
          <p:cNvPr id="3" name="Espace réservé du contenu 2"/>
          <p:cNvSpPr>
            <a:spLocks noGrp="1"/>
          </p:cNvSpPr>
          <p:nvPr>
            <p:ph idx="1"/>
          </p:nvPr>
        </p:nvSpPr>
        <p:spPr>
          <a:xfrm>
            <a:off x="437300" y="1079108"/>
            <a:ext cx="8229600" cy="3178800"/>
          </a:xfrm>
        </p:spPr>
        <p:txBody>
          <a:bodyPr/>
          <a:lstStyle/>
          <a:p>
            <a:r>
              <a:rPr lang="fr-FR" dirty="0" smtClean="0"/>
              <a:t>Faux : </a:t>
            </a:r>
          </a:p>
          <a:p>
            <a:endParaRPr lang="fr-FR" dirty="0"/>
          </a:p>
          <a:p>
            <a:r>
              <a:rPr lang="fr-FR" sz="1800" b="0" dirty="0" smtClean="0"/>
              <a:t>Une personne peut faire face à une situation à RPS et être en souffrance mais elle n’est pas elle-même en RPS</a:t>
            </a:r>
          </a:p>
          <a:p>
            <a:endParaRPr lang="fr-FR" sz="1800" b="0" dirty="0"/>
          </a:p>
          <a:p>
            <a:r>
              <a:rPr lang="fr-FR" sz="1800" b="0" dirty="0" smtClean="0"/>
              <a:t>Une situation de travail à RPS est une situation qui pose problème </a:t>
            </a:r>
            <a:r>
              <a:rPr lang="fr-FR" sz="1800" dirty="0" smtClean="0"/>
              <a:t>à un collectif </a:t>
            </a:r>
            <a:r>
              <a:rPr lang="fr-FR" sz="1800" b="0" dirty="0" smtClean="0"/>
              <a:t>=&gt; Régulation collective (temps de discussion en équipe)</a:t>
            </a:r>
          </a:p>
          <a:p>
            <a:endParaRPr lang="fr-FR" sz="1800" b="0" dirty="0" smtClean="0"/>
          </a:p>
          <a:p>
            <a:r>
              <a:rPr lang="fr-FR" sz="1800" b="0" dirty="0" smtClean="0"/>
              <a:t>Il peut y avoir des </a:t>
            </a:r>
            <a:r>
              <a:rPr lang="fr-FR" sz="1800" dirty="0" smtClean="0"/>
              <a:t>difficultés individuelles </a:t>
            </a:r>
            <a:r>
              <a:rPr lang="fr-FR" sz="1800" b="0" dirty="0" smtClean="0"/>
              <a:t>=&gt; régulation sur des temps individuels pour comprendre ce qui met la personne en difficulté (entretien individuel, EAE)</a:t>
            </a:r>
            <a:endParaRPr lang="fr-FR" sz="1800" b="0"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4</a:t>
            </a:fld>
            <a:endParaRPr lang="en-US" altLang="fr-FR" dirty="0"/>
          </a:p>
        </p:txBody>
      </p:sp>
    </p:spTree>
    <p:extLst>
      <p:ext uri="{BB962C8B-B14F-4D97-AF65-F5344CB8AC3E}">
        <p14:creationId xmlns:p14="http://schemas.microsoft.com/office/powerpoint/2010/main" val="279041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8455" y="831633"/>
            <a:ext cx="8229600" cy="3178800"/>
          </a:xfrm>
        </p:spPr>
        <p:txBody>
          <a:bodyPr/>
          <a:lstStyle/>
          <a:p>
            <a:r>
              <a:rPr lang="fr-FR" dirty="0" smtClean="0"/>
              <a:t>La charge de travail est génératrice de RPS</a:t>
            </a:r>
          </a:p>
          <a:p>
            <a:endParaRPr lang="fr-FR" dirty="0" smtClean="0"/>
          </a:p>
          <a:p>
            <a:pPr marL="342900" indent="-342900">
              <a:buFont typeface="Wingdings" panose="05000000000000000000" pitchFamily="2" charset="2"/>
              <a:buChar char="q"/>
            </a:pPr>
            <a:r>
              <a:rPr lang="fr-FR" dirty="0" smtClean="0"/>
              <a:t>Oui toujours</a:t>
            </a:r>
          </a:p>
          <a:p>
            <a:pPr marL="342900" indent="-342900">
              <a:buFont typeface="Wingdings" panose="05000000000000000000" pitchFamily="2" charset="2"/>
              <a:buChar char="q"/>
            </a:pPr>
            <a:r>
              <a:rPr lang="fr-FR" dirty="0" smtClean="0"/>
              <a:t>Oui parfois</a:t>
            </a:r>
          </a:p>
          <a:p>
            <a:pPr marL="342900" indent="-342900">
              <a:buFont typeface="Wingdings" panose="05000000000000000000" pitchFamily="2" charset="2"/>
              <a:buChar char="q"/>
            </a:pPr>
            <a:r>
              <a:rPr lang="fr-FR" dirty="0" smtClean="0"/>
              <a:t>Non</a:t>
            </a:r>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5</a:t>
            </a:fld>
            <a:endParaRPr lang="en-US" altLang="fr-FR" dirty="0"/>
          </a:p>
        </p:txBody>
      </p:sp>
    </p:spTree>
    <p:extLst>
      <p:ext uri="{BB962C8B-B14F-4D97-AF65-F5344CB8AC3E}">
        <p14:creationId xmlns:p14="http://schemas.microsoft.com/office/powerpoint/2010/main" val="374330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69900" y="477650"/>
            <a:ext cx="8216900" cy="797782"/>
          </a:xfrm>
        </p:spPr>
        <p:txBody>
          <a:bodyPr/>
          <a:lstStyle/>
          <a:p>
            <a:r>
              <a:rPr lang="fr-FR" dirty="0"/>
              <a:t>La charge de travail est génératrice de RPS</a:t>
            </a:r>
            <a:br>
              <a:rPr lang="fr-FR" dirty="0"/>
            </a:br>
            <a:endParaRPr lang="fr-FR" dirty="0"/>
          </a:p>
        </p:txBody>
      </p:sp>
      <p:sp>
        <p:nvSpPr>
          <p:cNvPr id="3" name="Espace réservé du contenu 2"/>
          <p:cNvSpPr>
            <a:spLocks noGrp="1"/>
          </p:cNvSpPr>
          <p:nvPr>
            <p:ph idx="1"/>
          </p:nvPr>
        </p:nvSpPr>
        <p:spPr/>
        <p:txBody>
          <a:bodyPr/>
          <a:lstStyle/>
          <a:p>
            <a:r>
              <a:rPr lang="fr-FR" dirty="0" smtClean="0"/>
              <a:t>Oui parfois : </a:t>
            </a:r>
          </a:p>
          <a:p>
            <a:r>
              <a:rPr lang="fr-FR" sz="1600" b="0" dirty="0"/>
              <a:t>T</a:t>
            </a:r>
            <a:r>
              <a:rPr lang="fr-FR" sz="1600" b="0" dirty="0" smtClean="0"/>
              <a:t>out est question d’équilibre !</a:t>
            </a:r>
          </a:p>
          <a:p>
            <a:r>
              <a:rPr lang="fr-FR" sz="1600" b="0" dirty="0" smtClean="0"/>
              <a:t>C’est normal d’avoir une charge de travail. </a:t>
            </a:r>
          </a:p>
          <a:p>
            <a:endParaRPr lang="fr-FR" sz="1600" b="0" dirty="0" smtClean="0"/>
          </a:p>
          <a:p>
            <a:r>
              <a:rPr lang="fr-FR" sz="1600" b="0" dirty="0" smtClean="0"/>
              <a:t>Si elle est </a:t>
            </a:r>
            <a:r>
              <a:rPr lang="fr-FR" sz="1600" dirty="0" smtClean="0"/>
              <a:t>excessive sur du long terme </a:t>
            </a:r>
            <a:r>
              <a:rPr lang="fr-FR" sz="1600" b="0" dirty="0" smtClean="0"/>
              <a:t>et </a:t>
            </a:r>
            <a:r>
              <a:rPr lang="fr-FR" sz="1600" dirty="0" smtClean="0"/>
              <a:t>non compensée </a:t>
            </a:r>
            <a:r>
              <a:rPr lang="fr-FR" sz="1600" b="0" dirty="0" smtClean="0"/>
              <a:t>par des ressources =&gt; elle peut être génératrice de RPS. </a:t>
            </a:r>
          </a:p>
          <a:p>
            <a:endParaRPr lang="fr-FR" sz="1600" b="0" dirty="0" smtClean="0"/>
          </a:p>
          <a:p>
            <a:r>
              <a:rPr lang="fr-FR" sz="1600" b="0" dirty="0" smtClean="0"/>
              <a:t>Si elle est </a:t>
            </a:r>
            <a:r>
              <a:rPr lang="fr-FR" sz="1600" dirty="0" smtClean="0"/>
              <a:t>importante ponctuellement </a:t>
            </a:r>
            <a:r>
              <a:rPr lang="fr-FR" sz="1600" b="0" dirty="0" smtClean="0"/>
              <a:t>ou si elle est </a:t>
            </a:r>
            <a:r>
              <a:rPr lang="fr-FR" sz="1600" dirty="0" smtClean="0"/>
              <a:t>compensée</a:t>
            </a:r>
            <a:r>
              <a:rPr lang="fr-FR" sz="1600" b="0" dirty="0" smtClean="0"/>
              <a:t> par des ressources telles que l’organisation, le collectif de travail par exemple =&gt;   elle ne sera pas génératrice de RPS. </a:t>
            </a:r>
            <a:endParaRPr lang="fr-FR" sz="1600" b="0"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6</a:t>
            </a:fld>
            <a:endParaRPr lang="en-US" altLang="fr-FR" dirty="0"/>
          </a:p>
        </p:txBody>
      </p:sp>
      <p:grpSp>
        <p:nvGrpSpPr>
          <p:cNvPr id="7" name="Groupe 6">
            <a:extLst>
              <a:ext uri="{FF2B5EF4-FFF2-40B4-BE49-F238E27FC236}">
                <a16:creationId xmlns:a16="http://schemas.microsoft.com/office/drawing/2014/main" id="{9C684BD7-AC18-6549-88C9-72683D0CCE16}"/>
              </a:ext>
            </a:extLst>
          </p:cNvPr>
          <p:cNvGrpSpPr/>
          <p:nvPr/>
        </p:nvGrpSpPr>
        <p:grpSpPr>
          <a:xfrm>
            <a:off x="6503084" y="720664"/>
            <a:ext cx="1744886" cy="1260475"/>
            <a:chOff x="6667573" y="3011655"/>
            <a:chExt cx="4346185" cy="2802257"/>
          </a:xfrm>
        </p:grpSpPr>
        <p:cxnSp>
          <p:nvCxnSpPr>
            <p:cNvPr id="8" name="Connecteur droit 7">
              <a:extLst>
                <a:ext uri="{FF2B5EF4-FFF2-40B4-BE49-F238E27FC236}">
                  <a16:creationId xmlns:a16="http://schemas.microsoft.com/office/drawing/2014/main" id="{FA2F233A-4298-1746-8AF8-FFD7D9FE7CAF}"/>
                </a:ext>
              </a:extLst>
            </p:cNvPr>
            <p:cNvCxnSpPr>
              <a:cxnSpLocks/>
            </p:cNvCxnSpPr>
            <p:nvPr/>
          </p:nvCxnSpPr>
          <p:spPr>
            <a:xfrm flipH="1">
              <a:off x="7386663" y="4658062"/>
              <a:ext cx="2966089" cy="88212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riangle 7">
              <a:extLst>
                <a:ext uri="{FF2B5EF4-FFF2-40B4-BE49-F238E27FC236}">
                  <a16:creationId xmlns:a16="http://schemas.microsoft.com/office/drawing/2014/main" id="{2E12F2D0-12B5-4341-8DE9-09EAE4148123}"/>
                </a:ext>
              </a:extLst>
            </p:cNvPr>
            <p:cNvSpPr/>
            <p:nvPr/>
          </p:nvSpPr>
          <p:spPr>
            <a:xfrm>
              <a:off x="8373235" y="5069717"/>
              <a:ext cx="1077090" cy="74419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89"/>
            </a:p>
          </p:txBody>
        </p:sp>
        <p:grpSp>
          <p:nvGrpSpPr>
            <p:cNvPr id="10" name="Groupe 9">
              <a:extLst>
                <a:ext uri="{FF2B5EF4-FFF2-40B4-BE49-F238E27FC236}">
                  <a16:creationId xmlns:a16="http://schemas.microsoft.com/office/drawing/2014/main" id="{55D2E284-F9E8-294F-8B06-0B4E71E626E1}"/>
                </a:ext>
              </a:extLst>
            </p:cNvPr>
            <p:cNvGrpSpPr/>
            <p:nvPr/>
          </p:nvGrpSpPr>
          <p:grpSpPr>
            <a:xfrm>
              <a:off x="6667573" y="3875911"/>
              <a:ext cx="1498885" cy="1657861"/>
              <a:chOff x="6689089" y="3865153"/>
              <a:chExt cx="1498885" cy="1657861"/>
            </a:xfrm>
          </p:grpSpPr>
          <p:cxnSp>
            <p:nvCxnSpPr>
              <p:cNvPr id="19" name="Connecteur droit 18">
                <a:extLst>
                  <a:ext uri="{FF2B5EF4-FFF2-40B4-BE49-F238E27FC236}">
                    <a16:creationId xmlns:a16="http://schemas.microsoft.com/office/drawing/2014/main" id="{777CA379-FF10-6F47-BE61-5800BFEAF147}"/>
                  </a:ext>
                </a:extLst>
              </p:cNvPr>
              <p:cNvCxnSpPr>
                <a:cxnSpLocks/>
              </p:cNvCxnSpPr>
              <p:nvPr/>
            </p:nvCxnSpPr>
            <p:spPr>
              <a:xfrm>
                <a:off x="7429122" y="5092634"/>
                <a:ext cx="0" cy="43038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DCF3AD6A-9BB0-3D45-9E40-5F6A5D3AFB7E}"/>
                  </a:ext>
                </a:extLst>
              </p:cNvPr>
              <p:cNvCxnSpPr>
                <a:cxnSpLocks/>
              </p:cNvCxnSpPr>
              <p:nvPr/>
            </p:nvCxnSpPr>
            <p:spPr>
              <a:xfrm flipH="1">
                <a:off x="6689089" y="5123507"/>
                <a:ext cx="149888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9681C85A-84A5-6B4D-AFB0-7463EA5E89F3}"/>
                  </a:ext>
                </a:extLst>
              </p:cNvPr>
              <p:cNvGrpSpPr/>
              <p:nvPr/>
            </p:nvGrpSpPr>
            <p:grpSpPr>
              <a:xfrm>
                <a:off x="6719825" y="3865153"/>
                <a:ext cx="1437417" cy="1226080"/>
                <a:chOff x="6589221" y="3434027"/>
                <a:chExt cx="1437417" cy="1226080"/>
              </a:xfrm>
            </p:grpSpPr>
            <p:grpSp>
              <p:nvGrpSpPr>
                <p:cNvPr id="22" name="Groupe 21">
                  <a:extLst>
                    <a:ext uri="{FF2B5EF4-FFF2-40B4-BE49-F238E27FC236}">
                      <a16:creationId xmlns:a16="http://schemas.microsoft.com/office/drawing/2014/main" id="{E25AE2DB-2602-7D43-A498-579D3335D76D}"/>
                    </a:ext>
                  </a:extLst>
                </p:cNvPr>
                <p:cNvGrpSpPr/>
                <p:nvPr/>
              </p:nvGrpSpPr>
              <p:grpSpPr>
                <a:xfrm>
                  <a:off x="6589221" y="3434027"/>
                  <a:ext cx="1437417" cy="1226080"/>
                  <a:chOff x="3944370" y="2846611"/>
                  <a:chExt cx="724328" cy="617834"/>
                </a:xfrm>
              </p:grpSpPr>
              <p:sp>
                <p:nvSpPr>
                  <p:cNvPr id="24" name="Trapèze 23">
                    <a:extLst>
                      <a:ext uri="{FF2B5EF4-FFF2-40B4-BE49-F238E27FC236}">
                        <a16:creationId xmlns:a16="http://schemas.microsoft.com/office/drawing/2014/main" id="{668157A6-5BA8-4241-A6FC-0A385F923FC1}"/>
                      </a:ext>
                    </a:extLst>
                  </p:cNvPr>
                  <p:cNvSpPr/>
                  <p:nvPr/>
                </p:nvSpPr>
                <p:spPr>
                  <a:xfrm>
                    <a:off x="3944370" y="3038672"/>
                    <a:ext cx="724328" cy="425773"/>
                  </a:xfrm>
                  <a:prstGeom prst="trapezoi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5" name="Bouée 24">
                    <a:extLst>
                      <a:ext uri="{FF2B5EF4-FFF2-40B4-BE49-F238E27FC236}">
                        <a16:creationId xmlns:a16="http://schemas.microsoft.com/office/drawing/2014/main" id="{9751413E-6E05-054E-866A-883C4AEFEE60}"/>
                      </a:ext>
                    </a:extLst>
                  </p:cNvPr>
                  <p:cNvSpPr/>
                  <p:nvPr/>
                </p:nvSpPr>
                <p:spPr>
                  <a:xfrm>
                    <a:off x="4188381" y="2846611"/>
                    <a:ext cx="236305" cy="236305"/>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89">
                      <a:solidFill>
                        <a:schemeClr val="tx1"/>
                      </a:solidFill>
                    </a:endParaRPr>
                  </a:p>
                </p:txBody>
              </p:sp>
            </p:grpSp>
            <p:sp>
              <p:nvSpPr>
                <p:cNvPr id="23" name="ZoneTexte 22">
                  <a:extLst>
                    <a:ext uri="{FF2B5EF4-FFF2-40B4-BE49-F238E27FC236}">
                      <a16:creationId xmlns:a16="http://schemas.microsoft.com/office/drawing/2014/main" id="{1B12934E-16AD-5A46-9E52-646C43F73C25}"/>
                    </a:ext>
                  </a:extLst>
                </p:cNvPr>
                <p:cNvSpPr txBox="1"/>
                <p:nvPr/>
              </p:nvSpPr>
              <p:spPr>
                <a:xfrm>
                  <a:off x="6666015" y="3959020"/>
                  <a:ext cx="1337950" cy="627412"/>
                </a:xfrm>
                <a:prstGeom prst="rect">
                  <a:avLst/>
                </a:prstGeom>
                <a:noFill/>
              </p:spPr>
              <p:txBody>
                <a:bodyPr wrap="none" rtlCol="0">
                  <a:spAutoFit/>
                </a:bodyPr>
                <a:lstStyle/>
                <a:p>
                  <a:pPr algn="ctr"/>
                  <a:r>
                    <a:rPr lang="fr-FR" sz="900" dirty="0">
                      <a:solidFill>
                        <a:schemeClr val="bg1"/>
                      </a:solidFill>
                      <a:latin typeface="Helvetica" pitchFamily="2" charset="0"/>
                    </a:rPr>
                    <a:t>C</a:t>
                  </a:r>
                </a:p>
                <a:p>
                  <a:pPr algn="ctr"/>
                  <a:r>
                    <a:rPr lang="fr-FR" sz="900" dirty="0">
                      <a:solidFill>
                        <a:schemeClr val="bg1"/>
                      </a:solidFill>
                      <a:latin typeface="Helvetica" pitchFamily="2" charset="0"/>
                    </a:rPr>
                    <a:t>contraintes</a:t>
                  </a:r>
                </a:p>
              </p:txBody>
            </p:sp>
          </p:grpSp>
        </p:grpSp>
        <p:grpSp>
          <p:nvGrpSpPr>
            <p:cNvPr id="11" name="Groupe 10">
              <a:extLst>
                <a:ext uri="{FF2B5EF4-FFF2-40B4-BE49-F238E27FC236}">
                  <a16:creationId xmlns:a16="http://schemas.microsoft.com/office/drawing/2014/main" id="{F584E501-2076-B043-B808-D64EBDFB0B04}"/>
                </a:ext>
              </a:extLst>
            </p:cNvPr>
            <p:cNvGrpSpPr/>
            <p:nvPr/>
          </p:nvGrpSpPr>
          <p:grpSpPr>
            <a:xfrm>
              <a:off x="9514873" y="3011655"/>
              <a:ext cx="1498885" cy="1669434"/>
              <a:chOff x="9614068" y="2052021"/>
              <a:chExt cx="1498885" cy="1669434"/>
            </a:xfrm>
          </p:grpSpPr>
          <p:cxnSp>
            <p:nvCxnSpPr>
              <p:cNvPr id="12" name="Connecteur droit 11">
                <a:extLst>
                  <a:ext uri="{FF2B5EF4-FFF2-40B4-BE49-F238E27FC236}">
                    <a16:creationId xmlns:a16="http://schemas.microsoft.com/office/drawing/2014/main" id="{92D2A519-E638-674A-9AD6-5D97D24AF7D2}"/>
                  </a:ext>
                </a:extLst>
              </p:cNvPr>
              <p:cNvCxnSpPr>
                <a:cxnSpLocks/>
              </p:cNvCxnSpPr>
              <p:nvPr/>
            </p:nvCxnSpPr>
            <p:spPr>
              <a:xfrm>
                <a:off x="10422083" y="3286865"/>
                <a:ext cx="0" cy="4345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6FF03924-3DE4-7F49-805E-C000D3BB7B1B}"/>
                  </a:ext>
                </a:extLst>
              </p:cNvPr>
              <p:cNvCxnSpPr>
                <a:cxnSpLocks/>
              </p:cNvCxnSpPr>
              <p:nvPr/>
            </p:nvCxnSpPr>
            <p:spPr>
              <a:xfrm flipH="1">
                <a:off x="9614068" y="3308674"/>
                <a:ext cx="149888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id="{2148CEB4-3287-2D4A-9FF0-F95EB2BFC344}"/>
                  </a:ext>
                </a:extLst>
              </p:cNvPr>
              <p:cNvGrpSpPr/>
              <p:nvPr/>
            </p:nvGrpSpPr>
            <p:grpSpPr>
              <a:xfrm>
                <a:off x="9644806" y="2052021"/>
                <a:ext cx="1437417" cy="1224379"/>
                <a:chOff x="9675538" y="3429000"/>
                <a:chExt cx="1437417" cy="1224379"/>
              </a:xfrm>
            </p:grpSpPr>
            <p:grpSp>
              <p:nvGrpSpPr>
                <p:cNvPr id="15" name="Groupe 14">
                  <a:extLst>
                    <a:ext uri="{FF2B5EF4-FFF2-40B4-BE49-F238E27FC236}">
                      <a16:creationId xmlns:a16="http://schemas.microsoft.com/office/drawing/2014/main" id="{3BA58255-1B2D-0640-87E3-E1EE2C9DFC31}"/>
                    </a:ext>
                  </a:extLst>
                </p:cNvPr>
                <p:cNvGrpSpPr/>
                <p:nvPr/>
              </p:nvGrpSpPr>
              <p:grpSpPr>
                <a:xfrm>
                  <a:off x="9675538" y="3429000"/>
                  <a:ext cx="1437417" cy="1224379"/>
                  <a:chOff x="3070299" y="2840654"/>
                  <a:chExt cx="724328" cy="616977"/>
                </a:xfrm>
              </p:grpSpPr>
              <p:sp>
                <p:nvSpPr>
                  <p:cNvPr id="17" name="Trapèze 16">
                    <a:extLst>
                      <a:ext uri="{FF2B5EF4-FFF2-40B4-BE49-F238E27FC236}">
                        <a16:creationId xmlns:a16="http://schemas.microsoft.com/office/drawing/2014/main" id="{561ADBCF-380B-F94F-8BAC-288D4BFBED42}"/>
                      </a:ext>
                    </a:extLst>
                  </p:cNvPr>
                  <p:cNvSpPr/>
                  <p:nvPr/>
                </p:nvSpPr>
                <p:spPr>
                  <a:xfrm>
                    <a:off x="3070299" y="3035248"/>
                    <a:ext cx="724328" cy="422383"/>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89" dirty="0"/>
                  </a:p>
                </p:txBody>
              </p:sp>
              <p:sp>
                <p:nvSpPr>
                  <p:cNvPr id="18" name="Bouée 17">
                    <a:extLst>
                      <a:ext uri="{FF2B5EF4-FFF2-40B4-BE49-F238E27FC236}">
                        <a16:creationId xmlns:a16="http://schemas.microsoft.com/office/drawing/2014/main" id="{20E52544-F5E1-9F49-8765-77E5E703B726}"/>
                      </a:ext>
                    </a:extLst>
                  </p:cNvPr>
                  <p:cNvSpPr/>
                  <p:nvPr/>
                </p:nvSpPr>
                <p:spPr>
                  <a:xfrm>
                    <a:off x="3314309" y="2840654"/>
                    <a:ext cx="236305" cy="236305"/>
                  </a:xfrm>
                  <a:prstGeom prst="don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89">
                      <a:solidFill>
                        <a:schemeClr val="tx1"/>
                      </a:solidFill>
                    </a:endParaRPr>
                  </a:p>
                </p:txBody>
              </p:sp>
            </p:grpSp>
            <p:sp>
              <p:nvSpPr>
                <p:cNvPr id="16" name="ZoneTexte 15">
                  <a:extLst>
                    <a:ext uri="{FF2B5EF4-FFF2-40B4-BE49-F238E27FC236}">
                      <a16:creationId xmlns:a16="http://schemas.microsoft.com/office/drawing/2014/main" id="{DE72AAEB-E8ED-494F-A001-726FDC26A722}"/>
                    </a:ext>
                  </a:extLst>
                </p:cNvPr>
                <p:cNvSpPr txBox="1"/>
                <p:nvPr/>
              </p:nvSpPr>
              <p:spPr>
                <a:xfrm>
                  <a:off x="9779680" y="3962173"/>
                  <a:ext cx="1229127" cy="575127"/>
                </a:xfrm>
                <a:prstGeom prst="rect">
                  <a:avLst/>
                </a:prstGeom>
                <a:noFill/>
              </p:spPr>
              <p:txBody>
                <a:bodyPr wrap="none" rtlCol="0">
                  <a:spAutoFit/>
                </a:bodyPr>
                <a:lstStyle/>
                <a:p>
                  <a:pPr algn="ctr"/>
                  <a:r>
                    <a:rPr lang="fr-FR" sz="800" dirty="0">
                      <a:solidFill>
                        <a:schemeClr val="bg1"/>
                      </a:solidFill>
                      <a:latin typeface="Helvetica" pitchFamily="2" charset="0"/>
                    </a:rPr>
                    <a:t>R</a:t>
                  </a:r>
                </a:p>
                <a:p>
                  <a:pPr algn="ctr"/>
                  <a:r>
                    <a:rPr lang="fr-FR" sz="800" dirty="0">
                      <a:solidFill>
                        <a:schemeClr val="bg1"/>
                      </a:solidFill>
                      <a:latin typeface="Helvetica" pitchFamily="2" charset="0"/>
                    </a:rPr>
                    <a:t>ressources</a:t>
                  </a:r>
                </a:p>
              </p:txBody>
            </p:sp>
          </p:grpSp>
        </p:grpSp>
      </p:grpSp>
    </p:spTree>
    <p:extLst>
      <p:ext uri="{BB962C8B-B14F-4D97-AF65-F5344CB8AC3E}">
        <p14:creationId xmlns:p14="http://schemas.microsoft.com/office/powerpoint/2010/main" val="150741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R-ы не только мотивируют, или Кейс «Сложное увольнение» | Статьи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233521" y="1899237"/>
            <a:ext cx="1614329" cy="1093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onflit Entre Collègues De Bureau | Vecteur Prem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233521" y="3181268"/>
            <a:ext cx="1614330" cy="1075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Emotions - Et to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13936" y="1786937"/>
            <a:ext cx="1205551" cy="12055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Ilustración de dilema ético | Vector Prem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3118243"/>
            <a:ext cx="1201412" cy="12014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Planification Du Temps De Travail. Horaire De Travail, Organiser La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21" y="622425"/>
            <a:ext cx="1614329" cy="103875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95042" y="71631"/>
            <a:ext cx="2696369" cy="738664"/>
          </a:xfrm>
          <a:prstGeom prst="rect">
            <a:avLst/>
          </a:prstGeom>
          <a:noFill/>
        </p:spPr>
        <p:txBody>
          <a:bodyPr wrap="square" rtlCol="0">
            <a:spAutoFit/>
          </a:bodyPr>
          <a:lstStyle/>
          <a:p>
            <a:r>
              <a:rPr lang="fr-FR" sz="2100" b="1" dirty="0"/>
              <a:t>Les facteurs de RPS</a:t>
            </a:r>
          </a:p>
          <a:p>
            <a:endParaRPr lang="fr-FR" sz="2100" dirty="0"/>
          </a:p>
        </p:txBody>
      </p:sp>
      <p:sp>
        <p:nvSpPr>
          <p:cNvPr id="11" name="ZoneTexte 10"/>
          <p:cNvSpPr txBox="1"/>
          <p:nvPr/>
        </p:nvSpPr>
        <p:spPr>
          <a:xfrm>
            <a:off x="1847850" y="622426"/>
            <a:ext cx="2948611" cy="923330"/>
          </a:xfrm>
          <a:prstGeom prst="rect">
            <a:avLst/>
          </a:prstGeom>
          <a:noFill/>
        </p:spPr>
        <p:txBody>
          <a:bodyPr wrap="square" rtlCol="0">
            <a:spAutoFit/>
          </a:bodyPr>
          <a:lstStyle/>
          <a:p>
            <a:r>
              <a:rPr lang="fr-FR" sz="1200" b="1" u="sng" dirty="0"/>
              <a:t>Intensité et temps de travail: </a:t>
            </a:r>
          </a:p>
          <a:p>
            <a:r>
              <a:rPr lang="fr-FR" sz="1050" dirty="0"/>
              <a:t>Comprends les tâches nécessitant un effort intense, des objectifs flous ou irréalisables, des journées longues, horaires atypique ou imprévisibles, dépassement de tâches…</a:t>
            </a:r>
          </a:p>
        </p:txBody>
      </p:sp>
      <p:sp>
        <p:nvSpPr>
          <p:cNvPr id="12" name="ZoneTexte 11"/>
          <p:cNvSpPr txBox="1"/>
          <p:nvPr/>
        </p:nvSpPr>
        <p:spPr>
          <a:xfrm>
            <a:off x="1847851" y="1899238"/>
            <a:ext cx="2885111" cy="923330"/>
          </a:xfrm>
          <a:prstGeom prst="rect">
            <a:avLst/>
          </a:prstGeom>
          <a:noFill/>
        </p:spPr>
        <p:txBody>
          <a:bodyPr wrap="square" rtlCol="0">
            <a:spAutoFit/>
          </a:bodyPr>
          <a:lstStyle/>
          <a:p>
            <a:r>
              <a:rPr lang="fr-FR" sz="1200" b="1" u="sng" dirty="0"/>
              <a:t>Manque d’autonomie:</a:t>
            </a:r>
          </a:p>
          <a:p>
            <a:r>
              <a:rPr lang="fr-FR" sz="1050" dirty="0"/>
              <a:t>Impossibilité d’être acteur de son travail, faibles marges de manœuvre autorisées, peu ou pas de responsabilités accordées, aucune participation à des prise de décision </a:t>
            </a:r>
          </a:p>
        </p:txBody>
      </p:sp>
      <p:sp>
        <p:nvSpPr>
          <p:cNvPr id="13" name="ZoneTexte 12"/>
          <p:cNvSpPr txBox="1"/>
          <p:nvPr/>
        </p:nvSpPr>
        <p:spPr>
          <a:xfrm>
            <a:off x="1807308" y="3118243"/>
            <a:ext cx="2885111" cy="923330"/>
          </a:xfrm>
          <a:prstGeom prst="rect">
            <a:avLst/>
          </a:prstGeom>
          <a:noFill/>
        </p:spPr>
        <p:txBody>
          <a:bodyPr wrap="square" rtlCol="0">
            <a:spAutoFit/>
          </a:bodyPr>
          <a:lstStyle/>
          <a:p>
            <a:r>
              <a:rPr lang="fr-FR" sz="1200" b="1" u="sng" dirty="0"/>
              <a:t>Rapports sociaux au travail dégradés:</a:t>
            </a:r>
          </a:p>
          <a:p>
            <a:r>
              <a:rPr lang="fr-FR" sz="1050" dirty="0"/>
              <a:t>Mauvaise qualité des relations au travail avec les collègues et la hiérarchie, désaccord sur les procédures d’évaluation du travail, peu d’attention portée au bien être des salariés</a:t>
            </a:r>
          </a:p>
        </p:txBody>
      </p:sp>
      <p:pic>
        <p:nvPicPr>
          <p:cNvPr id="14" name="Picture 22" descr="ریسک چیست - تعریف و انواع آن - با انواع ریسک و چگونگی اندازه گیری آن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3936" y="548449"/>
            <a:ext cx="1313731" cy="81565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6345142" y="1899237"/>
            <a:ext cx="2627408" cy="1084912"/>
          </a:xfrm>
          <a:prstGeom prst="rect">
            <a:avLst/>
          </a:prstGeom>
          <a:noFill/>
        </p:spPr>
        <p:txBody>
          <a:bodyPr wrap="square" rtlCol="0">
            <a:spAutoFit/>
          </a:bodyPr>
          <a:lstStyle/>
          <a:p>
            <a:r>
              <a:rPr lang="fr-FR" sz="1200" b="1" u="sng" dirty="0"/>
              <a:t>Exigences émotionnelles:</a:t>
            </a:r>
          </a:p>
          <a:p>
            <a:r>
              <a:rPr lang="fr-FR" sz="1050" dirty="0"/>
              <a:t>Nécessité de devoir contrôler, masquer ou simuler ses émotions, notamment dans les métiers de soin et de service exposés au mécontentement d’utilisateurs ou à la souffrance humaine voire la mort</a:t>
            </a:r>
          </a:p>
        </p:txBody>
      </p:sp>
      <p:sp>
        <p:nvSpPr>
          <p:cNvPr id="16" name="ZoneTexte 15"/>
          <p:cNvSpPr txBox="1"/>
          <p:nvPr/>
        </p:nvSpPr>
        <p:spPr>
          <a:xfrm>
            <a:off x="6345142" y="3118243"/>
            <a:ext cx="2514600" cy="1569660"/>
          </a:xfrm>
          <a:prstGeom prst="rect">
            <a:avLst/>
          </a:prstGeom>
          <a:noFill/>
        </p:spPr>
        <p:txBody>
          <a:bodyPr wrap="square" rtlCol="0">
            <a:spAutoFit/>
          </a:bodyPr>
          <a:lstStyle/>
          <a:p>
            <a:r>
              <a:rPr lang="fr-FR" sz="1200" b="1" u="sng" dirty="0"/>
              <a:t>Conflits de valeur:</a:t>
            </a:r>
          </a:p>
          <a:p>
            <a:r>
              <a:rPr lang="fr-FR" sz="1050" dirty="0"/>
              <a:t>Renvoient à l’inadéquation entre les exigences professionnelles et les valeurs professionnelles, sociales et personnelles.</a:t>
            </a:r>
          </a:p>
          <a:p>
            <a:r>
              <a:rPr lang="fr-FR" sz="1050" dirty="0"/>
              <a:t>Ex: faire un travail jugé inutile ou de mauvaise qualité, travailler pour une entreprise très polluante tout en étant engagé écologiquement</a:t>
            </a:r>
          </a:p>
          <a:p>
            <a:endParaRPr lang="fr-FR" sz="1050" b="1" u="sng" dirty="0"/>
          </a:p>
        </p:txBody>
      </p:sp>
      <p:sp>
        <p:nvSpPr>
          <p:cNvPr id="17" name="ZoneTexte 16"/>
          <p:cNvSpPr txBox="1"/>
          <p:nvPr/>
        </p:nvSpPr>
        <p:spPr>
          <a:xfrm>
            <a:off x="6345142" y="548449"/>
            <a:ext cx="2856239" cy="923330"/>
          </a:xfrm>
          <a:prstGeom prst="rect">
            <a:avLst/>
          </a:prstGeom>
          <a:noFill/>
        </p:spPr>
        <p:txBody>
          <a:bodyPr wrap="square" rtlCol="0">
            <a:spAutoFit/>
          </a:bodyPr>
          <a:lstStyle/>
          <a:p>
            <a:r>
              <a:rPr lang="fr-FR" sz="1200" b="1" u="sng" dirty="0"/>
              <a:t>Insécurité de la situation de travail:</a:t>
            </a:r>
          </a:p>
          <a:p>
            <a:r>
              <a:rPr lang="fr-FR" sz="1050" dirty="0"/>
              <a:t>Emploi précaire de par le contrat, l’entreprise, le secteur d’activité, ou susceptibles de réorganisations importantes (situation géographique, missions, équipe..)</a:t>
            </a:r>
          </a:p>
        </p:txBody>
      </p:sp>
    </p:spTree>
    <p:extLst>
      <p:ext uri="{BB962C8B-B14F-4D97-AF65-F5344CB8AC3E}">
        <p14:creationId xmlns:p14="http://schemas.microsoft.com/office/powerpoint/2010/main" val="200097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rganigramme : Connecteur 15"/>
          <p:cNvSpPr/>
          <p:nvPr/>
        </p:nvSpPr>
        <p:spPr bwMode="auto">
          <a:xfrm>
            <a:off x="4261401" y="2911732"/>
            <a:ext cx="1060309" cy="851899"/>
          </a:xfrm>
          <a:prstGeom prst="flowChartConnector">
            <a:avLst/>
          </a:prstGeom>
          <a:solidFill>
            <a:srgbClr val="FF0000"/>
          </a:solidFill>
          <a:ln>
            <a:noFill/>
          </a:ln>
          <a:effectLst/>
        </p:spPr>
        <p:txBody>
          <a:bodyPr vert="horz" wrap="square" lIns="68580" tIns="34290" rIns="68580" bIns="34290" numCol="1" rtlCol="0" anchor="ctr" anchorCtr="0" compatLnSpc="1">
            <a:prstTxWarp prst="textNoShape">
              <a:avLst/>
            </a:prstTxWarp>
            <a:spAutoFit/>
          </a:bodyPr>
          <a:lstStyle/>
          <a:p>
            <a:pPr algn="ctr" defTabSz="685800" fontAlgn="auto">
              <a:spcBef>
                <a:spcPts val="0"/>
              </a:spcBef>
              <a:spcAft>
                <a:spcPts val="0"/>
              </a:spcAft>
              <a:defRPr/>
            </a:pPr>
            <a:endParaRPr lang="fr-FR" sz="1350" kern="0">
              <a:solidFill>
                <a:prstClr val="black"/>
              </a:solidFill>
              <a:latin typeface="Calibri"/>
              <a:ea typeface="+mn-ea"/>
            </a:endParaRPr>
          </a:p>
        </p:txBody>
      </p:sp>
      <p:pic>
        <p:nvPicPr>
          <p:cNvPr id="1030" name="Picture 6" descr="Résultat d’images pour émoticône tristesse bleu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63173">
            <a:off x="4832534" y="1669368"/>
            <a:ext cx="774299" cy="77429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30009">
            <a:off x="3341220" y="957519"/>
            <a:ext cx="933386" cy="925860"/>
          </a:xfrm>
          <a:prstGeom prst="rect">
            <a:avLst/>
          </a:prstGeom>
        </p:spPr>
      </p:pic>
      <p:pic>
        <p:nvPicPr>
          <p:cNvPr id="1032" name="Picture 8" descr="Résultat d’images pour émoticône pe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19050">
            <a:off x="4179726" y="1066105"/>
            <a:ext cx="770990" cy="7673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ésultat d’images pour émoticône colè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998695">
            <a:off x="2826694" y="1682159"/>
            <a:ext cx="790355" cy="790355"/>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p:cNvSpPr/>
          <p:nvPr/>
        </p:nvSpPr>
        <p:spPr bwMode="auto">
          <a:xfrm>
            <a:off x="3347277" y="1625317"/>
            <a:ext cx="1700316" cy="1409381"/>
          </a:xfrm>
          <a:prstGeom prst="ellipse">
            <a:avLst/>
          </a:prstGeom>
          <a:solidFill>
            <a:srgbClr val="70AD47">
              <a:lumMod val="60000"/>
              <a:lumOff val="40000"/>
            </a:srgbClr>
          </a:solidFill>
          <a:ln>
            <a:noFill/>
          </a:ln>
          <a:effectLst/>
        </p:spPr>
        <p:txBody>
          <a:bodyPr vert="horz" wrap="square" lIns="68580" tIns="34290" rIns="68580" bIns="34290" numCol="1" rtlCol="0" anchor="ctr" anchorCtr="0" compatLnSpc="1">
            <a:prstTxWarp prst="textNoShape">
              <a:avLst/>
            </a:prstTxWarp>
            <a:spAutoFit/>
          </a:bodyPr>
          <a:lstStyle/>
          <a:p>
            <a:pPr algn="ctr" defTabSz="685800" fontAlgn="auto">
              <a:spcBef>
                <a:spcPts val="0"/>
              </a:spcBef>
              <a:spcAft>
                <a:spcPts val="0"/>
              </a:spcAft>
              <a:defRPr/>
            </a:pPr>
            <a:endParaRPr lang="fr-FR" sz="1350" kern="0">
              <a:solidFill>
                <a:prstClr val="black"/>
              </a:solidFill>
              <a:latin typeface="Calibri"/>
              <a:ea typeface="+mn-ea"/>
            </a:endParaRPr>
          </a:p>
        </p:txBody>
      </p:sp>
      <p:sp>
        <p:nvSpPr>
          <p:cNvPr id="5" name="Ellipse 4"/>
          <p:cNvSpPr/>
          <p:nvPr/>
        </p:nvSpPr>
        <p:spPr bwMode="auto">
          <a:xfrm>
            <a:off x="37844" y="1561163"/>
            <a:ext cx="2061865" cy="2098965"/>
          </a:xfrm>
          <a:prstGeom prst="ellipse">
            <a:avLst/>
          </a:prstGeom>
          <a:solidFill>
            <a:srgbClr val="ED7D31">
              <a:lumMod val="60000"/>
              <a:lumOff val="40000"/>
            </a:srgbClr>
          </a:solidFill>
          <a:ln>
            <a:noFill/>
          </a:ln>
          <a:effectLst/>
        </p:spPr>
        <p:txBody>
          <a:bodyPr vert="horz" wrap="square" lIns="68580" tIns="34290" rIns="68580" bIns="34290" numCol="1" rtlCol="0" anchor="ctr" anchorCtr="0" compatLnSpc="1">
            <a:prstTxWarp prst="textNoShape">
              <a:avLst/>
            </a:prstTxWarp>
            <a:spAutoFit/>
          </a:bodyPr>
          <a:lstStyle/>
          <a:p>
            <a:pPr algn="ctr" defTabSz="685800" fontAlgn="auto">
              <a:spcBef>
                <a:spcPts val="0"/>
              </a:spcBef>
              <a:spcAft>
                <a:spcPts val="0"/>
              </a:spcAft>
              <a:defRPr/>
            </a:pPr>
            <a:endParaRPr lang="fr-FR" sz="1350" kern="0">
              <a:solidFill>
                <a:prstClr val="black"/>
              </a:solidFill>
              <a:latin typeface="Calibri"/>
              <a:ea typeface="+mn-ea"/>
            </a:endParaRPr>
          </a:p>
        </p:txBody>
      </p:sp>
      <p:sp>
        <p:nvSpPr>
          <p:cNvPr id="6" name="ZoneTexte 5"/>
          <p:cNvSpPr txBox="1"/>
          <p:nvPr/>
        </p:nvSpPr>
        <p:spPr>
          <a:xfrm>
            <a:off x="461400" y="2425269"/>
            <a:ext cx="1375208" cy="300082"/>
          </a:xfrm>
          <a:prstGeom prst="rect">
            <a:avLst/>
          </a:prstGeom>
          <a:noFill/>
        </p:spPr>
        <p:txBody>
          <a:bodyPr wrap="square" rtlCol="0">
            <a:spAutoFit/>
          </a:bodyPr>
          <a:lstStyle/>
          <a:p>
            <a:pPr defTabSz="685800" fontAlgn="auto">
              <a:spcBef>
                <a:spcPts val="0"/>
              </a:spcBef>
              <a:spcAft>
                <a:spcPts val="0"/>
              </a:spcAft>
              <a:defRPr/>
            </a:pPr>
            <a:r>
              <a:rPr lang="fr-FR" sz="1350" b="1" kern="0" dirty="0">
                <a:solidFill>
                  <a:prstClr val="black"/>
                </a:solidFill>
                <a:latin typeface="Calibri"/>
                <a:ea typeface="+mn-ea"/>
              </a:rPr>
              <a:t>Facteurs de RPS</a:t>
            </a:r>
          </a:p>
        </p:txBody>
      </p:sp>
      <p:sp>
        <p:nvSpPr>
          <p:cNvPr id="7" name="ZoneTexte 6"/>
          <p:cNvSpPr txBox="1"/>
          <p:nvPr/>
        </p:nvSpPr>
        <p:spPr>
          <a:xfrm>
            <a:off x="345894" y="1927749"/>
            <a:ext cx="902371"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Insécurité</a:t>
            </a:r>
          </a:p>
        </p:txBody>
      </p:sp>
      <p:sp>
        <p:nvSpPr>
          <p:cNvPr id="8" name="ZoneTexte 7"/>
          <p:cNvSpPr txBox="1"/>
          <p:nvPr/>
        </p:nvSpPr>
        <p:spPr>
          <a:xfrm>
            <a:off x="619527" y="3118043"/>
            <a:ext cx="1068404"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Rapports sociaux</a:t>
            </a:r>
          </a:p>
        </p:txBody>
      </p:sp>
      <p:sp>
        <p:nvSpPr>
          <p:cNvPr id="9" name="ZoneTexte 8"/>
          <p:cNvSpPr txBox="1"/>
          <p:nvPr/>
        </p:nvSpPr>
        <p:spPr>
          <a:xfrm>
            <a:off x="1234273" y="2038268"/>
            <a:ext cx="1017872"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Valeurs</a:t>
            </a:r>
            <a:endParaRPr lang="fr-FR" sz="1350" kern="0" dirty="0">
              <a:solidFill>
                <a:prstClr val="black"/>
              </a:solidFill>
              <a:latin typeface="Calibri"/>
              <a:ea typeface="+mn-ea"/>
            </a:endParaRPr>
          </a:p>
        </p:txBody>
      </p:sp>
      <p:sp>
        <p:nvSpPr>
          <p:cNvPr id="10" name="ZoneTexte 9"/>
          <p:cNvSpPr txBox="1"/>
          <p:nvPr/>
        </p:nvSpPr>
        <p:spPr>
          <a:xfrm>
            <a:off x="385600" y="2263141"/>
            <a:ext cx="1407695"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Exigences émotionnelle</a:t>
            </a:r>
          </a:p>
        </p:txBody>
      </p:sp>
      <p:sp>
        <p:nvSpPr>
          <p:cNvPr id="11" name="ZoneTexte 10"/>
          <p:cNvSpPr txBox="1"/>
          <p:nvPr/>
        </p:nvSpPr>
        <p:spPr>
          <a:xfrm>
            <a:off x="1159200" y="2796316"/>
            <a:ext cx="753396"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Autonomie</a:t>
            </a:r>
          </a:p>
        </p:txBody>
      </p:sp>
      <p:sp>
        <p:nvSpPr>
          <p:cNvPr id="12" name="ZoneTexte 11"/>
          <p:cNvSpPr txBox="1"/>
          <p:nvPr/>
        </p:nvSpPr>
        <p:spPr>
          <a:xfrm>
            <a:off x="135606" y="2779377"/>
            <a:ext cx="1090061"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Intensité du travail</a:t>
            </a:r>
          </a:p>
        </p:txBody>
      </p:sp>
      <p:sp>
        <p:nvSpPr>
          <p:cNvPr id="13" name="Flèche droite 12"/>
          <p:cNvSpPr/>
          <p:nvPr/>
        </p:nvSpPr>
        <p:spPr bwMode="auto">
          <a:xfrm>
            <a:off x="2091183" y="2400078"/>
            <a:ext cx="1233468" cy="550247"/>
          </a:xfrm>
          <a:prstGeom prst="rightArrow">
            <a:avLst/>
          </a:prstGeom>
          <a:solidFill>
            <a:srgbClr val="7030A0"/>
          </a:solidFill>
          <a:ln>
            <a:noFill/>
          </a:ln>
          <a:effectLst/>
        </p:spPr>
        <p:txBody>
          <a:bodyPr vert="horz" wrap="square" lIns="68580" tIns="34290" rIns="68580" bIns="34290" numCol="1" rtlCol="0" anchor="ctr" anchorCtr="0" compatLnSpc="1">
            <a:prstTxWarp prst="textNoShape">
              <a:avLst/>
            </a:prstTxWarp>
            <a:spAutoFit/>
          </a:bodyPr>
          <a:lstStyle/>
          <a:p>
            <a:pPr algn="ctr" defTabSz="685800" fontAlgn="auto">
              <a:spcBef>
                <a:spcPts val="0"/>
              </a:spcBef>
              <a:spcAft>
                <a:spcPts val="0"/>
              </a:spcAft>
              <a:defRPr/>
            </a:pPr>
            <a:endParaRPr lang="fr-FR" sz="1350" kern="0">
              <a:solidFill>
                <a:prstClr val="black"/>
              </a:solidFill>
              <a:latin typeface="Calibri"/>
              <a:ea typeface="+mn-ea"/>
            </a:endParaRPr>
          </a:p>
        </p:txBody>
      </p:sp>
      <p:sp>
        <p:nvSpPr>
          <p:cNvPr id="15" name="Organigramme : Connecteur 14"/>
          <p:cNvSpPr/>
          <p:nvPr/>
        </p:nvSpPr>
        <p:spPr bwMode="auto">
          <a:xfrm>
            <a:off x="3099309" y="2911732"/>
            <a:ext cx="1157274" cy="867010"/>
          </a:xfrm>
          <a:prstGeom prst="flowChartConnector">
            <a:avLst/>
          </a:prstGeom>
          <a:solidFill>
            <a:srgbClr val="FFC000">
              <a:lumMod val="60000"/>
              <a:lumOff val="40000"/>
            </a:srgbClr>
          </a:solidFill>
          <a:ln>
            <a:noFill/>
          </a:ln>
          <a:effectLst/>
        </p:spPr>
        <p:txBody>
          <a:bodyPr vert="horz" wrap="square" lIns="68580" tIns="34290" rIns="68580" bIns="34290" numCol="1" rtlCol="0" anchor="ctr" anchorCtr="0" compatLnSpc="1">
            <a:prstTxWarp prst="textNoShape">
              <a:avLst/>
            </a:prstTxWarp>
            <a:spAutoFit/>
          </a:bodyPr>
          <a:lstStyle/>
          <a:p>
            <a:pPr algn="ctr" defTabSz="685800" fontAlgn="auto">
              <a:spcBef>
                <a:spcPts val="0"/>
              </a:spcBef>
              <a:spcAft>
                <a:spcPts val="0"/>
              </a:spcAft>
              <a:defRPr/>
            </a:pPr>
            <a:endParaRPr lang="fr-FR" sz="1350" kern="0">
              <a:solidFill>
                <a:prstClr val="black"/>
              </a:solidFill>
              <a:latin typeface="Calibri"/>
              <a:ea typeface="+mn-ea"/>
            </a:endParaRPr>
          </a:p>
        </p:txBody>
      </p:sp>
      <p:sp>
        <p:nvSpPr>
          <p:cNvPr id="19" name="ZoneTexte 18"/>
          <p:cNvSpPr txBox="1"/>
          <p:nvPr/>
        </p:nvSpPr>
        <p:spPr>
          <a:xfrm>
            <a:off x="4248500" y="3087879"/>
            <a:ext cx="1129933" cy="507831"/>
          </a:xfrm>
          <a:prstGeom prst="rect">
            <a:avLst/>
          </a:prstGeom>
          <a:noFill/>
        </p:spPr>
        <p:txBody>
          <a:bodyPr wrap="square" rtlCol="0">
            <a:spAutoFit/>
          </a:bodyPr>
          <a:lstStyle/>
          <a:p>
            <a:pPr algn="ctr" defTabSz="685800" fontAlgn="auto">
              <a:spcBef>
                <a:spcPts val="0"/>
              </a:spcBef>
              <a:spcAft>
                <a:spcPts val="0"/>
              </a:spcAft>
              <a:defRPr/>
            </a:pPr>
            <a:r>
              <a:rPr lang="fr-FR" sz="1350" b="1" kern="0" dirty="0">
                <a:solidFill>
                  <a:prstClr val="black"/>
                </a:solidFill>
                <a:latin typeface="Calibri"/>
                <a:ea typeface="+mn-ea"/>
              </a:rPr>
              <a:t>Violences externes</a:t>
            </a:r>
          </a:p>
        </p:txBody>
      </p:sp>
      <p:sp>
        <p:nvSpPr>
          <p:cNvPr id="20" name="Flèche droite 19"/>
          <p:cNvSpPr/>
          <p:nvPr/>
        </p:nvSpPr>
        <p:spPr bwMode="auto">
          <a:xfrm>
            <a:off x="5035843" y="2294896"/>
            <a:ext cx="1295826" cy="550247"/>
          </a:xfrm>
          <a:prstGeom prst="rightArrow">
            <a:avLst/>
          </a:prstGeom>
          <a:solidFill>
            <a:srgbClr val="7030A0"/>
          </a:solidFill>
          <a:ln>
            <a:noFill/>
          </a:ln>
          <a:effectLst/>
        </p:spPr>
        <p:txBody>
          <a:bodyPr vert="horz" wrap="square" lIns="68580" tIns="34290" rIns="68580" bIns="34290" numCol="1" rtlCol="0" anchor="ctr" anchorCtr="0" compatLnSpc="1">
            <a:prstTxWarp prst="textNoShape">
              <a:avLst/>
            </a:prstTxWarp>
            <a:spAutoFit/>
          </a:bodyPr>
          <a:lstStyle/>
          <a:p>
            <a:pPr algn="ctr" defTabSz="685800" fontAlgn="auto">
              <a:spcBef>
                <a:spcPts val="0"/>
              </a:spcBef>
              <a:spcAft>
                <a:spcPts val="0"/>
              </a:spcAft>
              <a:defRPr/>
            </a:pPr>
            <a:endParaRPr lang="fr-FR" sz="1350" kern="0">
              <a:solidFill>
                <a:prstClr val="black"/>
              </a:solidFill>
              <a:latin typeface="Calibri"/>
              <a:ea typeface="+mn-ea"/>
            </a:endParaRPr>
          </a:p>
        </p:txBody>
      </p:sp>
      <p:sp>
        <p:nvSpPr>
          <p:cNvPr id="21" name="Organigramme : Connecteur 20"/>
          <p:cNvSpPr/>
          <p:nvPr/>
        </p:nvSpPr>
        <p:spPr bwMode="auto">
          <a:xfrm>
            <a:off x="6292223" y="1184797"/>
            <a:ext cx="2787178" cy="2780687"/>
          </a:xfrm>
          <a:prstGeom prst="flowChartConnector">
            <a:avLst/>
          </a:prstGeom>
          <a:solidFill>
            <a:srgbClr val="5B9BD5">
              <a:lumMod val="60000"/>
              <a:lumOff val="40000"/>
            </a:srgbClr>
          </a:solidFill>
          <a:ln>
            <a:noFill/>
          </a:ln>
          <a:effectLst/>
        </p:spPr>
        <p:txBody>
          <a:bodyPr vert="horz" wrap="square" lIns="68580" tIns="34290" rIns="68580" bIns="34290" numCol="1" rtlCol="0" anchor="ctr" anchorCtr="0" compatLnSpc="1">
            <a:prstTxWarp prst="textNoShape">
              <a:avLst/>
            </a:prstTxWarp>
            <a:spAutoFit/>
          </a:bodyPr>
          <a:lstStyle/>
          <a:p>
            <a:pPr algn="ctr" defTabSz="685800" fontAlgn="auto">
              <a:spcBef>
                <a:spcPts val="0"/>
              </a:spcBef>
              <a:spcAft>
                <a:spcPts val="0"/>
              </a:spcAft>
              <a:defRPr/>
            </a:pPr>
            <a:endParaRPr lang="fr-FR" sz="1350" kern="0">
              <a:solidFill>
                <a:prstClr val="black"/>
              </a:solidFill>
              <a:latin typeface="Calibri"/>
              <a:ea typeface="+mn-ea"/>
            </a:endParaRPr>
          </a:p>
        </p:txBody>
      </p:sp>
      <p:sp>
        <p:nvSpPr>
          <p:cNvPr id="22" name="ZoneTexte 21"/>
          <p:cNvSpPr txBox="1"/>
          <p:nvPr/>
        </p:nvSpPr>
        <p:spPr>
          <a:xfrm>
            <a:off x="6485775" y="1446863"/>
            <a:ext cx="2342701" cy="507831"/>
          </a:xfrm>
          <a:prstGeom prst="rect">
            <a:avLst/>
          </a:prstGeom>
          <a:noFill/>
        </p:spPr>
        <p:txBody>
          <a:bodyPr wrap="square" rtlCol="0">
            <a:spAutoFit/>
          </a:bodyPr>
          <a:lstStyle/>
          <a:p>
            <a:pPr algn="ctr" defTabSz="685800" fontAlgn="auto">
              <a:spcBef>
                <a:spcPts val="0"/>
              </a:spcBef>
              <a:spcAft>
                <a:spcPts val="0"/>
              </a:spcAft>
              <a:defRPr/>
            </a:pPr>
            <a:r>
              <a:rPr lang="fr-FR" sz="1350" b="1" kern="0" dirty="0">
                <a:solidFill>
                  <a:prstClr val="black"/>
                </a:solidFill>
                <a:latin typeface="Calibri"/>
                <a:ea typeface="+mn-ea"/>
              </a:rPr>
              <a:t>Conséquences pour le collaborateur/l’entreprise</a:t>
            </a:r>
          </a:p>
        </p:txBody>
      </p:sp>
      <p:sp>
        <p:nvSpPr>
          <p:cNvPr id="23" name="ZoneTexte 22"/>
          <p:cNvSpPr txBox="1"/>
          <p:nvPr/>
        </p:nvSpPr>
        <p:spPr>
          <a:xfrm>
            <a:off x="6531321" y="1912866"/>
            <a:ext cx="1090061"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Anxiété</a:t>
            </a:r>
          </a:p>
        </p:txBody>
      </p:sp>
      <p:sp>
        <p:nvSpPr>
          <p:cNvPr id="24" name="ZoneTexte 23"/>
          <p:cNvSpPr txBox="1"/>
          <p:nvPr/>
        </p:nvSpPr>
        <p:spPr>
          <a:xfrm>
            <a:off x="6245173" y="2568616"/>
            <a:ext cx="2175224"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Epuisement professionnel</a:t>
            </a:r>
          </a:p>
        </p:txBody>
      </p:sp>
      <p:sp>
        <p:nvSpPr>
          <p:cNvPr id="25" name="ZoneTexte 24"/>
          <p:cNvSpPr txBox="1"/>
          <p:nvPr/>
        </p:nvSpPr>
        <p:spPr>
          <a:xfrm>
            <a:off x="6516774" y="2156445"/>
            <a:ext cx="1618996"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Suicide</a:t>
            </a:r>
          </a:p>
        </p:txBody>
      </p:sp>
      <p:sp>
        <p:nvSpPr>
          <p:cNvPr id="26" name="ZoneTexte 25"/>
          <p:cNvSpPr txBox="1"/>
          <p:nvPr/>
        </p:nvSpPr>
        <p:spPr>
          <a:xfrm>
            <a:off x="7107325" y="2333908"/>
            <a:ext cx="1090061"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Dépression</a:t>
            </a:r>
          </a:p>
        </p:txBody>
      </p:sp>
      <p:sp>
        <p:nvSpPr>
          <p:cNvPr id="27" name="ZoneTexte 26"/>
          <p:cNvSpPr txBox="1"/>
          <p:nvPr/>
        </p:nvSpPr>
        <p:spPr>
          <a:xfrm>
            <a:off x="6842857" y="3391270"/>
            <a:ext cx="1618996"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TMS</a:t>
            </a:r>
          </a:p>
        </p:txBody>
      </p:sp>
      <p:sp>
        <p:nvSpPr>
          <p:cNvPr id="28" name="ZoneTexte 27"/>
          <p:cNvSpPr txBox="1"/>
          <p:nvPr/>
        </p:nvSpPr>
        <p:spPr>
          <a:xfrm>
            <a:off x="6433559" y="2975772"/>
            <a:ext cx="1437849"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Maladies cardiovasculaires</a:t>
            </a:r>
          </a:p>
        </p:txBody>
      </p:sp>
      <p:sp>
        <p:nvSpPr>
          <p:cNvPr id="29" name="ZoneTexte 28"/>
          <p:cNvSpPr txBox="1"/>
          <p:nvPr/>
        </p:nvSpPr>
        <p:spPr>
          <a:xfrm>
            <a:off x="7495059" y="3283080"/>
            <a:ext cx="1210053"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Climat social dégradé</a:t>
            </a:r>
          </a:p>
        </p:txBody>
      </p:sp>
      <p:sp>
        <p:nvSpPr>
          <p:cNvPr id="30" name="ZoneTexte 29"/>
          <p:cNvSpPr txBox="1"/>
          <p:nvPr/>
        </p:nvSpPr>
        <p:spPr>
          <a:xfrm>
            <a:off x="7844747" y="2459725"/>
            <a:ext cx="1484847"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Turnover</a:t>
            </a:r>
          </a:p>
        </p:txBody>
      </p:sp>
      <p:sp>
        <p:nvSpPr>
          <p:cNvPr id="32" name="ZoneTexte 31"/>
          <p:cNvSpPr txBox="1"/>
          <p:nvPr/>
        </p:nvSpPr>
        <p:spPr>
          <a:xfrm>
            <a:off x="7789855" y="2845143"/>
            <a:ext cx="1090061"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Réputation/image</a:t>
            </a:r>
          </a:p>
        </p:txBody>
      </p:sp>
      <p:sp>
        <p:nvSpPr>
          <p:cNvPr id="33" name="ZoneTexte 32"/>
          <p:cNvSpPr txBox="1"/>
          <p:nvPr/>
        </p:nvSpPr>
        <p:spPr>
          <a:xfrm>
            <a:off x="7371697" y="1888644"/>
            <a:ext cx="1456778"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Difficultés de recrutement</a:t>
            </a:r>
          </a:p>
        </p:txBody>
      </p:sp>
      <p:sp>
        <p:nvSpPr>
          <p:cNvPr id="34" name="Flèche courbée vers le haut 33"/>
          <p:cNvSpPr/>
          <p:nvPr/>
        </p:nvSpPr>
        <p:spPr bwMode="auto">
          <a:xfrm flipH="1">
            <a:off x="4660859" y="3750410"/>
            <a:ext cx="2159581" cy="719390"/>
          </a:xfrm>
          <a:prstGeom prst="curvedUpArrow">
            <a:avLst/>
          </a:prstGeom>
          <a:solidFill>
            <a:srgbClr val="7030A0"/>
          </a:solidFill>
          <a:ln>
            <a:noFill/>
          </a:ln>
          <a:effectLst/>
          <a:extLst/>
        </p:spPr>
        <p:txBody>
          <a:bodyPr vert="horz" wrap="square" lIns="68580" tIns="34290" rIns="68580" bIns="34290" numCol="1" rtlCol="0" anchor="ctr" anchorCtr="0" compatLnSpc="1">
            <a:prstTxWarp prst="textNoShape">
              <a:avLst/>
            </a:prstTxWarp>
            <a:spAutoFit/>
          </a:bodyPr>
          <a:lstStyle/>
          <a:p>
            <a:pPr algn="ctr" defTabSz="685800" fontAlgn="auto">
              <a:spcBef>
                <a:spcPts val="0"/>
              </a:spcBef>
              <a:spcAft>
                <a:spcPts val="0"/>
              </a:spcAft>
              <a:defRPr/>
            </a:pPr>
            <a:endParaRPr lang="fr-FR" sz="1350" kern="0">
              <a:solidFill>
                <a:prstClr val="black"/>
              </a:solidFill>
              <a:latin typeface="Calibri"/>
              <a:ea typeface="+mn-ea"/>
            </a:endParaRPr>
          </a:p>
        </p:txBody>
      </p:sp>
      <p:sp>
        <p:nvSpPr>
          <p:cNvPr id="35" name="Flèche courbée vers le haut 34"/>
          <p:cNvSpPr/>
          <p:nvPr/>
        </p:nvSpPr>
        <p:spPr bwMode="auto">
          <a:xfrm flipH="1">
            <a:off x="1225064" y="3783377"/>
            <a:ext cx="2252777" cy="769602"/>
          </a:xfrm>
          <a:prstGeom prst="curvedUpArrow">
            <a:avLst/>
          </a:prstGeom>
          <a:solidFill>
            <a:srgbClr val="7030A0"/>
          </a:solidFill>
          <a:ln>
            <a:noFill/>
          </a:ln>
          <a:effectLst/>
          <a:extLst/>
        </p:spPr>
        <p:txBody>
          <a:bodyPr vert="horz" wrap="square" lIns="68580" tIns="34290" rIns="68580" bIns="34290" numCol="1" rtlCol="0" anchor="ctr" anchorCtr="0" compatLnSpc="1">
            <a:prstTxWarp prst="textNoShape">
              <a:avLst/>
            </a:prstTxWarp>
            <a:spAutoFit/>
          </a:bodyPr>
          <a:lstStyle/>
          <a:p>
            <a:pPr algn="ctr" defTabSz="685800" fontAlgn="auto">
              <a:spcBef>
                <a:spcPts val="0"/>
              </a:spcBef>
              <a:spcAft>
                <a:spcPts val="0"/>
              </a:spcAft>
              <a:defRPr/>
            </a:pPr>
            <a:endParaRPr lang="fr-FR" sz="1350" kern="0">
              <a:solidFill>
                <a:prstClr val="black"/>
              </a:solidFill>
              <a:latin typeface="Calibri"/>
              <a:ea typeface="+mn-ea"/>
            </a:endParaRPr>
          </a:p>
        </p:txBody>
      </p:sp>
      <p:sp>
        <p:nvSpPr>
          <p:cNvPr id="37" name="Demi-tour 36"/>
          <p:cNvSpPr/>
          <p:nvPr/>
        </p:nvSpPr>
        <p:spPr bwMode="auto">
          <a:xfrm>
            <a:off x="975283" y="772870"/>
            <a:ext cx="6764592" cy="500137"/>
          </a:xfrm>
          <a:prstGeom prst="uturnArrow">
            <a:avLst>
              <a:gd name="adj1" fmla="val 23116"/>
              <a:gd name="adj2" fmla="val 19975"/>
              <a:gd name="adj3" fmla="val 25000"/>
              <a:gd name="adj4" fmla="val 43750"/>
              <a:gd name="adj5" fmla="val 75000"/>
            </a:avLst>
          </a:prstGeom>
          <a:solidFill>
            <a:srgbClr val="7030A0"/>
          </a:solidFill>
          <a:ln>
            <a:noFill/>
          </a:ln>
          <a:effectLst/>
          <a:extLst/>
        </p:spPr>
        <p:txBody>
          <a:bodyPr vert="horz" wrap="square" lIns="68580" tIns="34290" rIns="68580" bIns="34290" numCol="1" rtlCol="0" anchor="ctr" anchorCtr="0" compatLnSpc="1">
            <a:prstTxWarp prst="textNoShape">
              <a:avLst/>
            </a:prstTxWarp>
            <a:spAutoFit/>
          </a:bodyPr>
          <a:lstStyle/>
          <a:p>
            <a:pPr algn="ctr" defTabSz="685800" fontAlgn="auto">
              <a:spcBef>
                <a:spcPts val="0"/>
              </a:spcBef>
              <a:spcAft>
                <a:spcPts val="0"/>
              </a:spcAft>
              <a:defRPr/>
            </a:pPr>
            <a:endParaRPr lang="fr-FR" sz="2800" kern="0">
              <a:solidFill>
                <a:prstClr val="black"/>
              </a:solidFill>
              <a:latin typeface="Calibri"/>
              <a:ea typeface="+mn-ea"/>
            </a:endParaRPr>
          </a:p>
        </p:txBody>
      </p:sp>
      <p:sp>
        <p:nvSpPr>
          <p:cNvPr id="17" name="ZoneTexte 16"/>
          <p:cNvSpPr txBox="1"/>
          <p:nvPr/>
        </p:nvSpPr>
        <p:spPr>
          <a:xfrm>
            <a:off x="3387493" y="1687818"/>
            <a:ext cx="1602451" cy="1200329"/>
          </a:xfrm>
          <a:prstGeom prst="rect">
            <a:avLst/>
          </a:prstGeom>
          <a:noFill/>
        </p:spPr>
        <p:txBody>
          <a:bodyPr wrap="square" rtlCol="0">
            <a:spAutoFit/>
          </a:bodyPr>
          <a:lstStyle/>
          <a:p>
            <a:pPr algn="ctr" defTabSz="685800" fontAlgn="auto">
              <a:spcBef>
                <a:spcPts val="0"/>
              </a:spcBef>
              <a:spcAft>
                <a:spcPts val="0"/>
              </a:spcAft>
              <a:defRPr/>
            </a:pPr>
            <a:r>
              <a:rPr lang="fr-FR" sz="900" kern="0" dirty="0">
                <a:solidFill>
                  <a:prstClr val="black"/>
                </a:solidFill>
                <a:latin typeface="Calibri"/>
                <a:ea typeface="+mn-ea"/>
              </a:rPr>
              <a:t>Déséquilibre entre la perception qu’une personne a des contraintes que lui impose son environnement et les ressources dont elle dispose pour y faire face= </a:t>
            </a:r>
            <a:r>
              <a:rPr lang="fr-FR" sz="900" b="1" kern="0" dirty="0">
                <a:solidFill>
                  <a:prstClr val="black"/>
                </a:solidFill>
                <a:latin typeface="Calibri"/>
                <a:ea typeface="+mn-ea"/>
              </a:rPr>
              <a:t>Etat de tension (stress) et émotions négatives</a:t>
            </a:r>
          </a:p>
        </p:txBody>
      </p:sp>
      <p:sp>
        <p:nvSpPr>
          <p:cNvPr id="18" name="ZoneTexte 17"/>
          <p:cNvSpPr txBox="1"/>
          <p:nvPr/>
        </p:nvSpPr>
        <p:spPr>
          <a:xfrm>
            <a:off x="3052945" y="3109267"/>
            <a:ext cx="1260777" cy="507831"/>
          </a:xfrm>
          <a:prstGeom prst="rect">
            <a:avLst/>
          </a:prstGeom>
          <a:noFill/>
        </p:spPr>
        <p:txBody>
          <a:bodyPr wrap="square" rtlCol="0">
            <a:spAutoFit/>
          </a:bodyPr>
          <a:lstStyle/>
          <a:p>
            <a:pPr algn="ctr" defTabSz="685800" fontAlgn="auto">
              <a:spcBef>
                <a:spcPts val="0"/>
              </a:spcBef>
              <a:spcAft>
                <a:spcPts val="0"/>
              </a:spcAft>
              <a:defRPr/>
            </a:pPr>
            <a:r>
              <a:rPr lang="fr-FR" sz="1350" b="1" kern="0" dirty="0">
                <a:solidFill>
                  <a:prstClr val="black"/>
                </a:solidFill>
                <a:latin typeface="Calibri"/>
                <a:ea typeface="+mn-ea"/>
              </a:rPr>
              <a:t>Violences internes</a:t>
            </a:r>
          </a:p>
        </p:txBody>
      </p:sp>
      <p:sp>
        <p:nvSpPr>
          <p:cNvPr id="31" name="ZoneTexte 30"/>
          <p:cNvSpPr txBox="1"/>
          <p:nvPr/>
        </p:nvSpPr>
        <p:spPr>
          <a:xfrm>
            <a:off x="7699418" y="2169126"/>
            <a:ext cx="1212008" cy="230832"/>
          </a:xfrm>
          <a:prstGeom prst="rect">
            <a:avLst/>
          </a:prstGeom>
          <a:noFill/>
        </p:spPr>
        <p:txBody>
          <a:bodyPr wrap="square" rtlCol="0">
            <a:spAutoFit/>
          </a:bodyPr>
          <a:lstStyle/>
          <a:p>
            <a:pPr defTabSz="685800" fontAlgn="auto">
              <a:spcBef>
                <a:spcPts val="0"/>
              </a:spcBef>
              <a:spcAft>
                <a:spcPts val="0"/>
              </a:spcAft>
              <a:defRPr/>
            </a:pPr>
            <a:r>
              <a:rPr lang="fr-FR" sz="900" kern="0" dirty="0">
                <a:solidFill>
                  <a:prstClr val="black"/>
                </a:solidFill>
                <a:latin typeface="Calibri"/>
                <a:ea typeface="+mn-ea"/>
              </a:rPr>
              <a:t>Productivité en baisse</a:t>
            </a:r>
          </a:p>
        </p:txBody>
      </p:sp>
      <p:sp>
        <p:nvSpPr>
          <p:cNvPr id="36" name="Triangle isocèle 35"/>
          <p:cNvSpPr/>
          <p:nvPr/>
        </p:nvSpPr>
        <p:spPr bwMode="auto">
          <a:xfrm rot="10800000">
            <a:off x="901887" y="1246107"/>
            <a:ext cx="269895" cy="168131"/>
          </a:xfrm>
          <a:prstGeom prst="triangle">
            <a:avLst>
              <a:gd name="adj" fmla="val 44354"/>
            </a:avLst>
          </a:prstGeom>
          <a:solidFill>
            <a:srgbClr val="7030A0"/>
          </a:solidFill>
          <a:ln>
            <a:noFill/>
          </a:ln>
          <a:effectLst/>
          <a:extLst/>
        </p:spPr>
        <p:txBody>
          <a:bodyPr vert="horz" wrap="square" lIns="68580" tIns="34290" rIns="68580" bIns="34290" numCol="1" rtlCol="0" anchor="ctr" anchorCtr="0" compatLnSpc="1">
            <a:prstTxWarp prst="textNoShape">
              <a:avLst/>
            </a:prstTxWarp>
            <a:spAutoFit/>
          </a:bodyPr>
          <a:lstStyle/>
          <a:p>
            <a:pPr algn="ctr" defTabSz="685800" fontAlgn="auto">
              <a:spcBef>
                <a:spcPts val="0"/>
              </a:spcBef>
              <a:spcAft>
                <a:spcPts val="0"/>
              </a:spcAft>
              <a:defRPr/>
            </a:pPr>
            <a:endParaRPr lang="fr-FR" sz="100" kern="0">
              <a:solidFill>
                <a:prstClr val="black"/>
              </a:solidFill>
              <a:latin typeface="Calibri"/>
              <a:ea typeface="+mn-ea"/>
            </a:endParaRPr>
          </a:p>
        </p:txBody>
      </p:sp>
      <p:sp>
        <p:nvSpPr>
          <p:cNvPr id="38" name="ZoneTexte 37"/>
          <p:cNvSpPr txBox="1"/>
          <p:nvPr/>
        </p:nvSpPr>
        <p:spPr>
          <a:xfrm>
            <a:off x="68981" y="86206"/>
            <a:ext cx="4244741" cy="415498"/>
          </a:xfrm>
          <a:prstGeom prst="rect">
            <a:avLst/>
          </a:prstGeom>
          <a:noFill/>
        </p:spPr>
        <p:txBody>
          <a:bodyPr wrap="square" rtlCol="0">
            <a:spAutoFit/>
          </a:bodyPr>
          <a:lstStyle/>
          <a:p>
            <a:pPr defTabSz="685800" fontAlgn="auto">
              <a:spcBef>
                <a:spcPts val="0"/>
              </a:spcBef>
              <a:spcAft>
                <a:spcPts val="0"/>
              </a:spcAft>
              <a:defRPr/>
            </a:pPr>
            <a:r>
              <a:rPr lang="fr-FR" sz="2100" b="1" kern="0" dirty="0" smtClean="0">
                <a:solidFill>
                  <a:srgbClr val="482683"/>
                </a:solidFill>
                <a:latin typeface="Calibri"/>
                <a:ea typeface="+mn-ea"/>
              </a:rPr>
              <a:t>Facteurs et conséquences des RPS</a:t>
            </a:r>
            <a:endParaRPr lang="fr-FR" sz="2100" b="1" kern="0" dirty="0">
              <a:solidFill>
                <a:srgbClr val="482683"/>
              </a:solidFill>
              <a:latin typeface="Calibri"/>
              <a:ea typeface="+mn-ea"/>
            </a:endParaRPr>
          </a:p>
        </p:txBody>
      </p:sp>
    </p:spTree>
    <p:extLst>
      <p:ext uri="{BB962C8B-B14F-4D97-AF65-F5344CB8AC3E}">
        <p14:creationId xmlns:p14="http://schemas.microsoft.com/office/powerpoint/2010/main" val="39954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941" y="203936"/>
            <a:ext cx="8216900" cy="403828"/>
          </a:xfrm>
        </p:spPr>
        <p:txBody>
          <a:bodyPr/>
          <a:lstStyle/>
          <a:p>
            <a:r>
              <a:rPr lang="fr-FR" dirty="0" smtClean="0"/>
              <a:t>Les changements observables….</a:t>
            </a:r>
            <a:endParaRPr lang="fr-FR"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9</a:t>
            </a:fld>
            <a:endParaRPr lang="en-US" altLang="fr-FR" dirty="0"/>
          </a:p>
        </p:txBody>
      </p:sp>
      <p:grpSp>
        <p:nvGrpSpPr>
          <p:cNvPr id="18" name="Groupe 17"/>
          <p:cNvGrpSpPr/>
          <p:nvPr/>
        </p:nvGrpSpPr>
        <p:grpSpPr>
          <a:xfrm>
            <a:off x="0" y="871908"/>
            <a:ext cx="9220912" cy="4169129"/>
            <a:chOff x="0" y="871908"/>
            <a:chExt cx="9220912" cy="4169129"/>
          </a:xfrm>
        </p:grpSpPr>
        <p:grpSp>
          <p:nvGrpSpPr>
            <p:cNvPr id="7" name="object 2"/>
            <p:cNvGrpSpPr/>
            <p:nvPr/>
          </p:nvGrpSpPr>
          <p:grpSpPr>
            <a:xfrm>
              <a:off x="4216988" y="1893457"/>
              <a:ext cx="4828736" cy="3147580"/>
              <a:chOff x="5741178" y="3228641"/>
              <a:chExt cx="4828736" cy="3147580"/>
            </a:xfrm>
          </p:grpSpPr>
          <p:pic>
            <p:nvPicPr>
              <p:cNvPr id="15" name="object 3"/>
              <p:cNvPicPr/>
              <p:nvPr/>
            </p:nvPicPr>
            <p:blipFill>
              <a:blip r:embed="rId2" cstate="print"/>
              <a:stretch>
                <a:fillRect/>
              </a:stretch>
            </p:blipFill>
            <p:spPr>
              <a:xfrm>
                <a:off x="7186714" y="3228641"/>
                <a:ext cx="1639858" cy="1512485"/>
              </a:xfrm>
              <a:prstGeom prst="rect">
                <a:avLst/>
              </a:prstGeom>
            </p:spPr>
          </p:pic>
          <p:pic>
            <p:nvPicPr>
              <p:cNvPr id="16" name="object 4"/>
              <p:cNvPicPr/>
              <p:nvPr/>
            </p:nvPicPr>
            <p:blipFill>
              <a:blip r:embed="rId3" cstate="print"/>
              <a:stretch>
                <a:fillRect/>
              </a:stretch>
            </p:blipFill>
            <p:spPr>
              <a:xfrm>
                <a:off x="5741178" y="4515280"/>
                <a:ext cx="4828736" cy="1860941"/>
              </a:xfrm>
              <a:prstGeom prst="rect">
                <a:avLst/>
              </a:prstGeom>
            </p:spPr>
          </p:pic>
        </p:grpSp>
        <p:sp>
          <p:nvSpPr>
            <p:cNvPr id="8" name="object 8"/>
            <p:cNvSpPr txBox="1"/>
            <p:nvPr/>
          </p:nvSpPr>
          <p:spPr>
            <a:xfrm>
              <a:off x="1702525" y="3761586"/>
              <a:ext cx="3418214" cy="1133644"/>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spcBef>
                  <a:spcPts val="100"/>
                </a:spcBef>
              </a:pPr>
              <a:r>
                <a:rPr lang="fr-FR" sz="2400" b="1" spc="-175" dirty="0" smtClean="0">
                  <a:solidFill>
                    <a:srgbClr val="477A5A"/>
                  </a:solidFill>
                  <a:latin typeface="Arial"/>
                  <a:cs typeface="Arial"/>
                </a:rPr>
                <a:t>Situation à RPS</a:t>
              </a:r>
            </a:p>
            <a:p>
              <a:pPr marL="355600" marR="5080" indent="-342900">
                <a:spcBef>
                  <a:spcPts val="100"/>
                </a:spcBef>
                <a:buFont typeface="Symbol" panose="05050102010706020507" pitchFamily="18" charset="2"/>
                <a:buChar char="Þ"/>
              </a:pPr>
              <a:r>
                <a:rPr lang="fr-FR" sz="2400" b="1" spc="-355" dirty="0" smtClean="0">
                  <a:solidFill>
                    <a:srgbClr val="477A5A"/>
                  </a:solidFill>
                  <a:latin typeface="Arial"/>
                  <a:cs typeface="Arial"/>
                </a:rPr>
                <a:t>F</a:t>
              </a:r>
              <a:r>
                <a:rPr lang="fr-FR" sz="2400" b="1" spc="-180" dirty="0" smtClean="0">
                  <a:solidFill>
                    <a:srgbClr val="477A5A"/>
                  </a:solidFill>
                  <a:latin typeface="Arial"/>
                  <a:cs typeface="Arial"/>
                </a:rPr>
                <a:t>acteurs</a:t>
              </a:r>
              <a:r>
                <a:rPr lang="fr-FR" sz="2400" b="1" spc="-80" dirty="0" smtClean="0">
                  <a:solidFill>
                    <a:srgbClr val="477A5A"/>
                  </a:solidFill>
                  <a:latin typeface="Arial"/>
                  <a:cs typeface="Arial"/>
                </a:rPr>
                <a:t> </a:t>
              </a:r>
              <a:r>
                <a:rPr lang="fr-FR" sz="2400" b="1" spc="-190" dirty="0">
                  <a:solidFill>
                    <a:srgbClr val="477A5A"/>
                  </a:solidFill>
                  <a:latin typeface="Arial"/>
                  <a:cs typeface="Arial"/>
                </a:rPr>
                <a:t>d</a:t>
              </a:r>
              <a:r>
                <a:rPr lang="fr-FR" sz="2400" b="1" spc="-170" dirty="0">
                  <a:solidFill>
                    <a:srgbClr val="477A5A"/>
                  </a:solidFill>
                  <a:latin typeface="Arial"/>
                  <a:cs typeface="Arial"/>
                </a:rPr>
                <a:t>e</a:t>
              </a:r>
              <a:r>
                <a:rPr lang="fr-FR" sz="2400" b="1" spc="-60" dirty="0">
                  <a:solidFill>
                    <a:srgbClr val="477A5A"/>
                  </a:solidFill>
                  <a:latin typeface="Arial"/>
                  <a:cs typeface="Arial"/>
                </a:rPr>
                <a:t> </a:t>
              </a:r>
              <a:r>
                <a:rPr lang="fr-FR" sz="2400" b="1" spc="-175" dirty="0" smtClean="0">
                  <a:solidFill>
                    <a:srgbClr val="477A5A"/>
                  </a:solidFill>
                  <a:latin typeface="Arial"/>
                  <a:cs typeface="Arial"/>
                </a:rPr>
                <a:t>risque / Causes</a:t>
              </a:r>
              <a:endParaRPr sz="2400" dirty="0">
                <a:latin typeface="Arial"/>
                <a:cs typeface="Arial"/>
              </a:endParaRPr>
            </a:p>
          </p:txBody>
        </p:sp>
        <p:grpSp>
          <p:nvGrpSpPr>
            <p:cNvPr id="9" name="object 9"/>
            <p:cNvGrpSpPr/>
            <p:nvPr/>
          </p:nvGrpSpPr>
          <p:grpSpPr>
            <a:xfrm>
              <a:off x="0" y="1886673"/>
              <a:ext cx="4119216" cy="1225507"/>
              <a:chOff x="1524190" y="3221857"/>
              <a:chExt cx="4119216" cy="1225507"/>
            </a:xfrm>
          </p:grpSpPr>
          <p:pic>
            <p:nvPicPr>
              <p:cNvPr id="13" name="object 10"/>
              <p:cNvPicPr/>
              <p:nvPr/>
            </p:nvPicPr>
            <p:blipFill>
              <a:blip r:embed="rId4" cstate="print"/>
              <a:stretch>
                <a:fillRect/>
              </a:stretch>
            </p:blipFill>
            <p:spPr>
              <a:xfrm>
                <a:off x="1552923" y="3221857"/>
                <a:ext cx="4090483" cy="1225507"/>
              </a:xfrm>
              <a:prstGeom prst="rect">
                <a:avLst/>
              </a:prstGeom>
            </p:spPr>
          </p:pic>
          <p:sp>
            <p:nvSpPr>
              <p:cNvPr id="14" name="object 11"/>
              <p:cNvSpPr/>
              <p:nvPr/>
            </p:nvSpPr>
            <p:spPr>
              <a:xfrm>
                <a:off x="1524190" y="3257044"/>
                <a:ext cx="4005579" cy="1104900"/>
              </a:xfrm>
              <a:custGeom>
                <a:avLst/>
                <a:gdLst/>
                <a:ahLst/>
                <a:cxnLst/>
                <a:rect l="l" t="t" r="r" b="b"/>
                <a:pathLst>
                  <a:path w="4005579" h="1104900">
                    <a:moveTo>
                      <a:pt x="3820922" y="0"/>
                    </a:moveTo>
                    <a:lnTo>
                      <a:pt x="0" y="0"/>
                    </a:lnTo>
                    <a:lnTo>
                      <a:pt x="0" y="1104900"/>
                    </a:lnTo>
                    <a:lnTo>
                      <a:pt x="3820922" y="1104900"/>
                    </a:lnTo>
                    <a:lnTo>
                      <a:pt x="3869884" y="1098323"/>
                    </a:lnTo>
                    <a:lnTo>
                      <a:pt x="3913876" y="1079763"/>
                    </a:lnTo>
                    <a:lnTo>
                      <a:pt x="3951144" y="1050972"/>
                    </a:lnTo>
                    <a:lnTo>
                      <a:pt x="3979935" y="1013704"/>
                    </a:lnTo>
                    <a:lnTo>
                      <a:pt x="3998495" y="969712"/>
                    </a:lnTo>
                    <a:lnTo>
                      <a:pt x="4005072" y="920750"/>
                    </a:lnTo>
                    <a:lnTo>
                      <a:pt x="4005072" y="184150"/>
                    </a:lnTo>
                    <a:lnTo>
                      <a:pt x="3998495" y="135187"/>
                    </a:lnTo>
                    <a:lnTo>
                      <a:pt x="3979935" y="91195"/>
                    </a:lnTo>
                    <a:lnTo>
                      <a:pt x="3951144" y="53927"/>
                    </a:lnTo>
                    <a:lnTo>
                      <a:pt x="3913876" y="25136"/>
                    </a:lnTo>
                    <a:lnTo>
                      <a:pt x="3869884" y="6576"/>
                    </a:lnTo>
                    <a:lnTo>
                      <a:pt x="3820922" y="0"/>
                    </a:lnTo>
                    <a:close/>
                  </a:path>
                </a:pathLst>
              </a:custGeom>
              <a:solidFill>
                <a:srgbClr val="EB5804"/>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10" name="object 12"/>
            <p:cNvSpPr txBox="1"/>
            <p:nvPr/>
          </p:nvSpPr>
          <p:spPr>
            <a:xfrm>
              <a:off x="227146" y="2273696"/>
              <a:ext cx="3613785" cy="452120"/>
            </a:xfrm>
            <a:prstGeom prst="rect">
              <a:avLst/>
            </a:prstGeom>
          </p:spPr>
          <p:txBody>
            <a:bodyPr vert="horz" wrap="square" lIns="0" tIns="1206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95"/>
                </a:spcBef>
              </a:pPr>
              <a:r>
                <a:rPr sz="2800" spc="-95" dirty="0">
                  <a:solidFill>
                    <a:srgbClr val="FFFFFF"/>
                  </a:solidFill>
                  <a:latin typeface="Tahoma"/>
                  <a:cs typeface="Tahoma"/>
                </a:rPr>
                <a:t>P</a:t>
              </a:r>
              <a:r>
                <a:rPr sz="2800" spc="-240" dirty="0">
                  <a:solidFill>
                    <a:srgbClr val="FFFFFF"/>
                  </a:solidFill>
                  <a:latin typeface="Tahoma"/>
                  <a:cs typeface="Tahoma"/>
                </a:rPr>
                <a:t>a</a:t>
              </a:r>
              <a:r>
                <a:rPr sz="2800" spc="5" dirty="0">
                  <a:solidFill>
                    <a:srgbClr val="FFFFFF"/>
                  </a:solidFill>
                  <a:latin typeface="Tahoma"/>
                  <a:cs typeface="Tahoma"/>
                </a:rPr>
                <a:t>s</a:t>
              </a:r>
              <a:r>
                <a:rPr sz="2800" spc="-85" dirty="0">
                  <a:solidFill>
                    <a:srgbClr val="FFFFFF"/>
                  </a:solidFill>
                  <a:latin typeface="Tahoma"/>
                  <a:cs typeface="Tahoma"/>
                </a:rPr>
                <a:t> </a:t>
              </a:r>
              <a:r>
                <a:rPr sz="2800" spc="-155" dirty="0">
                  <a:solidFill>
                    <a:srgbClr val="FFFFFF"/>
                  </a:solidFill>
                  <a:latin typeface="Tahoma"/>
                  <a:cs typeface="Tahoma"/>
                </a:rPr>
                <a:t>de</a:t>
              </a:r>
              <a:r>
                <a:rPr sz="2800" spc="-95" dirty="0">
                  <a:solidFill>
                    <a:srgbClr val="FFFFFF"/>
                  </a:solidFill>
                  <a:latin typeface="Tahoma"/>
                  <a:cs typeface="Tahoma"/>
                </a:rPr>
                <a:t> </a:t>
              </a:r>
              <a:r>
                <a:rPr sz="2800" b="1" spc="-235" dirty="0">
                  <a:solidFill>
                    <a:srgbClr val="FFFFFF"/>
                  </a:solidFill>
                  <a:latin typeface="Arial"/>
                  <a:cs typeface="Arial"/>
                </a:rPr>
                <a:t>fumé</a:t>
              </a:r>
              <a:r>
                <a:rPr sz="2800" b="1" spc="-215" dirty="0">
                  <a:solidFill>
                    <a:srgbClr val="FFFFFF"/>
                  </a:solidFill>
                  <a:latin typeface="Arial"/>
                  <a:cs typeface="Arial"/>
                </a:rPr>
                <a:t>e</a:t>
              </a:r>
              <a:r>
                <a:rPr sz="2800" b="1" spc="10" dirty="0">
                  <a:solidFill>
                    <a:srgbClr val="FFFFFF"/>
                  </a:solidFill>
                  <a:latin typeface="Arial"/>
                  <a:cs typeface="Arial"/>
                </a:rPr>
                <a:t> </a:t>
              </a:r>
              <a:r>
                <a:rPr sz="2800" spc="-100" dirty="0">
                  <a:solidFill>
                    <a:srgbClr val="FFFFFF"/>
                  </a:solidFill>
                  <a:latin typeface="Tahoma"/>
                  <a:cs typeface="Tahoma"/>
                </a:rPr>
                <a:t>san</a:t>
              </a:r>
              <a:r>
                <a:rPr sz="2800" spc="-85" dirty="0">
                  <a:solidFill>
                    <a:srgbClr val="FFFFFF"/>
                  </a:solidFill>
                  <a:latin typeface="Tahoma"/>
                  <a:cs typeface="Tahoma"/>
                </a:rPr>
                <a:t>s </a:t>
              </a:r>
              <a:r>
                <a:rPr sz="2800" b="1" spc="-360" dirty="0">
                  <a:solidFill>
                    <a:srgbClr val="FFFFFF"/>
                  </a:solidFill>
                  <a:latin typeface="Arial"/>
                  <a:cs typeface="Arial"/>
                </a:rPr>
                <a:t>FEU</a:t>
              </a:r>
              <a:r>
                <a:rPr sz="2800" b="1" spc="-80" dirty="0">
                  <a:solidFill>
                    <a:srgbClr val="FFFFFF"/>
                  </a:solidFill>
                  <a:latin typeface="Arial"/>
                  <a:cs typeface="Arial"/>
                </a:rPr>
                <a:t> </a:t>
              </a:r>
              <a:r>
                <a:rPr sz="2800" b="1" spc="-5" dirty="0">
                  <a:solidFill>
                    <a:srgbClr val="FFFFFF"/>
                  </a:solidFill>
                  <a:latin typeface="Arial"/>
                  <a:cs typeface="Arial"/>
                </a:rPr>
                <a:t>!</a:t>
              </a:r>
              <a:endParaRPr sz="2800" dirty="0">
                <a:latin typeface="Arial"/>
                <a:cs typeface="Arial"/>
              </a:endParaRPr>
            </a:p>
          </p:txBody>
        </p:sp>
        <p:pic>
          <p:nvPicPr>
            <p:cNvPr id="11" name="object 13"/>
            <p:cNvPicPr/>
            <p:nvPr/>
          </p:nvPicPr>
          <p:blipFill>
            <a:blip r:embed="rId5" cstate="print"/>
            <a:stretch>
              <a:fillRect/>
            </a:stretch>
          </p:blipFill>
          <p:spPr>
            <a:xfrm>
              <a:off x="4406748" y="871908"/>
              <a:ext cx="4814164" cy="1712781"/>
            </a:xfrm>
            <a:prstGeom prst="rect">
              <a:avLst/>
            </a:prstGeom>
          </p:spPr>
        </p:pic>
      </p:grpSp>
      <p:sp>
        <p:nvSpPr>
          <p:cNvPr id="12" name="object 14"/>
          <p:cNvSpPr txBox="1"/>
          <p:nvPr/>
        </p:nvSpPr>
        <p:spPr>
          <a:xfrm>
            <a:off x="2936754" y="989022"/>
            <a:ext cx="1736089" cy="756920"/>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330" marR="5080" indent="-596265">
              <a:lnSpc>
                <a:spcPct val="100000"/>
              </a:lnSpc>
              <a:spcBef>
                <a:spcPts val="100"/>
              </a:spcBef>
            </a:pPr>
            <a:r>
              <a:rPr sz="2400" b="1" spc="-160" dirty="0">
                <a:solidFill>
                  <a:srgbClr val="585858"/>
                </a:solidFill>
                <a:latin typeface="Arial"/>
                <a:cs typeface="Arial"/>
              </a:rPr>
              <a:t>Mani</a:t>
            </a:r>
            <a:r>
              <a:rPr sz="2400" b="1" spc="-100" dirty="0">
                <a:solidFill>
                  <a:srgbClr val="585858"/>
                </a:solidFill>
                <a:latin typeface="Arial"/>
                <a:cs typeface="Arial"/>
              </a:rPr>
              <a:t>f</a:t>
            </a:r>
            <a:r>
              <a:rPr sz="2400" b="1" spc="-150" dirty="0">
                <a:solidFill>
                  <a:srgbClr val="585858"/>
                </a:solidFill>
                <a:latin typeface="Arial"/>
                <a:cs typeface="Arial"/>
              </a:rPr>
              <a:t>estation  </a:t>
            </a:r>
            <a:r>
              <a:rPr sz="2400" b="1" spc="-290" dirty="0">
                <a:solidFill>
                  <a:srgbClr val="585858"/>
                </a:solidFill>
                <a:latin typeface="Arial"/>
                <a:cs typeface="Arial"/>
              </a:rPr>
              <a:t>RPS</a:t>
            </a:r>
            <a:endParaRPr sz="2400" dirty="0">
              <a:latin typeface="Arial"/>
              <a:cs typeface="Arial"/>
            </a:endParaRPr>
          </a:p>
        </p:txBody>
      </p:sp>
      <p:sp>
        <p:nvSpPr>
          <p:cNvPr id="19" name="object 7"/>
          <p:cNvSpPr txBox="1"/>
          <p:nvPr/>
        </p:nvSpPr>
        <p:spPr>
          <a:xfrm>
            <a:off x="7434176" y="2492835"/>
            <a:ext cx="1245824" cy="7575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2400" b="1" spc="-220" dirty="0">
                <a:solidFill>
                  <a:srgbClr val="EB5804"/>
                </a:solidFill>
                <a:latin typeface="Arial"/>
                <a:cs typeface="Arial"/>
              </a:rPr>
              <a:t>Signaux</a:t>
            </a:r>
            <a:endParaRPr sz="2400" dirty="0">
              <a:latin typeface="Arial"/>
              <a:cs typeface="Arial"/>
            </a:endParaRPr>
          </a:p>
          <a:p>
            <a:pPr marL="34925">
              <a:lnSpc>
                <a:spcPct val="100000"/>
              </a:lnSpc>
            </a:pPr>
            <a:r>
              <a:rPr sz="2400" b="1" spc="-135" dirty="0">
                <a:solidFill>
                  <a:srgbClr val="EB5804"/>
                </a:solidFill>
                <a:latin typeface="Arial"/>
                <a:cs typeface="Arial"/>
              </a:rPr>
              <a:t>d’alerte</a:t>
            </a:r>
            <a:endParaRPr sz="2400" dirty="0">
              <a:latin typeface="Arial"/>
              <a:cs typeface="Arial"/>
            </a:endParaRPr>
          </a:p>
        </p:txBody>
      </p:sp>
    </p:spTree>
    <p:extLst>
      <p:ext uri="{BB962C8B-B14F-4D97-AF65-F5344CB8AC3E}">
        <p14:creationId xmlns:p14="http://schemas.microsoft.com/office/powerpoint/2010/main" val="2443709502"/>
      </p:ext>
    </p:extLst>
  </p:cSld>
  <p:clrMapOvr>
    <a:masterClrMapping/>
  </p:clrMapOvr>
</p:sld>
</file>

<file path=ppt/theme/theme1.xml><?xml version="1.0" encoding="utf-8"?>
<a:theme xmlns:a="http://schemas.openxmlformats.org/drawingml/2006/main" name="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dJ">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07DC98812EDD44A808AF5AE16036EF" ma:contentTypeVersion="13" ma:contentTypeDescription="Crée un document." ma:contentTypeScope="" ma:versionID="36fa1a6a45d31f7b16882f8363f86f34">
  <xsd:schema xmlns:xsd="http://www.w3.org/2001/XMLSchema" xmlns:xs="http://www.w3.org/2001/XMLSchema" xmlns:p="http://schemas.microsoft.com/office/2006/metadata/properties" xmlns:ns2="b7fc1b99-8ebe-4374-9cc1-f5204f903109" xmlns:ns3="14d88cad-2694-4fc8-ba0f-2537f7b00320" targetNamespace="http://schemas.microsoft.com/office/2006/metadata/properties" ma:root="true" ma:fieldsID="7a9adaffc937d833d99b7660c8242533" ns2:_="" ns3:_="">
    <xsd:import namespace="b7fc1b99-8ebe-4374-9cc1-f5204f903109"/>
    <xsd:import namespace="14d88cad-2694-4fc8-ba0f-2537f7b0032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c1b99-8ebe-4374-9cc1-f5204f903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d88cad-2694-4fc8-ba0f-2537f7b00320"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purl.org/dc/elements/1.1/"/>
    <ds:schemaRef ds:uri="http://schemas.openxmlformats.org/package/2006/metadata/core-properties"/>
    <ds:schemaRef ds:uri="b7fc1b99-8ebe-4374-9cc1-f5204f903109"/>
    <ds:schemaRef ds:uri="http://purl.org/dc/terms/"/>
    <ds:schemaRef ds:uri="http://schemas.microsoft.com/office/infopath/2007/PartnerControls"/>
    <ds:schemaRef ds:uri="http://schemas.microsoft.com/office/2006/metadata/properties"/>
    <ds:schemaRef ds:uri="14d88cad-2694-4fc8-ba0f-2537f7b00320"/>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0B57DE4F-1DFE-4439-9EBE-1182102876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c1b99-8ebe-4374-9cc1-f5204f903109"/>
    <ds:schemaRef ds:uri="14d88cad-2694-4fc8-ba0f-2537f7b00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2242</TotalTime>
  <Words>1114</Words>
  <Application>Microsoft Office PowerPoint</Application>
  <PresentationFormat>Affichage à l'écran (16:9)</PresentationFormat>
  <Paragraphs>149</Paragraphs>
  <Slides>15</Slides>
  <Notes>0</Notes>
  <HiddenSlides>0</HiddenSlides>
  <MMClips>0</MMClips>
  <ScaleCrop>false</ScaleCrop>
  <HeadingPairs>
    <vt:vector size="6" baseType="variant">
      <vt:variant>
        <vt:lpstr>Polices utilisées</vt:lpstr>
      </vt:variant>
      <vt:variant>
        <vt:i4>10</vt:i4>
      </vt:variant>
      <vt:variant>
        <vt:lpstr>Thème</vt:lpstr>
      </vt:variant>
      <vt:variant>
        <vt:i4>5</vt:i4>
      </vt:variant>
      <vt:variant>
        <vt:lpstr>Titres des diapositives</vt:lpstr>
      </vt:variant>
      <vt:variant>
        <vt:i4>15</vt:i4>
      </vt:variant>
    </vt:vector>
  </HeadingPairs>
  <TitlesOfParts>
    <vt:vector size="30" baseType="lpstr">
      <vt:lpstr>ＭＳ Ｐゴシック</vt:lpstr>
      <vt:lpstr>ＭＳ Ｐゴシック</vt:lpstr>
      <vt:lpstr>Arial</vt:lpstr>
      <vt:lpstr>Calibri</vt:lpstr>
      <vt:lpstr>Calibri Light</vt:lpstr>
      <vt:lpstr>Helvetica</vt:lpstr>
      <vt:lpstr>Symbol</vt:lpstr>
      <vt:lpstr>Tahoma</vt:lpstr>
      <vt:lpstr>Ubuntu</vt:lpstr>
      <vt:lpstr>Wingdings</vt:lpstr>
      <vt:lpstr>Theme</vt:lpstr>
      <vt:lpstr>OdJ</vt:lpstr>
      <vt:lpstr>Rubriques</vt:lpstr>
      <vt:lpstr>1_Theme</vt:lpstr>
      <vt:lpstr>1_Thème Office</vt:lpstr>
      <vt:lpstr>¼ d’heure RPS # 2</vt:lpstr>
      <vt:lpstr>Les 1/4h RPS ?</vt:lpstr>
      <vt:lpstr>Présentation PowerPoint</vt:lpstr>
      <vt:lpstr>Vous pouvez avoir une personne en RPS dans votre équipe  </vt:lpstr>
      <vt:lpstr>Présentation PowerPoint</vt:lpstr>
      <vt:lpstr>La charge de travail est génératrice de RPS </vt:lpstr>
      <vt:lpstr>Présentation PowerPoint</vt:lpstr>
      <vt:lpstr>Présentation PowerPoint</vt:lpstr>
      <vt:lpstr>Les changements observables….</vt:lpstr>
      <vt:lpstr>Présentation PowerPoint</vt:lpstr>
      <vt:lpstr>Il y a du bon stress et du mauvais stress  </vt:lpstr>
      <vt:lpstr>Présentation PowerPoint</vt:lpstr>
      <vt:lpstr>Présentation PowerPoint</vt:lpstr>
      <vt:lpstr>S’il y a des conflits entre les personnes, c’est parce qu’elles ont des caractères incompatibles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DirCom_VYV</dc:creator>
  <cp:lastModifiedBy>MILLER JONES Lena</cp:lastModifiedBy>
  <cp:revision>514</cp:revision>
  <dcterms:created xsi:type="dcterms:W3CDTF">2010-04-12T23:12:02Z</dcterms:created>
  <dcterms:modified xsi:type="dcterms:W3CDTF">2024-10-09T12:22:00Z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0x0101009107DC98812EDD44A808AF5AE16036EF</vt:lpwstr>
  </property>
  <property fmtid="{D5CDD505-2E9C-101B-9397-08002B2CF9AE}" pid="3" name="Order">
    <vt:r8>11478000</vt:r8>
  </property>
</Properties>
</file>