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 JONES Lena" initials="MJL" lastIdx="1" clrIdx="0">
    <p:extLst>
      <p:ext uri="{19B8F6BF-5375-455C-9EA6-DF929625EA0E}">
        <p15:presenceInfo xmlns:p15="http://schemas.microsoft.com/office/powerpoint/2012/main" userId="S-1-5-21-1828664722-1917090161-2338737530-84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A90"/>
    <a:srgbClr val="68A94A"/>
    <a:srgbClr val="744193"/>
    <a:srgbClr val="FCB02F"/>
    <a:srgbClr val="2CC1D8"/>
    <a:srgbClr val="AC70AD"/>
    <a:srgbClr val="EF7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FA421-B397-DFC5-891A-D14AEDD5862B}" v="10" dt="2024-01-09T14:24:03.6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/>
    <p:restoredTop sz="94681"/>
  </p:normalViewPr>
  <p:slideViewPr>
    <p:cSldViewPr>
      <p:cViewPr varScale="1">
        <p:scale>
          <a:sx n="70" d="100"/>
          <a:sy n="70" d="100"/>
        </p:scale>
        <p:origin x="258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08T11:13:29.364" idx="1">
    <p:pos x="10" y="10"/>
    <p:text>Adapter le gabarit en fonction des services de soutien présents sur l'entité. Ici exemple VYV3 Faîtière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83B40-663F-4932-B8D6-13830BD02F9C}" type="datetimeFigureOut">
              <a:rPr lang="fr-FR" smtClean="0"/>
              <a:t>08/07/2024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B7E76-FF56-4DD3-8C06-5CEDF0550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30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7E76-FF56-4DD3-8C06-5CEDF05505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9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B7E76-FF56-4DD3-8C06-5CEDF05505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6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52D87"/>
                </a:solidFill>
                <a:latin typeface="Wigrum-Light"/>
                <a:cs typeface="Wigrum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52D87"/>
                </a:solidFill>
                <a:latin typeface="Wigrum-Light"/>
                <a:cs typeface="Wigrum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52D87"/>
                </a:solidFill>
                <a:latin typeface="Wigrum-Light"/>
                <a:cs typeface="Wigrum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52D87"/>
                </a:solidFill>
                <a:latin typeface="Wigrum-Light"/>
                <a:cs typeface="Wigrum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271103"/>
            <a:ext cx="47269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52D87"/>
                </a:solidFill>
                <a:latin typeface="Wigrum-Light"/>
                <a:cs typeface="Wigrum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omments" Target="../comments/comment1.xml"/><Relationship Id="rId3" Type="http://schemas.openxmlformats.org/officeDocument/2006/relationships/hyperlink" Target="https://chorum.fr/ess-facilit-et-vous-votre-service-daccompagnement-social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www.actionlogement.fr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em-mutualite.fr/article/arret-longue-duree-une-aide-pour-reussir-son-retour-en-emploi/#:~:text=Le%20programme%20de%20soutien%20est%20enti%C3%A8rement%20gratuit%20pour,contribue%20ainsi%20%C3%A0%20pr%C3%A9venir%20le%20risque%20de%20rechute.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readaptation-Coordo@workplaceoptions.com" TargetMode="External"/><Relationship Id="rId12" Type="http://schemas.openxmlformats.org/officeDocument/2006/relationships/hyperlink" Target="https://giehirm.sharepoint.com/sites/Espacecollaborateur/SiteAssets/Forms/AllItems.aspx?id=%2Fsites%2FEspacecollaborateur%2FSiteAssets%2FSitePages%2FGuide%2Dde%2Dla%2Dparentalit%C3%A9%2D%2D%2FGuide%2Dde%2Dla%2Dparentalit%C3%A9%2Epdf&amp;parent=%2Fsites%2FEspacecollaborateur%2FSiteAssets%2FSitePages%2FGuide%2Dde%2Dla%2Dparentalit%C3%A9%2D%2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hyperlink" Target="mailto:nathalie.pellier@vyv3.fr" TargetMode="External"/><Relationship Id="rId5" Type="http://schemas.openxmlformats.org/officeDocument/2006/relationships/image" Target="../media/image7.png"/><Relationship Id="rId10" Type="http://schemas.openxmlformats.org/officeDocument/2006/relationships/hyperlink" Target="mailto:lena.miller-jones@vyv3.fr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giehirm.sharepoint.com/sites/Espacecollaborateur/SiteAssets/Forms/AllItems.aspx?id=%2Fsites%2FEspacecollaborateur%2FSiteAssets%2FSitePages%2F34%C3%A8me%2D%C3%A9dition%2Dde%2Dla%2Dsemaine%2Dd%27information%2Dsur%2Dla%2Dsant%C3%A9%2Dmentale%2FGuide%2Dsant%C3%A9%2Dmentale%2Epdf&amp;parent=%2Fsites%2FEspacecollaborateur%2FSiteAssets%2FSitePages%2F34%C3%A8me%2D%C3%A9dition%2Dde%2Dla%2Dsemaine%2Dd%27information%2Dsur%2Dla%2Dsant%C3%A9%2Dmentale" TargetMode="External"/><Relationship Id="rId7" Type="http://schemas.openxmlformats.org/officeDocument/2006/relationships/hyperlink" Target="https://www.addictaide.fr/pro/" TargetMode="External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dictaide.fr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info.vyv3.fr/metiers/dispositif-dalerte-interne/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lena.miller-jones@vyv3.fr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90936"/>
              </p:ext>
            </p:extLst>
          </p:nvPr>
        </p:nvGraphicFramePr>
        <p:xfrm>
          <a:off x="294892" y="2345566"/>
          <a:ext cx="6692900" cy="1966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2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8A94A"/>
                      </a:solidFill>
                      <a:prstDash val="solid"/>
                    </a:lnR>
                    <a:lnB w="12700">
                      <a:solidFill>
                        <a:srgbClr val="68A94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3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Soutien</a:t>
                      </a:r>
                      <a:r>
                        <a:rPr sz="1400" b="1" spc="-4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social</a:t>
                      </a:r>
                      <a:endParaRPr sz="1400" dirty="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68A94A"/>
                      </a:solidFill>
                      <a:prstDash val="solid"/>
                    </a:lnL>
                    <a:lnR w="12700">
                      <a:solidFill>
                        <a:srgbClr val="68A94A"/>
                      </a:solidFill>
                      <a:prstDash val="solid"/>
                    </a:lnR>
                    <a:lnT w="12700">
                      <a:solidFill>
                        <a:srgbClr val="68A94A"/>
                      </a:solidFill>
                      <a:prstDash val="solid"/>
                    </a:lnT>
                    <a:lnB w="19050">
                      <a:solidFill>
                        <a:srgbClr val="68A94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8A94A"/>
                      </a:solidFill>
                      <a:prstDash val="solid"/>
                    </a:lnL>
                    <a:lnB w="12700">
                      <a:solidFill>
                        <a:srgbClr val="68A9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315">
                <a:tc gridSpan="3">
                  <a:txBody>
                    <a:bodyPr/>
                    <a:lstStyle/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Quelles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aides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pour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financer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les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études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mes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enfants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 dirty="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Quelles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démarches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en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cas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d’arrêt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maladie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 dirty="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Suis-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je</a:t>
                      </a:r>
                      <a:r>
                        <a:rPr sz="900" i="1" spc="-1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concerné(e)</a:t>
                      </a:r>
                      <a:r>
                        <a:rPr sz="900" i="1" spc="-1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par</a:t>
                      </a:r>
                      <a:r>
                        <a:rPr sz="900" i="1" spc="-1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l’invalidité</a:t>
                      </a:r>
                      <a:r>
                        <a:rPr sz="900" i="1" spc="-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 dirty="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Comment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faire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face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à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une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menace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d’expulsion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mon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logement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 dirty="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rgbClr val="68A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8A9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sz="1400" b="1" spc="-3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ESS</a:t>
                      </a:r>
                      <a:r>
                        <a:rPr sz="1400" b="1" spc="-8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Facilit’et</a:t>
                      </a:r>
                      <a:r>
                        <a:rPr sz="1400" b="1" spc="-7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1400" b="1" spc="-19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permet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d’accéder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à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une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écoute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et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solutions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sur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les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aspects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sociaux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la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vie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familiale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,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la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vie</a:t>
                      </a:r>
                      <a:r>
                        <a:rPr lang="en-US"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 </a:t>
                      </a:r>
                      <a:r>
                        <a:rPr sz="900" spc="-40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professionnelle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,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la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santé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et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le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logement.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68A94A"/>
                      </a:solidFill>
                      <a:prstDash val="solid"/>
                    </a:lnR>
                    <a:lnT w="19050">
                      <a:solidFill>
                        <a:srgbClr val="68A94A"/>
                      </a:solidFill>
                      <a:prstDash val="solid"/>
                    </a:lnT>
                    <a:lnB w="6350">
                      <a:solidFill>
                        <a:srgbClr val="68A94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0" u="none" spc="-10" dirty="0">
                          <a:solidFill>
                            <a:srgbClr val="652D87"/>
                          </a:solidFill>
                          <a:uFill>
                            <a:solidFill>
                              <a:srgbClr val="652D87"/>
                            </a:solidFill>
                          </a:uFill>
                          <a:latin typeface="Wigrum"/>
                          <a:cs typeface="Wigrum"/>
                          <a:hlinkClick r:id="rId3"/>
                        </a:rPr>
                        <a:t>chorum.fr</a:t>
                      </a:r>
                      <a:endParaRPr sz="1400" b="0" u="none" dirty="0">
                        <a:latin typeface="Wigrum"/>
                        <a:cs typeface="Wigrum"/>
                      </a:endParaRPr>
                    </a:p>
                    <a:p>
                      <a:pPr marL="276860" marR="269240" algn="ctr">
                        <a:lnSpc>
                          <a:spcPts val="1300"/>
                        </a:lnSpc>
                        <a:spcBef>
                          <a:spcPts val="260"/>
                        </a:spcBef>
                      </a:pPr>
                      <a:r>
                        <a:rPr sz="11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Informations,</a:t>
                      </a:r>
                      <a:r>
                        <a:rPr sz="1100" b="1" spc="-1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conseils </a:t>
                      </a:r>
                      <a:r>
                        <a:rPr sz="1100" b="1" spc="-2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et</a:t>
                      </a:r>
                      <a:r>
                        <a:rPr sz="1100" b="1" spc="-7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fiches</a:t>
                      </a:r>
                      <a:r>
                        <a:rPr sz="1100" b="1" spc="-6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pratiques</a:t>
                      </a:r>
                      <a:endParaRPr sz="1100" dirty="0">
                        <a:latin typeface="Wigrum"/>
                        <a:cs typeface="Wigrum"/>
                      </a:endParaRPr>
                    </a:p>
                  </a:txBody>
                  <a:tcPr marL="0" marR="0" marT="63500" marB="0">
                    <a:lnL w="6350" cap="flat" cmpd="sng" algn="ctr">
                      <a:solidFill>
                        <a:srgbClr val="68A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68A94A"/>
                      </a:solidFill>
                      <a:prstDash val="solid"/>
                    </a:lnR>
                    <a:lnB w="12700">
                      <a:solidFill>
                        <a:srgbClr val="68A94A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indent="20638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09</a:t>
                      </a:r>
                      <a:r>
                        <a:rPr sz="1400" b="1" spc="-114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69</a:t>
                      </a:r>
                      <a:r>
                        <a:rPr sz="1400" b="1" spc="-11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39</a:t>
                      </a:r>
                      <a:r>
                        <a:rPr sz="1400" b="1" spc="-11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8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74</a:t>
                      </a:r>
                      <a:r>
                        <a:rPr sz="1400" b="1" spc="-11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82</a:t>
                      </a:r>
                      <a:endParaRPr sz="1400" dirty="0">
                        <a:latin typeface="Wigrum"/>
                        <a:cs typeface="Wigrum"/>
                      </a:endParaRPr>
                    </a:p>
                    <a:p>
                      <a:pPr marL="0" indent="20638" algn="ctr">
                        <a:lnSpc>
                          <a:spcPct val="100000"/>
                        </a:lnSpc>
                      </a:pPr>
                      <a:r>
                        <a:rPr sz="1100" b="1" spc="-3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Écoute </a:t>
                      </a:r>
                      <a:r>
                        <a:rPr sz="11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individuelle,</a:t>
                      </a:r>
                      <a:r>
                        <a:rPr sz="1100" b="1" spc="-2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diagnostic,</a:t>
                      </a:r>
                      <a:r>
                        <a:rPr sz="1100" b="1" spc="-2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orientation,</a:t>
                      </a:r>
                      <a:r>
                        <a:rPr sz="1100" b="1" spc="-2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réponses</a:t>
                      </a:r>
                      <a:r>
                        <a:rPr sz="1100" b="1" spc="-2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personnalisées</a:t>
                      </a:r>
                      <a:endParaRPr sz="1100" dirty="0">
                        <a:latin typeface="Wigrum"/>
                        <a:cs typeface="Wigrum"/>
                      </a:endParaRPr>
                    </a:p>
                    <a:p>
                      <a:pPr marL="985838" marR="1137920" indent="20638" algn="ctr">
                        <a:lnSpc>
                          <a:spcPct val="101899"/>
                        </a:lnSpc>
                        <a:spcBef>
                          <a:spcPts val="245"/>
                        </a:spcBef>
                      </a:pP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du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lundi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au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vendredi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8h30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à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17h30, </a:t>
                      </a:r>
                      <a:endParaRPr lang="fr-FR" sz="900" spc="-10" dirty="0">
                        <a:solidFill>
                          <a:srgbClr val="652D87"/>
                        </a:solidFill>
                        <a:latin typeface="Wigrum-Light"/>
                        <a:cs typeface="Wigrum-Light"/>
                      </a:endParaRPr>
                    </a:p>
                    <a:p>
                      <a:pPr marL="985838" marR="1137920" indent="20638" algn="ctr">
                        <a:lnSpc>
                          <a:spcPct val="101899"/>
                        </a:lnSpc>
                        <a:spcBef>
                          <a:spcPts val="245"/>
                        </a:spcBef>
                      </a:pPr>
                      <a:r>
                        <a:rPr sz="900" spc="-35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accueil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24/24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et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7/7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en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laissant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vos</a:t>
                      </a:r>
                      <a:r>
                        <a:rPr lang="fr-FR"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coordonnées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68A94A"/>
                      </a:solidFill>
                      <a:prstDash val="solid"/>
                    </a:lnL>
                    <a:lnR w="12700">
                      <a:solidFill>
                        <a:srgbClr val="68A94A"/>
                      </a:solidFill>
                      <a:prstDash val="solid"/>
                    </a:lnR>
                    <a:lnB w="12700">
                      <a:solidFill>
                        <a:srgbClr val="68A94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pc="-135" dirty="0"/>
              <a:t>Besoin</a:t>
            </a:r>
            <a:r>
              <a:rPr spc="-345" dirty="0"/>
              <a:t> </a:t>
            </a:r>
            <a:r>
              <a:rPr spc="-160" dirty="0"/>
              <a:t>d’aide</a:t>
            </a:r>
            <a:r>
              <a:rPr spc="-345" dirty="0"/>
              <a:t> </a:t>
            </a:r>
            <a:r>
              <a:rPr spc="-50" dirty="0"/>
              <a:t>?</a:t>
            </a:r>
          </a:p>
          <a:p>
            <a:pPr marL="12700">
              <a:lnSpc>
                <a:spcPts val="2640"/>
              </a:lnSpc>
            </a:pPr>
            <a:r>
              <a:rPr b="1" spc="-100" dirty="0">
                <a:latin typeface="Wigrum"/>
                <a:cs typeface="Wigrum"/>
              </a:rPr>
              <a:t>Des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30" dirty="0">
                <a:latin typeface="Wigrum"/>
                <a:cs typeface="Wigrum"/>
              </a:rPr>
              <a:t>solutions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14" dirty="0" err="1">
                <a:latin typeface="Wigrum"/>
                <a:cs typeface="Wigrum"/>
              </a:rPr>
              <a:t>sont</a:t>
            </a:r>
            <a:r>
              <a:rPr b="1" spc="-355" dirty="0">
                <a:latin typeface="Wigrum"/>
                <a:cs typeface="Wigrum"/>
              </a:rPr>
              <a:t> </a:t>
            </a:r>
            <a:r>
              <a:rPr b="1" dirty="0">
                <a:latin typeface="Wigrum"/>
                <a:cs typeface="Wigrum"/>
              </a:rPr>
              <a:t>à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35" dirty="0" err="1">
                <a:latin typeface="Wigrum"/>
                <a:cs typeface="Wigrum"/>
              </a:rPr>
              <a:t>votre</a:t>
            </a:r>
            <a:r>
              <a:rPr b="1" spc="-355" dirty="0">
                <a:latin typeface="Wigrum"/>
                <a:cs typeface="Wigrum"/>
              </a:rPr>
              <a:t> </a:t>
            </a:r>
            <a:r>
              <a:rPr b="1" spc="-125" dirty="0">
                <a:latin typeface="Wigrum"/>
                <a:cs typeface="Wigrum"/>
              </a:rPr>
              <a:t>disposition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6781" y="4368008"/>
            <a:ext cx="66431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Service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gratuit,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inclus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15" dirty="0">
                <a:solidFill>
                  <a:srgbClr val="652D87"/>
                </a:solidFill>
                <a:latin typeface="Wigrum-Light"/>
                <a:cs typeface="Wigrum-Light"/>
              </a:rPr>
              <a:t>dans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 votre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contrat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de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 prévoyance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dirty="0">
                <a:solidFill>
                  <a:srgbClr val="652D87"/>
                </a:solidFill>
                <a:latin typeface="Wigrum-Light"/>
                <a:cs typeface="Wigrum-Light"/>
              </a:rPr>
              <a:t>–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Modalités 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de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connexion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0" dirty="0">
                <a:solidFill>
                  <a:srgbClr val="652D87"/>
                </a:solidFill>
                <a:latin typeface="Wigrum-Light"/>
                <a:cs typeface="Wigrum-Light"/>
              </a:rPr>
              <a:t>sur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lang="fr-FR" sz="700" spc="-10" dirty="0">
                <a:solidFill>
                  <a:srgbClr val="652D87"/>
                </a:solidFill>
                <a:uFill>
                  <a:solidFill>
                    <a:srgbClr val="652D87"/>
                  </a:solidFill>
                </a:uFill>
                <a:latin typeface="Wigrum-Light"/>
                <a:cs typeface="Wigrum-Light"/>
              </a:rPr>
              <a:t>chorum.fr/ess-facilit-et-vous-votre-service-daccompagnement-social</a:t>
            </a:r>
          </a:p>
          <a:p>
            <a:pPr marL="12700">
              <a:spcBef>
                <a:spcPts val="100"/>
              </a:spcBef>
            </a:pPr>
            <a:endParaRPr sz="700" dirty="0">
              <a:latin typeface="Wigrum-Light"/>
              <a:cs typeface="Wigrum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4447" y="6311379"/>
            <a:ext cx="3346450" cy="872490"/>
          </a:xfrm>
          <a:custGeom>
            <a:avLst/>
            <a:gdLst/>
            <a:ahLst/>
            <a:cxnLst/>
            <a:rect l="l" t="t" r="r" b="b"/>
            <a:pathLst>
              <a:path w="3346450" h="872490">
                <a:moveTo>
                  <a:pt x="3346094" y="0"/>
                </a:moveTo>
                <a:lnTo>
                  <a:pt x="0" y="0"/>
                </a:lnTo>
                <a:lnTo>
                  <a:pt x="0" y="872134"/>
                </a:lnTo>
                <a:lnTo>
                  <a:pt x="3346094" y="872134"/>
                </a:lnTo>
                <a:lnTo>
                  <a:pt x="3346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80685"/>
              </p:ext>
            </p:extLst>
          </p:nvPr>
        </p:nvGraphicFramePr>
        <p:xfrm>
          <a:off x="287935" y="7360262"/>
          <a:ext cx="6698812" cy="1909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73AF"/>
                      </a:solidFill>
                      <a:prstDash val="solid"/>
                    </a:lnR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3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Soutien</a:t>
                      </a:r>
                      <a:r>
                        <a:rPr sz="1400" b="1" spc="-6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au</a:t>
                      </a:r>
                      <a:r>
                        <a:rPr sz="1400" b="1" spc="-5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logement</a:t>
                      </a:r>
                      <a:endParaRPr sz="140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73AF"/>
                      </a:solidFill>
                      <a:prstDash val="solid"/>
                    </a:lnL>
                    <a:lnR w="12700">
                      <a:solidFill>
                        <a:srgbClr val="0073AF"/>
                      </a:solidFill>
                      <a:prstDash val="solid"/>
                    </a:lnR>
                    <a:lnT w="12700">
                      <a:solidFill>
                        <a:srgbClr val="0073AF"/>
                      </a:solidFill>
                      <a:prstDash val="solid"/>
                    </a:lnT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73AF"/>
                      </a:solidFill>
                      <a:prstDash val="solid"/>
                    </a:lnL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077">
                <a:tc gridSpan="3">
                  <a:txBody>
                    <a:bodyPr/>
                    <a:lstStyle/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ne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savez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pas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si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avez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droit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à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un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logement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social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souhaitez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acheter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un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bien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immobilier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>
                        <a:latin typeface="Wigrum"/>
                        <a:cs typeface="Wigrum"/>
                      </a:endParaRPr>
                    </a:p>
                    <a:p>
                      <a:pPr marL="139700" marR="112395" indent="-67945">
                        <a:lnSpc>
                          <a:spcPts val="1180"/>
                        </a:lnSpc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7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voulez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connaitre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les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aides</a:t>
                      </a:r>
                      <a:r>
                        <a:rPr sz="900" i="1" spc="-6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auxquelles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avez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droit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pour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financer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travaux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cherchez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à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investir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dans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l’immobilier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faites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face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à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des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difficultés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</a:t>
                      </a:r>
                      <a:r>
                        <a:rPr sz="900" i="1" spc="-4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logement</a:t>
                      </a:r>
                      <a:r>
                        <a:rPr sz="900" i="1" spc="-4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3175" cap="flat" cmpd="sng" algn="ctr">
                      <a:solidFill>
                        <a:srgbClr val="007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73AF"/>
                      </a:solidFill>
                      <a:prstDash val="solid"/>
                    </a:lnT>
                    <a:solidFill>
                      <a:srgbClr val="007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850" marR="112395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sz="1400" b="1" spc="-5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Action</a:t>
                      </a:r>
                      <a:r>
                        <a:rPr sz="1400" b="1" spc="-8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Logement</a:t>
                      </a:r>
                      <a:r>
                        <a:rPr sz="14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vous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écoute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et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vous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accompagne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face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à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vos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problématiques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logement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et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vous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facilite </a:t>
                      </a:r>
                      <a:r>
                        <a:rPr sz="900" spc="-2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l’accès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au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logement.</a:t>
                      </a:r>
                      <a:endParaRPr sz="900">
                        <a:latin typeface="Wigrum-Light"/>
                        <a:cs typeface="Wigrum-Light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0073AF"/>
                      </a:solidFill>
                      <a:prstDash val="solid"/>
                    </a:lnR>
                    <a:lnT w="12700">
                      <a:solidFill>
                        <a:srgbClr val="0073AF"/>
                      </a:solidFill>
                      <a:prstDash val="solid"/>
                    </a:lnT>
                    <a:lnB w="6350">
                      <a:solidFill>
                        <a:srgbClr val="0073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85">
                <a:tc gridSpan="2"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0" u="none" spc="-10" dirty="0">
                          <a:solidFill>
                            <a:srgbClr val="652D87"/>
                          </a:solidFill>
                          <a:uFill>
                            <a:solidFill>
                              <a:srgbClr val="652D87"/>
                            </a:solidFill>
                          </a:uFill>
                          <a:latin typeface="Wigrum"/>
                          <a:cs typeface="Wigrum"/>
                          <a:hlinkClick r:id="rId4"/>
                        </a:rPr>
                        <a:t>actionlogement.fr</a:t>
                      </a:r>
                      <a:endParaRPr sz="1400" b="0" u="none" dirty="0">
                        <a:latin typeface="Wigrum"/>
                        <a:cs typeface="Wigrum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73AF"/>
                      </a:solidFill>
                      <a:prstDash val="solid"/>
                    </a:lnL>
                    <a:lnR w="6350">
                      <a:solidFill>
                        <a:srgbClr val="0073AF"/>
                      </a:solidFill>
                      <a:prstDash val="solid"/>
                    </a:lnR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0970</a:t>
                      </a:r>
                      <a:r>
                        <a:rPr sz="1400" b="1" spc="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800</a:t>
                      </a:r>
                      <a:r>
                        <a:rPr sz="1400" b="1" spc="2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800</a:t>
                      </a:r>
                      <a:endParaRPr sz="1400" dirty="0">
                        <a:latin typeface="Wigrum"/>
                        <a:cs typeface="Wigrum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b="1" spc="-3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Service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gratuit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grâce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à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la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cotisation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de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votre</a:t>
                      </a:r>
                      <a:r>
                        <a:rPr sz="1100" b="1" spc="-7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employeur</a:t>
                      </a:r>
                      <a:endParaRPr sz="1100" dirty="0">
                        <a:latin typeface="Wigrum"/>
                        <a:cs typeface="Wigrum"/>
                      </a:endParaRPr>
                    </a:p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du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lundi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au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vendredi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9h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à</a:t>
                      </a:r>
                      <a:r>
                        <a:rPr sz="900" spc="-5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18h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73AF"/>
                      </a:solidFill>
                      <a:prstDash val="solid"/>
                    </a:lnL>
                    <a:lnR w="12700">
                      <a:solidFill>
                        <a:srgbClr val="0073AF"/>
                      </a:solidFill>
                      <a:prstDash val="solid"/>
                    </a:lnR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00064"/>
              </p:ext>
            </p:extLst>
          </p:nvPr>
        </p:nvGraphicFramePr>
        <p:xfrm>
          <a:off x="280478" y="5079757"/>
          <a:ext cx="6692900" cy="159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F7837"/>
                      </a:solidFill>
                      <a:prstDash val="solid"/>
                    </a:lnR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35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Soutien</a:t>
                      </a:r>
                      <a:r>
                        <a:rPr sz="1400" b="1" spc="-40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psychologique</a:t>
                      </a:r>
                      <a:endParaRPr sz="140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EF7837"/>
                      </a:solidFill>
                      <a:prstDash val="solid"/>
                    </a:lnL>
                    <a:lnR w="12700">
                      <a:solidFill>
                        <a:srgbClr val="EF7837"/>
                      </a:solidFill>
                      <a:prstDash val="solid"/>
                    </a:lnR>
                    <a:lnT w="12700">
                      <a:solidFill>
                        <a:srgbClr val="EF7837"/>
                      </a:solidFill>
                      <a:prstDash val="solid"/>
                    </a:lnT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837"/>
                      </a:solidFill>
                      <a:prstDash val="solid"/>
                    </a:lnL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10">
                <a:tc gridSpan="2">
                  <a:txBody>
                    <a:bodyPr/>
                    <a:lstStyle/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rencontrez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difficultés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familiales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1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ou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professionnelles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 dirty="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7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êtes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confronté(e)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à</a:t>
                      </a:r>
                      <a:r>
                        <a:rPr sz="900" i="1" spc="-6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la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maladie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?</a:t>
                      </a:r>
                      <a:endParaRPr sz="900" dirty="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6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êtes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1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en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situation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de</a:t>
                      </a:r>
                      <a:r>
                        <a:rPr sz="900" i="1" spc="-5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proche-aidant</a:t>
                      </a:r>
                      <a:r>
                        <a:rPr sz="900" i="1" spc="-5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?</a:t>
                      </a:r>
                      <a:endParaRPr sz="900" dirty="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3175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EF7837"/>
                      </a:solidFill>
                      <a:prstDash val="solid"/>
                    </a:lnT>
                    <a:solidFill>
                      <a:srgbClr val="EF78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 marR="187960">
                        <a:lnSpc>
                          <a:spcPts val="1280"/>
                        </a:lnSpc>
                        <a:spcBef>
                          <a:spcPts val="505"/>
                        </a:spcBef>
                      </a:pPr>
                      <a:r>
                        <a:rPr sz="1400" b="1" spc="-45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Ligne</a:t>
                      </a:r>
                      <a:r>
                        <a:rPr sz="1400" b="1" spc="-65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 d’écoute psychologique</a:t>
                      </a:r>
                      <a:r>
                        <a:rPr sz="1400" b="1" spc="-190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à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votre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disposition.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Elle permet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bénéficier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d’un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soutien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réalisé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par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des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psychologues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sous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forme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d’entretiens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téléphoniques</a:t>
                      </a:r>
                      <a:r>
                        <a:rPr sz="900" spc="5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confidentiels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en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cas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difficultés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en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lien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avec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la</a:t>
                      </a:r>
                      <a:r>
                        <a:rPr sz="900" spc="-4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parentalité,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la</a:t>
                      </a:r>
                      <a:r>
                        <a:rPr sz="900" spc="-7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santé,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le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travail,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la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situation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de</a:t>
                      </a:r>
                      <a:r>
                        <a:rPr sz="900" spc="-6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salarié</a:t>
                      </a:r>
                      <a:r>
                        <a:rPr sz="900" spc="-5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aidant.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EF7837"/>
                      </a:solidFill>
                      <a:prstDash val="solid"/>
                    </a:lnR>
                    <a:lnT w="12700">
                      <a:solidFill>
                        <a:srgbClr val="EF7837"/>
                      </a:solidFill>
                      <a:prstDash val="solid"/>
                    </a:lnT>
                    <a:lnB w="6350">
                      <a:solidFill>
                        <a:srgbClr val="EF783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09</a:t>
                      </a:r>
                      <a:r>
                        <a:rPr sz="1400" b="1" spc="-10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69</a:t>
                      </a:r>
                      <a:r>
                        <a:rPr sz="1400" b="1" spc="-10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39</a:t>
                      </a:r>
                      <a:r>
                        <a:rPr sz="1400" b="1" spc="-10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29</a:t>
                      </a:r>
                      <a:r>
                        <a:rPr sz="1400" b="1" spc="-10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13</a:t>
                      </a:r>
                      <a:r>
                        <a:rPr sz="1400" b="1" spc="-105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sz="900" spc="-4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(24/24</a:t>
                      </a:r>
                      <a:r>
                        <a:rPr sz="900" spc="-6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et</a:t>
                      </a:r>
                      <a:r>
                        <a:rPr sz="900" spc="-6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</a:t>
                      </a:r>
                      <a:r>
                        <a:rPr sz="900" spc="-2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7/7)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EF7837"/>
                      </a:solidFill>
                      <a:prstDash val="solid"/>
                    </a:lnL>
                    <a:lnR w="12700">
                      <a:solidFill>
                        <a:srgbClr val="EF7837"/>
                      </a:solidFill>
                      <a:prstDash val="solid"/>
                    </a:lnR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9939" y="6703186"/>
            <a:ext cx="6539142" cy="12311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Service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 gratuit,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 inclus </a:t>
            </a:r>
            <a:r>
              <a:rPr sz="700" spc="-15" dirty="0">
                <a:solidFill>
                  <a:srgbClr val="652D87"/>
                </a:solidFill>
                <a:latin typeface="Wigrum-Light"/>
                <a:cs typeface="Wigrum-Light"/>
              </a:rPr>
              <a:t>dans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 votre contrat 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de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 santé Harmonie Santé 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Service.</a:t>
            </a:r>
            <a:r>
              <a:rPr sz="700" spc="50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Pour </a:t>
            </a:r>
            <a:r>
              <a:rPr sz="700" spc="-20" dirty="0">
                <a:solidFill>
                  <a:srgbClr val="652D87"/>
                </a:solidFill>
                <a:latin typeface="Wigrum-Light"/>
                <a:cs typeface="Wigrum-Light"/>
              </a:rPr>
              <a:t>plus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d’informations,</a:t>
            </a:r>
            <a:r>
              <a:rPr sz="700" spc="-15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30" dirty="0">
                <a:solidFill>
                  <a:srgbClr val="652D87"/>
                </a:solidFill>
                <a:latin typeface="Wigrum-Light"/>
                <a:cs typeface="Wigrum-Light"/>
              </a:rPr>
              <a:t>référez-</a:t>
            </a:r>
            <a:r>
              <a:rPr sz="700" spc="-20" dirty="0">
                <a:solidFill>
                  <a:srgbClr val="652D87"/>
                </a:solidFill>
                <a:latin typeface="Wigrum-Light"/>
                <a:cs typeface="Wigrum-Light"/>
              </a:rPr>
              <a:t>vous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dirty="0">
                <a:solidFill>
                  <a:srgbClr val="652D87"/>
                </a:solidFill>
                <a:latin typeface="Wigrum-Light"/>
                <a:cs typeface="Wigrum-Light"/>
              </a:rPr>
              <a:t>à</a:t>
            </a:r>
            <a:r>
              <a:rPr sz="700" spc="-15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votre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contrat</a:t>
            </a:r>
            <a:r>
              <a:rPr sz="700" spc="-15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sz="700" spc="-25" dirty="0">
                <a:solidFill>
                  <a:srgbClr val="652D87"/>
                </a:solidFill>
                <a:latin typeface="Wigrum-Light"/>
                <a:cs typeface="Wigrum-Light"/>
              </a:rPr>
              <a:t>d’assurance</a:t>
            </a:r>
            <a:r>
              <a:rPr sz="700" spc="-10" dirty="0">
                <a:solidFill>
                  <a:srgbClr val="652D87"/>
                </a:solidFill>
                <a:latin typeface="Wigrum-Light"/>
                <a:cs typeface="Wigrum-Light"/>
              </a:rPr>
              <a:t> santé</a:t>
            </a:r>
            <a:endParaRPr sz="700" dirty="0">
              <a:latin typeface="Wigrum-Light"/>
              <a:cs typeface="Wigrum-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75047" y="7848659"/>
            <a:ext cx="115416" cy="2298641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spc="-35" dirty="0">
                <a:solidFill>
                  <a:srgbClr val="A8A8A7"/>
                </a:solidFill>
                <a:latin typeface="Wigrum-Light"/>
                <a:cs typeface="Wigrum-Light"/>
              </a:rPr>
              <a:t>0</a:t>
            </a:r>
            <a:r>
              <a:rPr lang="fr-FR" sz="750" spc="-35" dirty="0">
                <a:solidFill>
                  <a:srgbClr val="A8A8A7"/>
                </a:solidFill>
                <a:latin typeface="Wigrum-Light"/>
                <a:cs typeface="Wigrum-Light"/>
              </a:rPr>
              <a:t>1</a:t>
            </a:r>
            <a:r>
              <a:rPr sz="750" spc="-35" dirty="0">
                <a:solidFill>
                  <a:srgbClr val="A8A8A7"/>
                </a:solidFill>
                <a:latin typeface="Wigrum-Light"/>
                <a:cs typeface="Wigrum-Light"/>
              </a:rPr>
              <a:t>/</a:t>
            </a:r>
            <a:r>
              <a:rPr lang="fr-FR" sz="750" spc="-35" dirty="0">
                <a:solidFill>
                  <a:srgbClr val="A8A8A7"/>
                </a:solidFill>
                <a:latin typeface="Wigrum-Light"/>
                <a:cs typeface="Wigrum-Light"/>
              </a:rPr>
              <a:t>24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25" dirty="0">
                <a:solidFill>
                  <a:srgbClr val="A8A8A7"/>
                </a:solidFill>
                <a:latin typeface="Wigrum-Light"/>
                <a:cs typeface="Wigrum-Light"/>
              </a:rPr>
              <a:t>-</a:t>
            </a:r>
            <a:r>
              <a:rPr sz="750" spc="-55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10" dirty="0">
                <a:solidFill>
                  <a:srgbClr val="A8A8A7"/>
                </a:solidFill>
                <a:latin typeface="Wigrum-Light"/>
                <a:cs typeface="Wigrum-Light"/>
              </a:rPr>
              <a:t>VYV</a:t>
            </a:r>
            <a:r>
              <a:rPr sz="675" spc="-15" baseline="30864" dirty="0">
                <a:solidFill>
                  <a:srgbClr val="A8A8A7"/>
                </a:solidFill>
                <a:latin typeface="Wigrum-Light"/>
                <a:cs typeface="Wigrum-Light"/>
              </a:rPr>
              <a:t>3</a:t>
            </a:r>
            <a:r>
              <a:rPr sz="675" spc="67" baseline="30864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25" dirty="0">
                <a:solidFill>
                  <a:srgbClr val="A8A8A7"/>
                </a:solidFill>
                <a:latin typeface="Wigrum-Light"/>
                <a:cs typeface="Wigrum-Light"/>
              </a:rPr>
              <a:t>-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40" dirty="0">
                <a:solidFill>
                  <a:srgbClr val="A8A8A7"/>
                </a:solidFill>
                <a:latin typeface="Wigrum-Light"/>
                <a:cs typeface="Wigrum-Light"/>
              </a:rPr>
              <a:t>Direction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40" dirty="0">
                <a:solidFill>
                  <a:srgbClr val="A8A8A7"/>
                </a:solidFill>
                <a:latin typeface="Wigrum-Light"/>
                <a:cs typeface="Wigrum-Light"/>
              </a:rPr>
              <a:t>de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35" dirty="0">
                <a:solidFill>
                  <a:srgbClr val="A8A8A7"/>
                </a:solidFill>
                <a:latin typeface="Wigrum-Light"/>
                <a:cs typeface="Wigrum-Light"/>
              </a:rPr>
              <a:t>la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30" dirty="0">
                <a:solidFill>
                  <a:srgbClr val="A8A8A7"/>
                </a:solidFill>
                <a:latin typeface="Wigrum-Light"/>
                <a:cs typeface="Wigrum-Light"/>
              </a:rPr>
              <a:t>communication</a:t>
            </a:r>
            <a:endParaRPr sz="750" dirty="0">
              <a:latin typeface="Wigrum-Light"/>
              <a:cs typeface="Wigrum-Ligh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3420" y="7696259"/>
            <a:ext cx="192430" cy="509041"/>
          </a:xfrm>
          <a:prstGeom prst="rect">
            <a:avLst/>
          </a:prstGeom>
        </p:spPr>
      </p:pic>
      <p:pic>
        <p:nvPicPr>
          <p:cNvPr id="31" name="Image 30" descr="Une image contenant cercle, Graphique, clipart, conception&#10;&#10;Description générée automatiquement">
            <a:extLst>
              <a:ext uri="{FF2B5EF4-FFF2-40B4-BE49-F238E27FC236}">
                <a16:creationId xmlns:a16="http://schemas.microsoft.com/office/drawing/2014/main" id="{8602DFA0-6C9F-2D9F-521E-06594BDCC9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41" y="4642745"/>
            <a:ext cx="533400" cy="508000"/>
          </a:xfrm>
          <a:prstGeom prst="rect">
            <a:avLst/>
          </a:prstGeom>
        </p:spPr>
      </p:pic>
      <p:pic>
        <p:nvPicPr>
          <p:cNvPr id="34" name="Image 33" descr="Une image contenant cercle&#10;&#10;Description générée automatiquement">
            <a:extLst>
              <a:ext uri="{FF2B5EF4-FFF2-40B4-BE49-F238E27FC236}">
                <a16:creationId xmlns:a16="http://schemas.microsoft.com/office/drawing/2014/main" id="{552668A9-2202-8242-6583-0984BB49A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2" y="2043084"/>
            <a:ext cx="533400" cy="533400"/>
          </a:xfrm>
          <a:prstGeom prst="rect">
            <a:avLst/>
          </a:prstGeom>
        </p:spPr>
      </p:pic>
      <p:pic>
        <p:nvPicPr>
          <p:cNvPr id="38" name="Image 37" descr="Une image contenant violette, Lilas, Magenta, rose&#10;&#10;Description générée automatiquement">
            <a:extLst>
              <a:ext uri="{FF2B5EF4-FFF2-40B4-BE49-F238E27FC236}">
                <a16:creationId xmlns:a16="http://schemas.microsoft.com/office/drawing/2014/main" id="{8987699A-35B1-1AE6-BE30-28ED480E2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0"/>
            <a:ext cx="3111500" cy="1155700"/>
          </a:xfrm>
          <a:prstGeom prst="rect">
            <a:avLst/>
          </a:prstGeom>
        </p:spPr>
      </p:pic>
      <p:pic>
        <p:nvPicPr>
          <p:cNvPr id="41" name="Image 40" descr="Une image contenant cercle, symbole, Graphique, logo&#10;&#10;Description générée automatiquement">
            <a:extLst>
              <a:ext uri="{FF2B5EF4-FFF2-40B4-BE49-F238E27FC236}">
                <a16:creationId xmlns:a16="http://schemas.microsoft.com/office/drawing/2014/main" id="{B2A63E1A-1D31-73CE-5AAB-97B6B7F936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8" y="7013677"/>
            <a:ext cx="533400" cy="533400"/>
          </a:xfrm>
          <a:prstGeom prst="rect">
            <a:avLst/>
          </a:prstGeom>
        </p:spPr>
      </p:pic>
      <p:pic>
        <p:nvPicPr>
          <p:cNvPr id="50" name="Image 49" descr="Une image contenant lune, objet astronomique, astronomie&#10;&#10;Description générée automatiquement">
            <a:extLst>
              <a:ext uri="{FF2B5EF4-FFF2-40B4-BE49-F238E27FC236}">
                <a16:creationId xmlns:a16="http://schemas.microsoft.com/office/drawing/2014/main" id="{34C26052-17B5-8589-8A8E-3A186197DC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34" y="9216009"/>
            <a:ext cx="1117600" cy="939800"/>
          </a:xfrm>
          <a:prstGeom prst="rect">
            <a:avLst/>
          </a:prstGeom>
        </p:spPr>
      </p:pic>
      <p:pic>
        <p:nvPicPr>
          <p:cNvPr id="51" name="Image 50" descr="Une image contenant lune, créativité, art&#10;&#10;Description générée automatiquement">
            <a:extLst>
              <a:ext uri="{FF2B5EF4-FFF2-40B4-BE49-F238E27FC236}">
                <a16:creationId xmlns:a16="http://schemas.microsoft.com/office/drawing/2014/main" id="{9D527F35-01AF-2613-F04B-FAAD76AF8E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9289466"/>
            <a:ext cx="3251200" cy="14224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AE58E9F-69E1-C139-2F1A-970E3FD04B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4113" y="9588051"/>
            <a:ext cx="1852306" cy="73117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3846" y="1212092"/>
            <a:ext cx="71420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fr-FR" sz="1100" b="1" dirty="0">
                <a:solidFill>
                  <a:srgbClr val="512A90"/>
                </a:solidFill>
              </a:rPr>
              <a:t>En cas de besoins individuels spécifiques </a:t>
            </a:r>
            <a:r>
              <a:rPr lang="fr-FR" sz="1100" b="1" u="sng" dirty="0">
                <a:solidFill>
                  <a:srgbClr val="512A90"/>
                </a:solidFill>
              </a:rPr>
              <a:t>en lien avec votre activité professionnelle</a:t>
            </a:r>
            <a:r>
              <a:rPr lang="fr-FR" sz="1100" b="1" dirty="0">
                <a:solidFill>
                  <a:srgbClr val="512A90"/>
                </a:solidFill>
              </a:rPr>
              <a:t>, votre premier interlocuteur est votre manager.</a:t>
            </a:r>
            <a:r>
              <a:rPr lang="fr-FR" sz="1100" dirty="0">
                <a:solidFill>
                  <a:srgbClr val="512A90"/>
                </a:solidFill>
              </a:rPr>
              <a:t> Vous pouvez aussi solliciter le service des Ressources Humaines ou vos représentants du personnel.  </a:t>
            </a:r>
          </a:p>
          <a:p>
            <a:pPr rtl="0" fontAlgn="base"/>
            <a:r>
              <a:rPr lang="fr-FR" sz="1100" dirty="0">
                <a:solidFill>
                  <a:srgbClr val="512A90"/>
                </a:solidFill>
              </a:rPr>
              <a:t>Vous trouverez, par ailleurs, ci-dessous, des propositions d’orientation pour des besoins spécifiques.  </a:t>
            </a:r>
          </a:p>
          <a:p>
            <a:endParaRPr lang="fr-F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pc="-135" dirty="0"/>
              <a:t>Besoin</a:t>
            </a:r>
            <a:r>
              <a:rPr spc="-345" dirty="0"/>
              <a:t> </a:t>
            </a:r>
            <a:r>
              <a:rPr spc="-160" dirty="0"/>
              <a:t>d’aide</a:t>
            </a:r>
            <a:r>
              <a:rPr spc="-345" dirty="0"/>
              <a:t> </a:t>
            </a:r>
            <a:r>
              <a:rPr spc="-50" dirty="0"/>
              <a:t>?</a:t>
            </a:r>
          </a:p>
          <a:p>
            <a:pPr marL="12700">
              <a:lnSpc>
                <a:spcPts val="2640"/>
              </a:lnSpc>
            </a:pPr>
            <a:r>
              <a:rPr b="1" spc="-100" dirty="0">
                <a:latin typeface="Wigrum"/>
                <a:cs typeface="Wigrum"/>
              </a:rPr>
              <a:t>Des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30" dirty="0">
                <a:latin typeface="Wigrum"/>
                <a:cs typeface="Wigrum"/>
              </a:rPr>
              <a:t>solutions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14" dirty="0">
                <a:latin typeface="Wigrum"/>
                <a:cs typeface="Wigrum"/>
              </a:rPr>
              <a:t>sont</a:t>
            </a:r>
            <a:r>
              <a:rPr b="1" spc="-355" dirty="0">
                <a:latin typeface="Wigrum"/>
                <a:cs typeface="Wigrum"/>
              </a:rPr>
              <a:t> </a:t>
            </a:r>
            <a:r>
              <a:rPr b="1" dirty="0">
                <a:latin typeface="Wigrum"/>
                <a:cs typeface="Wigrum"/>
              </a:rPr>
              <a:t>à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35" dirty="0">
                <a:latin typeface="Wigrum"/>
                <a:cs typeface="Wigrum"/>
              </a:rPr>
              <a:t>votre</a:t>
            </a:r>
            <a:r>
              <a:rPr b="1" spc="-355" dirty="0">
                <a:latin typeface="Wigrum"/>
                <a:cs typeface="Wigrum"/>
              </a:rPr>
              <a:t> </a:t>
            </a:r>
            <a:r>
              <a:rPr b="1" spc="-125" dirty="0">
                <a:latin typeface="Wigrum"/>
                <a:cs typeface="Wigrum"/>
              </a:rPr>
              <a:t>disposition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275047" y="7857168"/>
            <a:ext cx="115416" cy="2298641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fr-FR" sz="750" spc="-35" dirty="0">
                <a:solidFill>
                  <a:srgbClr val="A8A8A7"/>
                </a:solidFill>
                <a:latin typeface="Wigrum-Light"/>
                <a:cs typeface="Wigrum-Light"/>
              </a:rPr>
              <a:t>01/24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25" dirty="0">
                <a:solidFill>
                  <a:srgbClr val="A8A8A7"/>
                </a:solidFill>
                <a:latin typeface="Wigrum-Light"/>
                <a:cs typeface="Wigrum-Light"/>
              </a:rPr>
              <a:t>-</a:t>
            </a:r>
            <a:r>
              <a:rPr sz="750" spc="-55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10" dirty="0">
                <a:solidFill>
                  <a:srgbClr val="A8A8A7"/>
                </a:solidFill>
                <a:latin typeface="Wigrum-Light"/>
                <a:cs typeface="Wigrum-Light"/>
              </a:rPr>
              <a:t>VYV</a:t>
            </a:r>
            <a:r>
              <a:rPr sz="675" spc="-15" baseline="30864" dirty="0">
                <a:solidFill>
                  <a:srgbClr val="A8A8A7"/>
                </a:solidFill>
                <a:latin typeface="Wigrum-Light"/>
                <a:cs typeface="Wigrum-Light"/>
              </a:rPr>
              <a:t>3</a:t>
            </a:r>
            <a:r>
              <a:rPr sz="675" spc="67" baseline="30864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25" dirty="0">
                <a:solidFill>
                  <a:srgbClr val="A8A8A7"/>
                </a:solidFill>
                <a:latin typeface="Wigrum-Light"/>
                <a:cs typeface="Wigrum-Light"/>
              </a:rPr>
              <a:t>-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40" dirty="0">
                <a:solidFill>
                  <a:srgbClr val="A8A8A7"/>
                </a:solidFill>
                <a:latin typeface="Wigrum-Light"/>
                <a:cs typeface="Wigrum-Light"/>
              </a:rPr>
              <a:t>Direction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40" dirty="0">
                <a:solidFill>
                  <a:srgbClr val="A8A8A7"/>
                </a:solidFill>
                <a:latin typeface="Wigrum-Light"/>
                <a:cs typeface="Wigrum-Light"/>
              </a:rPr>
              <a:t>de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35" dirty="0">
                <a:solidFill>
                  <a:srgbClr val="A8A8A7"/>
                </a:solidFill>
                <a:latin typeface="Wigrum-Light"/>
                <a:cs typeface="Wigrum-Light"/>
              </a:rPr>
              <a:t>la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30" dirty="0">
                <a:solidFill>
                  <a:srgbClr val="A8A8A7"/>
                </a:solidFill>
                <a:latin typeface="Wigrum-Light"/>
                <a:cs typeface="Wigrum-Light"/>
              </a:rPr>
              <a:t>communication</a:t>
            </a:r>
            <a:endParaRPr sz="750" dirty="0">
              <a:latin typeface="Wigrum-Light"/>
              <a:cs typeface="Wigrum-Ligh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3420" y="7704768"/>
            <a:ext cx="192430" cy="509041"/>
          </a:xfrm>
          <a:prstGeom prst="rect">
            <a:avLst/>
          </a:prstGeom>
        </p:spPr>
      </p:pic>
      <p:pic>
        <p:nvPicPr>
          <p:cNvPr id="38" name="Image 37" descr="Une image contenant violette, Lilas, Magenta, rose&#10;&#10;Description générée automatiquement">
            <a:extLst>
              <a:ext uri="{FF2B5EF4-FFF2-40B4-BE49-F238E27FC236}">
                <a16:creationId xmlns:a16="http://schemas.microsoft.com/office/drawing/2014/main" id="{8987699A-35B1-1AE6-BE30-28ED480E2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0"/>
            <a:ext cx="3111500" cy="1155700"/>
          </a:xfrm>
          <a:prstGeom prst="rect">
            <a:avLst/>
          </a:prstGeom>
        </p:spPr>
      </p:pic>
      <p:pic>
        <p:nvPicPr>
          <p:cNvPr id="50" name="Image 49" descr="Une image contenant lune, objet astronomique, astronomie&#10;&#10;Description générée automatiquement">
            <a:extLst>
              <a:ext uri="{FF2B5EF4-FFF2-40B4-BE49-F238E27FC236}">
                <a16:creationId xmlns:a16="http://schemas.microsoft.com/office/drawing/2014/main" id="{34C26052-17B5-8589-8A8E-3A186197D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34" y="9216009"/>
            <a:ext cx="1117600" cy="939800"/>
          </a:xfrm>
          <a:prstGeom prst="rect">
            <a:avLst/>
          </a:prstGeom>
        </p:spPr>
      </p:pic>
      <p:pic>
        <p:nvPicPr>
          <p:cNvPr id="51" name="Image 50" descr="Une image contenant lune, créativité, art&#10;&#10;Description générée automatiquement">
            <a:extLst>
              <a:ext uri="{FF2B5EF4-FFF2-40B4-BE49-F238E27FC236}">
                <a16:creationId xmlns:a16="http://schemas.microsoft.com/office/drawing/2014/main" id="{9D527F35-01AF-2613-F04B-FAAD76AF8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9289466"/>
            <a:ext cx="3251200" cy="14224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AE58E9F-69E1-C139-2F1A-970E3FD04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113" y="9588051"/>
            <a:ext cx="1852306" cy="731174"/>
          </a:xfrm>
          <a:prstGeom prst="rect">
            <a:avLst/>
          </a:prstGeom>
        </p:spPr>
      </p:pic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1CE55798-A75E-5036-E098-9FA3DCCC8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06676"/>
              </p:ext>
            </p:extLst>
          </p:nvPr>
        </p:nvGraphicFramePr>
        <p:xfrm>
          <a:off x="335637" y="1140567"/>
          <a:ext cx="6692900" cy="2438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C70AD"/>
                      </a:solidFill>
                      <a:prstDash val="solid"/>
                    </a:lnR>
                    <a:lnB w="12700">
                      <a:solidFill>
                        <a:srgbClr val="AC70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400" b="1" spc="-35" dirty="0">
                          <a:solidFill>
                            <a:srgbClr val="AC70AD"/>
                          </a:solidFill>
                          <a:latin typeface="Wigrum"/>
                          <a:cs typeface="Wigrum"/>
                        </a:rPr>
                        <a:t>Aide au retour à l’emploi</a:t>
                      </a:r>
                      <a:endParaRPr sz="1400" dirty="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AC70AD"/>
                      </a:solidFill>
                      <a:prstDash val="solid"/>
                    </a:lnL>
                    <a:lnR w="12700">
                      <a:solidFill>
                        <a:srgbClr val="AC70AD"/>
                      </a:solidFill>
                      <a:prstDash val="solid"/>
                    </a:lnR>
                    <a:lnT w="12700">
                      <a:solidFill>
                        <a:srgbClr val="AC70AD"/>
                      </a:solidFill>
                      <a:prstDash val="solid"/>
                    </a:lnT>
                    <a:lnB w="12700">
                      <a:solidFill>
                        <a:srgbClr val="AC70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C70AD"/>
                      </a:solidFill>
                      <a:prstDash val="solid"/>
                    </a:lnL>
                    <a:lnB w="12700">
                      <a:solidFill>
                        <a:srgbClr val="AC70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302">
                <a:tc gridSpan="2">
                  <a:txBody>
                    <a:bodyPr/>
                    <a:lstStyle/>
                    <a:p>
                      <a:pPr marL="139700" indent="-6858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 êtes en arrêt longue durée (&gt;90 jours) ?</a:t>
                      </a:r>
                      <a:endParaRPr sz="900" dirty="0">
                        <a:latin typeface="Wigrum"/>
                        <a:cs typeface="Wigrum"/>
                      </a:endParaRPr>
                    </a:p>
                    <a:p>
                      <a:pPr marL="139700" indent="-6858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2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 avez des douleurs chroniques, des problématiques mentales (trouble</a:t>
                      </a:r>
                      <a:r>
                        <a:rPr lang="fr-FR" sz="900" i="1" spc="-20" baseline="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anxieux, dépression…), ou vous avez subi une maladie chronique ou </a:t>
                      </a:r>
                      <a:r>
                        <a:rPr lang="fr-FR" sz="900" i="1" spc="-10" baseline="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un traumatisme ? </a:t>
                      </a:r>
                      <a:endParaRPr sz="900" dirty="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T w="12700">
                      <a:solidFill>
                        <a:srgbClr val="AC70AD"/>
                      </a:solidFill>
                      <a:prstDash val="solid"/>
                    </a:lnT>
                    <a:solidFill>
                      <a:srgbClr val="AC70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r>
                        <a:rPr lang="fr-FR" sz="1400" b="1" spc="-55" dirty="0">
                          <a:solidFill>
                            <a:srgbClr val="AC70AD"/>
                          </a:solidFill>
                          <a:latin typeface="Wigrum"/>
                          <a:cs typeface="Wigrum"/>
                        </a:rPr>
                        <a:t>Dispositif ANEM d’aide au retour à l’emploi</a:t>
                      </a:r>
                      <a:r>
                        <a:rPr lang="fr-FR" sz="1400" b="1" spc="-55" baseline="0" dirty="0">
                          <a:solidFill>
                            <a:srgbClr val="AC70AD"/>
                          </a:solidFill>
                          <a:latin typeface="Wigrum"/>
                          <a:cs typeface="Wigrum"/>
                        </a:rPr>
                        <a:t>. </a:t>
                      </a:r>
                      <a:r>
                        <a:rPr lang="fr-FR" sz="9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L’objectif de ce programme d’accompagnement pluridisciplinaire et hebdomadaire est de vous permettre une reprise d’activité dans les meilleures conditions en vous apportant</a:t>
                      </a:r>
                      <a:r>
                        <a:rPr lang="fr-FR" sz="900" baseline="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l’aide adaptée à vos besoins. 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AC70AD"/>
                      </a:solidFill>
                      <a:prstDash val="solid"/>
                    </a:lnR>
                    <a:lnT w="12700">
                      <a:solidFill>
                        <a:srgbClr val="AC70AD"/>
                      </a:solidFill>
                      <a:prstDash val="solid"/>
                    </a:lnT>
                    <a:lnB w="6350">
                      <a:solidFill>
                        <a:srgbClr val="AC70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55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Pour enclencher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le dispositif, e</a:t>
                      </a: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nvoyez un mail à WPO qui vous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rappellera par téléphone</a:t>
                      </a: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  <a:hlinkClick r:id="rId7"/>
                        </a:rPr>
                        <a:t>readaptation-Coordo@workplaceoptions.com</a:t>
                      </a: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OU contactez votre service RH pour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obtenir le formulaire de demande.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lang="fr-FR" sz="900" b="0" spc="-20" dirty="0">
                        <a:solidFill>
                          <a:srgbClr val="652D87"/>
                        </a:solidFill>
                        <a:latin typeface="Wigrum"/>
                        <a:cs typeface="Wigr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Pour en savoir plus sur le dispositif,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  <a:hlinkClick r:id="rId8"/>
                        </a:rPr>
                        <a:t>cliquez ici </a:t>
                      </a:r>
                      <a:r>
                        <a:rPr lang="fr-FR" sz="900" b="0" spc="-20" baseline="0" dirty="0">
                          <a:solidFill>
                            <a:srgbClr val="652D87"/>
                          </a:solidFill>
                          <a:latin typeface="Wigrum"/>
                          <a:cs typeface="Wigrum"/>
                        </a:rPr>
                        <a:t>ou scannez ce QR Code : </a:t>
                      </a:r>
                      <a:endParaRPr lang="fr-FR" sz="900" b="0" spc="-20" dirty="0">
                        <a:solidFill>
                          <a:srgbClr val="652D87"/>
                        </a:solidFill>
                        <a:latin typeface="Wigrum"/>
                        <a:cs typeface="Wigrum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AC70AD"/>
                      </a:solidFill>
                      <a:prstDash val="solid"/>
                    </a:lnL>
                    <a:lnR w="12700">
                      <a:solidFill>
                        <a:srgbClr val="AC70AD"/>
                      </a:solidFill>
                      <a:prstDash val="solid"/>
                    </a:lnR>
                    <a:lnB w="12700">
                      <a:solidFill>
                        <a:srgbClr val="AC70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5">
            <a:extLst>
              <a:ext uri="{FF2B5EF4-FFF2-40B4-BE49-F238E27FC236}">
                <a16:creationId xmlns:a16="http://schemas.microsoft.com/office/drawing/2014/main" id="{DAF885C7-BA19-0504-52CA-9BB94B51780E}"/>
              </a:ext>
            </a:extLst>
          </p:cNvPr>
          <p:cNvSpPr txBox="1"/>
          <p:nvPr/>
        </p:nvSpPr>
        <p:spPr>
          <a:xfrm>
            <a:off x="403270" y="3643993"/>
            <a:ext cx="6465570" cy="12311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lang="fr-FR" sz="700" spc="-10" dirty="0">
                <a:solidFill>
                  <a:srgbClr val="652D87"/>
                </a:solidFill>
                <a:latin typeface="Wigrum-Light"/>
                <a:cs typeface="Wigrum-Light"/>
              </a:rPr>
              <a:t>Service</a:t>
            </a:r>
            <a:r>
              <a:rPr lang="fr-FR" sz="700" spc="-30" dirty="0">
                <a:solidFill>
                  <a:srgbClr val="652D87"/>
                </a:solidFill>
                <a:latin typeface="Wigrum-Light"/>
                <a:cs typeface="Wigrum-Light"/>
              </a:rPr>
              <a:t> gratuit, </a:t>
            </a:r>
            <a:r>
              <a:rPr lang="fr-FR" sz="700" spc="-25" dirty="0">
                <a:solidFill>
                  <a:srgbClr val="652D87"/>
                </a:solidFill>
                <a:latin typeface="Wigrum-Light"/>
                <a:cs typeface="Wigrum-Light"/>
              </a:rPr>
              <a:t>inclus</a:t>
            </a:r>
            <a:r>
              <a:rPr lang="fr-FR"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lang="fr-FR" sz="700" spc="-15" dirty="0">
                <a:solidFill>
                  <a:srgbClr val="652D87"/>
                </a:solidFill>
                <a:latin typeface="Wigrum-Light"/>
                <a:cs typeface="Wigrum-Light"/>
              </a:rPr>
              <a:t>dans</a:t>
            </a:r>
            <a:r>
              <a:rPr lang="fr-FR" sz="700" spc="-25" dirty="0">
                <a:solidFill>
                  <a:srgbClr val="652D87"/>
                </a:solidFill>
                <a:latin typeface="Wigrum-Light"/>
                <a:cs typeface="Wigrum-Light"/>
              </a:rPr>
              <a:t> votre</a:t>
            </a:r>
            <a:r>
              <a:rPr lang="fr-FR"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lang="fr-FR" sz="700" spc="-25" dirty="0">
                <a:solidFill>
                  <a:srgbClr val="652D87"/>
                </a:solidFill>
                <a:latin typeface="Wigrum-Light"/>
                <a:cs typeface="Wigrum-Light"/>
              </a:rPr>
              <a:t>contrat</a:t>
            </a:r>
            <a:r>
              <a:rPr lang="fr-FR" sz="700" spc="-30" dirty="0">
                <a:solidFill>
                  <a:srgbClr val="652D87"/>
                </a:solidFill>
                <a:latin typeface="Wigrum-Light"/>
                <a:cs typeface="Wigrum-Light"/>
              </a:rPr>
              <a:t> </a:t>
            </a:r>
            <a:r>
              <a:rPr lang="fr-FR" sz="700" spc="-10" dirty="0">
                <a:solidFill>
                  <a:srgbClr val="652D87"/>
                </a:solidFill>
                <a:latin typeface="Wigrum-Light"/>
                <a:cs typeface="Wigrum-Light"/>
              </a:rPr>
              <a:t>de</a:t>
            </a:r>
            <a:r>
              <a:rPr lang="fr-FR" sz="700" spc="-25" dirty="0">
                <a:solidFill>
                  <a:srgbClr val="652D87"/>
                </a:solidFill>
                <a:latin typeface="Wigrum-Light"/>
                <a:cs typeface="Wigrum-Light"/>
              </a:rPr>
              <a:t> prévoyance </a:t>
            </a:r>
            <a:endParaRPr sz="700" dirty="0">
              <a:latin typeface="Wigrum-Light"/>
              <a:cs typeface="Wigrum-Ligh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2854396"/>
            <a:ext cx="629033" cy="627043"/>
          </a:xfrm>
          <a:prstGeom prst="rect">
            <a:avLst/>
          </a:prstGeom>
        </p:spPr>
      </p:pic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1CE55798-A75E-5036-E098-9FA3DCCC8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51430"/>
              </p:ext>
            </p:extLst>
          </p:nvPr>
        </p:nvGraphicFramePr>
        <p:xfrm>
          <a:off x="335637" y="4182766"/>
          <a:ext cx="6692900" cy="1273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400" b="1" spc="-35" dirty="0">
                          <a:solidFill>
                            <a:schemeClr val="accent5"/>
                          </a:solidFill>
                          <a:latin typeface="Wigrum"/>
                          <a:cs typeface="Wigrum"/>
                        </a:rPr>
                        <a:t>Handicap</a:t>
                      </a:r>
                      <a:endParaRPr sz="1400" dirty="0">
                        <a:solidFill>
                          <a:schemeClr val="accent5"/>
                        </a:solidFill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65">
                <a:tc gridSpan="2">
                  <a:txBody>
                    <a:bodyPr/>
                    <a:lstStyle/>
                    <a:p>
                      <a:pPr marL="139700" indent="-6858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lang="fr-FR" sz="900" i="1" spc="-35" baseline="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vous posez une question sur le sujet du handicap ? </a:t>
                      </a:r>
                    </a:p>
                    <a:p>
                      <a:pPr marL="139700" indent="-6858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baseline="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 avez besoin d’accompagnement ou d’orientation ? </a:t>
                      </a:r>
                      <a:endParaRPr sz="900" dirty="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C1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r>
                        <a:rPr lang="fr-FR" sz="1400" b="1" spc="-55" dirty="0">
                          <a:solidFill>
                            <a:schemeClr val="accent5"/>
                          </a:solidFill>
                          <a:latin typeface="Wigrum"/>
                          <a:cs typeface="Wigrum"/>
                        </a:rPr>
                        <a:t>Votre Référente Handicap </a:t>
                      </a:r>
                      <a:r>
                        <a:rPr lang="fr-FR" sz="900" dirty="0">
                          <a:solidFill>
                            <a:srgbClr val="652D87"/>
                          </a:solidFill>
                          <a:latin typeface="Wigrum-Light"/>
                          <a:ea typeface="+mn-ea"/>
                          <a:cs typeface="Wigrum-Light"/>
                        </a:rPr>
                        <a:t>vous accompagne dans vos démarches.</a:t>
                      </a:r>
                    </a:p>
                  </a:txBody>
                  <a:tcPr marL="0" marR="0" marT="64135" marB="0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489">
                <a:tc gridSpan="4">
                  <a:txBody>
                    <a:bodyPr/>
                    <a:lstStyle/>
                    <a:p>
                      <a:pPr marL="7112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0335" algn="l"/>
                        </a:tabLst>
                        <a:defRPr/>
                      </a:pP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ea typeface="+mn-ea"/>
                          <a:cs typeface="Wigrum"/>
                        </a:rPr>
                        <a:t>Léna Miller-Jones (cheffe de projet QVCT) vous accompagnera sur vos démarches </a:t>
                      </a:r>
                    </a:p>
                    <a:p>
                      <a:pPr marL="7112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0335" algn="l"/>
                        </a:tabLst>
                        <a:defRPr/>
                      </a:pP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ea typeface="+mn-ea"/>
                          <a:cs typeface="Wigrum"/>
                          <a:hlinkClick r:id="rId10"/>
                        </a:rPr>
                        <a:t>lena.miller-jones@vyv3.fr</a:t>
                      </a:r>
                      <a:r>
                        <a:rPr lang="fr-FR" sz="900" b="0" spc="-20" dirty="0">
                          <a:solidFill>
                            <a:srgbClr val="652D87"/>
                          </a:solidFill>
                          <a:latin typeface="Wigrum"/>
                          <a:ea typeface="+mn-ea"/>
                          <a:cs typeface="Wigrum"/>
                        </a:rPr>
                        <a:t>; 06 49 30 72 31 </a:t>
                      </a:r>
                      <a:endParaRPr sz="900" b="0" spc="-20" dirty="0">
                        <a:solidFill>
                          <a:srgbClr val="652D87"/>
                        </a:solidFill>
                        <a:latin typeface="Wigrum"/>
                        <a:ea typeface="+mn-ea"/>
                        <a:cs typeface="Wigrum"/>
                      </a:endParaRPr>
                    </a:p>
                  </a:txBody>
                  <a:tcPr marL="0" marR="0" marT="79375" marB="0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endParaRPr sz="900" dirty="0">
                        <a:solidFill>
                          <a:srgbClr val="652D87"/>
                        </a:solidFill>
                        <a:latin typeface="Wigrum-Light"/>
                        <a:ea typeface="+mn-ea"/>
                        <a:cs typeface="Wigrum-Light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AC70AD"/>
                      </a:solidFill>
                      <a:prstDash val="solid"/>
                    </a:lnR>
                    <a:lnT w="12700">
                      <a:solidFill>
                        <a:srgbClr val="AC70AD"/>
                      </a:solidFill>
                      <a:prstDash val="solid"/>
                    </a:lnT>
                    <a:lnB w="6350">
                      <a:solidFill>
                        <a:srgbClr val="AC70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45363"/>
                  </a:ext>
                </a:extLst>
              </a:tr>
            </a:tbl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1CE55798-A75E-5036-E098-9FA3DCCC8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06368"/>
              </p:ext>
            </p:extLst>
          </p:nvPr>
        </p:nvGraphicFramePr>
        <p:xfrm>
          <a:off x="352655" y="5845969"/>
          <a:ext cx="6692900" cy="126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400" b="1" spc="-35" dirty="0">
                          <a:solidFill>
                            <a:srgbClr val="FCB02F"/>
                          </a:solidFill>
                          <a:latin typeface="Wigrum"/>
                          <a:cs typeface="Wigrum"/>
                        </a:rPr>
                        <a:t>Violences</a:t>
                      </a:r>
                      <a:r>
                        <a:rPr lang="fr-FR" sz="1400" b="1" spc="-35" baseline="0" dirty="0">
                          <a:solidFill>
                            <a:srgbClr val="FCB02F"/>
                          </a:solidFill>
                          <a:latin typeface="Wigrum"/>
                          <a:cs typeface="Wigrum"/>
                        </a:rPr>
                        <a:t> sexuelles ou sexistes</a:t>
                      </a:r>
                      <a:endParaRPr sz="1400" dirty="0">
                        <a:solidFill>
                          <a:srgbClr val="FCB02F"/>
                        </a:solidFill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96">
                <a:tc gridSpan="2">
                  <a:txBody>
                    <a:bodyPr/>
                    <a:lstStyle/>
                    <a:p>
                      <a:pPr marL="71120" indent="0">
                        <a:lnSpc>
                          <a:spcPct val="100000"/>
                        </a:lnSpc>
                        <a:spcBef>
                          <a:spcPts val="625"/>
                        </a:spcBef>
                        <a:buNone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Victime ou témoin de violences sexuelles ou sexistes ? </a:t>
                      </a:r>
                      <a:endParaRPr sz="900" dirty="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r>
                        <a:rPr lang="fr-FR" sz="1400" b="1" spc="-55" dirty="0">
                          <a:solidFill>
                            <a:srgbClr val="FCB02F"/>
                          </a:solidFill>
                          <a:latin typeface="Wigrum"/>
                          <a:cs typeface="Wigrum"/>
                        </a:rPr>
                        <a:t>Votre Référente Harcèlement</a:t>
                      </a:r>
                      <a:r>
                        <a:rPr lang="fr-FR" sz="1400" b="1" spc="-55" baseline="0" dirty="0">
                          <a:solidFill>
                            <a:srgbClr val="FCB02F"/>
                          </a:solidFill>
                          <a:latin typeface="Wigrum"/>
                          <a:cs typeface="Wigrum"/>
                        </a:rPr>
                        <a:t> sexuel</a:t>
                      </a:r>
                      <a:r>
                        <a:rPr lang="fr-FR" sz="1400" b="1" spc="-55" baseline="0" dirty="0">
                          <a:solidFill>
                            <a:srgbClr val="AC70AD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lang="fr-FR" sz="900" dirty="0">
                          <a:solidFill>
                            <a:srgbClr val="652D87"/>
                          </a:solidFill>
                          <a:latin typeface="Wigrum-Light"/>
                          <a:ea typeface="+mn-ea"/>
                          <a:cs typeface="Wigrum-Light"/>
                        </a:rPr>
                        <a:t>est à votre écoute pour vous accompagner.  </a:t>
                      </a:r>
                    </a:p>
                  </a:txBody>
                  <a:tcPr marL="0" marR="0" marT="64135" marB="0">
                    <a:lnL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92">
                <a:tc gridSpan="4">
                  <a:txBody>
                    <a:bodyPr/>
                    <a:lstStyle/>
                    <a:p>
                      <a:pPr marL="71120" indent="0" algn="ctr">
                        <a:lnSpc>
                          <a:spcPct val="100000"/>
                        </a:lnSpc>
                        <a:spcBef>
                          <a:spcPts val="625"/>
                        </a:spcBef>
                        <a:buNone/>
                        <a:tabLst>
                          <a:tab pos="140335" algn="l"/>
                        </a:tabLst>
                      </a:pPr>
                      <a:r>
                        <a:rPr lang="fr-FR" sz="900" b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Nathalie </a:t>
                      </a:r>
                      <a:r>
                        <a:rPr lang="fr-FR" sz="900" b="0" dirty="0" err="1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Pellier</a:t>
                      </a:r>
                      <a:r>
                        <a:rPr lang="fr-FR" sz="900" b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 (membre du CSE) est là pour vous accompagner </a:t>
                      </a:r>
                    </a:p>
                    <a:p>
                      <a:pPr marL="71120" indent="0" algn="ctr">
                        <a:lnSpc>
                          <a:spcPct val="100000"/>
                        </a:lnSpc>
                        <a:spcBef>
                          <a:spcPts val="625"/>
                        </a:spcBef>
                        <a:buNone/>
                        <a:tabLst>
                          <a:tab pos="140335" algn="l"/>
                        </a:tabLst>
                      </a:pPr>
                      <a:r>
                        <a:rPr lang="fr-FR" sz="900" b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11"/>
                        </a:rPr>
                        <a:t>nathalie.pellier@vyv3.fr</a:t>
                      </a:r>
                      <a:r>
                        <a:rPr lang="fr-FR" sz="900" b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; 02 72 88 17 74</a:t>
                      </a:r>
                      <a:endParaRPr sz="900" b="0" dirty="0">
                        <a:latin typeface="Wigrum" panose="02000000000000000000" pitchFamily="50" charset="0"/>
                        <a:cs typeface="Wigrum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endParaRPr sz="900" dirty="0">
                        <a:solidFill>
                          <a:srgbClr val="652D87"/>
                        </a:solidFill>
                        <a:latin typeface="Wigrum-Light"/>
                        <a:ea typeface="+mn-ea"/>
                        <a:cs typeface="Wigrum-Light"/>
                      </a:endParaRPr>
                    </a:p>
                  </a:txBody>
                  <a:tcPr marL="0" marR="0" marT="64135" marB="0">
                    <a:lnL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B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52663"/>
                  </a:ext>
                </a:extLst>
              </a:tr>
            </a:tbl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1CE55798-A75E-5036-E098-9FA3DCCC8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31391"/>
              </p:ext>
            </p:extLst>
          </p:nvPr>
        </p:nvGraphicFramePr>
        <p:xfrm>
          <a:off x="336633" y="7394188"/>
          <a:ext cx="6692900" cy="177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C70AD"/>
                      </a:solidFill>
                      <a:prstDash val="solid"/>
                    </a:lnR>
                    <a:lnB w="12700">
                      <a:solidFill>
                        <a:srgbClr val="AC70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400" b="1" spc="-35" dirty="0">
                          <a:solidFill>
                            <a:srgbClr val="512A90"/>
                          </a:solidFill>
                          <a:latin typeface="Wigrum"/>
                          <a:cs typeface="Wigrum"/>
                        </a:rPr>
                        <a:t>Soutien</a:t>
                      </a:r>
                      <a:r>
                        <a:rPr lang="fr-FR" sz="1400" b="1" spc="-35" baseline="0" dirty="0">
                          <a:solidFill>
                            <a:srgbClr val="512A90"/>
                          </a:solidFill>
                          <a:latin typeface="Wigrum"/>
                          <a:cs typeface="Wigrum"/>
                        </a:rPr>
                        <a:t> à la parentalité</a:t>
                      </a:r>
                      <a:endParaRPr sz="1400" dirty="0">
                        <a:solidFill>
                          <a:srgbClr val="512A90"/>
                        </a:solidFill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AC70AD"/>
                      </a:solidFill>
                      <a:prstDash val="solid"/>
                    </a:lnL>
                    <a:lnR w="12700">
                      <a:solidFill>
                        <a:srgbClr val="AC70AD"/>
                      </a:solidFill>
                      <a:prstDash val="solid"/>
                    </a:lnR>
                    <a:lnT w="12700">
                      <a:solidFill>
                        <a:srgbClr val="AC70AD"/>
                      </a:solidFill>
                      <a:prstDash val="solid"/>
                    </a:lnT>
                    <a:lnB w="12700">
                      <a:solidFill>
                        <a:srgbClr val="AC70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C70AD"/>
                      </a:solidFill>
                      <a:prstDash val="solid"/>
                    </a:lnL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26">
                <a:tc gridSpan="2">
                  <a:txBody>
                    <a:bodyPr/>
                    <a:lstStyle/>
                    <a:p>
                      <a:pPr marL="139700" indent="-6858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Vous rencontrez des difficultés pour articuler parentalité et vie professionnelle ? </a:t>
                      </a:r>
                    </a:p>
                    <a:p>
                      <a:pPr marL="139700" indent="-6858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Vous avez besoin de ressources ou d’orientation sur ce sujet ?  </a:t>
                      </a:r>
                      <a:endParaRPr sz="900" i="1" spc="-35" dirty="0">
                        <a:solidFill>
                          <a:srgbClr val="FFFFFF"/>
                        </a:solidFill>
                        <a:latin typeface="Wigrum"/>
                        <a:ea typeface="+mn-ea"/>
                        <a:cs typeface="Wigrum"/>
                      </a:endParaRPr>
                    </a:p>
                  </a:txBody>
                  <a:tcPr marL="0" marR="0" marT="79375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C70AD"/>
                      </a:solidFill>
                      <a:prstDash val="soli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2A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r>
                        <a:rPr lang="fr-FR" sz="1400" b="1" spc="-55" dirty="0">
                          <a:solidFill>
                            <a:srgbClr val="512A90"/>
                          </a:solidFill>
                          <a:latin typeface="Wigrum"/>
                          <a:cs typeface="Wigrum"/>
                        </a:rPr>
                        <a:t>Guide parentalité</a:t>
                      </a:r>
                      <a:r>
                        <a:rPr lang="fr-FR" sz="1400" b="1" spc="-55" baseline="0" dirty="0">
                          <a:solidFill>
                            <a:srgbClr val="512A90"/>
                          </a:solidFill>
                          <a:latin typeface="Wigrum"/>
                          <a:cs typeface="Wigrum"/>
                        </a:rPr>
                        <a:t> : </a:t>
                      </a:r>
                      <a:r>
                        <a:rPr lang="fr-FR" sz="1400" b="1" spc="-55" baseline="0" dirty="0">
                          <a:solidFill>
                            <a:srgbClr val="512A90"/>
                          </a:solidFill>
                          <a:latin typeface="Wigrum"/>
                          <a:cs typeface="Wigrum"/>
                          <a:hlinkClick r:id="rId12"/>
                        </a:rPr>
                        <a:t>cliquez ici</a:t>
                      </a:r>
                      <a:endParaRPr lang="fr-FR" sz="1400" b="1" spc="-55" dirty="0">
                        <a:solidFill>
                          <a:srgbClr val="512A90"/>
                        </a:solidFill>
                        <a:latin typeface="Wigrum"/>
                        <a:cs typeface="Wigrum"/>
                      </a:endParaRPr>
                    </a:p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r>
                        <a:rPr lang="fr-FR" sz="900" dirty="0">
                          <a:solidFill>
                            <a:srgbClr val="652D87"/>
                          </a:solidFill>
                          <a:latin typeface="Wigrum-Light"/>
                          <a:ea typeface="+mn-ea"/>
                          <a:cs typeface="Wigrum-Light"/>
                        </a:rPr>
                        <a:t>Elaboré par le Groupe VYV, ce guide vous permet de vous orienter avant/pendant et après l’arrivée de votre enfant. Vous y trouverez vos droits et des orientations spécifiques. </a:t>
                      </a:r>
                      <a:endParaRPr sz="900" dirty="0">
                        <a:solidFill>
                          <a:srgbClr val="652D87"/>
                        </a:solidFill>
                        <a:latin typeface="Wigrum-Light"/>
                        <a:ea typeface="+mn-ea"/>
                        <a:cs typeface="Wigrum-Light"/>
                      </a:endParaRPr>
                    </a:p>
                  </a:txBody>
                  <a:tcPr marL="0" marR="0" marT="64135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209">
                <a:tc gridSpan="4">
                  <a:txBody>
                    <a:bodyPr/>
                    <a:lstStyle/>
                    <a:p>
                      <a:pPr marL="7112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0335" algn="l"/>
                        </a:tabLst>
                        <a:defRPr/>
                      </a:pPr>
                      <a:r>
                        <a:rPr lang="fr-FR" sz="900" b="1" i="0" spc="-35" dirty="0">
                          <a:solidFill>
                            <a:srgbClr val="744193"/>
                          </a:solidFill>
                          <a:latin typeface="Wigrum"/>
                          <a:ea typeface="+mn-ea"/>
                          <a:cs typeface="Wigrum"/>
                        </a:rPr>
                        <a:t>Vous pouvez aussi contacter votre Ambassadrice Parentalité : </a:t>
                      </a:r>
                      <a:r>
                        <a:rPr lang="fr-FR" sz="900" b="0" i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Léna Miller-Jones (cheffe de projet</a:t>
                      </a:r>
                      <a:r>
                        <a:rPr lang="fr-FR" sz="900" b="0" i="0" baseline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 QVCT) </a:t>
                      </a:r>
                    </a:p>
                    <a:p>
                      <a:pPr marL="7112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0335" algn="l"/>
                        </a:tabLst>
                        <a:defRPr/>
                      </a:pPr>
                      <a:r>
                        <a:rPr lang="fr-FR" sz="90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10"/>
                        </a:rPr>
                        <a:t>lena.miller-jones@vyv3.fr</a:t>
                      </a:r>
                      <a:r>
                        <a:rPr lang="fr-FR" sz="90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; 06 49 30 72 31</a:t>
                      </a:r>
                    </a:p>
                    <a:p>
                      <a:pPr marL="71120" indent="0">
                        <a:lnSpc>
                          <a:spcPct val="100000"/>
                        </a:lnSpc>
                        <a:spcBef>
                          <a:spcPts val="625"/>
                        </a:spcBef>
                        <a:buNone/>
                        <a:tabLst>
                          <a:tab pos="140335" algn="l"/>
                        </a:tabLst>
                      </a:pPr>
                      <a:endParaRPr sz="900" b="1" i="0" spc="-35" dirty="0">
                        <a:solidFill>
                          <a:srgbClr val="FFFFFF"/>
                        </a:solidFill>
                        <a:latin typeface="Wigrum"/>
                        <a:ea typeface="+mn-ea"/>
                        <a:cs typeface="Wigrum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8580" marR="165735">
                        <a:lnSpc>
                          <a:spcPct val="99500"/>
                        </a:lnSpc>
                        <a:spcBef>
                          <a:spcPts val="505"/>
                        </a:spcBef>
                      </a:pPr>
                      <a:endParaRPr sz="900" dirty="0">
                        <a:solidFill>
                          <a:srgbClr val="FF0000"/>
                        </a:solidFill>
                        <a:latin typeface="Wigrum-Light"/>
                        <a:ea typeface="+mn-ea"/>
                        <a:cs typeface="Wigrum-Light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AC70AD"/>
                      </a:solidFill>
                      <a:prstDash val="solid"/>
                    </a:lnR>
                    <a:lnT w="12700">
                      <a:solidFill>
                        <a:srgbClr val="AC70AD"/>
                      </a:solidFill>
                      <a:prstDash val="solid"/>
                    </a:lnT>
                    <a:lnB w="6350">
                      <a:solidFill>
                        <a:srgbClr val="AC70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9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52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89448"/>
              </p:ext>
            </p:extLst>
          </p:nvPr>
        </p:nvGraphicFramePr>
        <p:xfrm>
          <a:off x="331153" y="1449054"/>
          <a:ext cx="6692900" cy="2186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8A94A"/>
                      </a:solidFill>
                      <a:prstDash val="solid"/>
                    </a:lnR>
                    <a:lnB w="12700">
                      <a:solidFill>
                        <a:srgbClr val="68A94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400" b="1" spc="-35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Santé</a:t>
                      </a:r>
                      <a:r>
                        <a:rPr lang="fr-FR" sz="1400" b="1" spc="-35" baseline="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 Mentale</a:t>
                      </a:r>
                      <a:endParaRPr sz="1400" dirty="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68A94A"/>
                      </a:solidFill>
                      <a:prstDash val="solid"/>
                    </a:lnR>
                    <a:lnT w="12700">
                      <a:solidFill>
                        <a:srgbClr val="68A94A"/>
                      </a:solidFill>
                      <a:prstDash val="solid"/>
                    </a:lnT>
                    <a:lnB w="1905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8A94A"/>
                      </a:solidFill>
                      <a:prstDash val="solid"/>
                    </a:lnL>
                    <a:lnB w="12700">
                      <a:solidFill>
                        <a:srgbClr val="68A9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131">
                <a:tc gridSpan="2">
                  <a:txBody>
                    <a:bodyPr/>
                    <a:lstStyle/>
                    <a:p>
                      <a:pPr marL="139700" indent="-53975" rtl="0" fontAlgn="base">
                        <a:lnSpc>
                          <a:spcPts val="1180"/>
                        </a:lnSpc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Besoins </a:t>
                      </a: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de comprendre, développer les connaissances sur la santé mentale ? </a:t>
                      </a:r>
                    </a:p>
                    <a:p>
                      <a:pPr marL="139700" indent="-53975" rtl="0" fontAlgn="base">
                        <a:lnSpc>
                          <a:spcPts val="1180"/>
                        </a:lnSpc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 Comment déstigmatiser, favoriser l’acceptation sociale des problèmes de santé mentale  ?</a:t>
                      </a:r>
                    </a:p>
                    <a:p>
                      <a:pPr marL="85725" indent="0" rtl="0" fontAlgn="base">
                        <a:lnSpc>
                          <a:spcPts val="1180"/>
                        </a:lnSpc>
                        <a:buNone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-</a:t>
                      </a:r>
                      <a:r>
                        <a:rPr lang="fr-FR" sz="900" i="1" spc="-35" baseline="0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 Vous souhaitez </a:t>
                      </a: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agir, aider à repérer les signes d’alerte, chez soi ou chez autrui  ?</a:t>
                      </a:r>
                    </a:p>
                    <a:p>
                      <a:pPr marL="139700" indent="-53975" rtl="0" fontAlgn="base">
                        <a:lnSpc>
                          <a:spcPts val="1180"/>
                        </a:lnSpc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Vous</a:t>
                      </a:r>
                      <a:r>
                        <a:rPr lang="fr-FR" sz="900" i="1" spc="-35" baseline="0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 souhaitez découvrir </a:t>
                      </a:r>
                      <a:r>
                        <a:rPr lang="fr-FR" sz="900" i="1" spc="-35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les aides possibles et les ressources existantes.</a:t>
                      </a:r>
                      <a:r>
                        <a:rPr lang="fr-FR" sz="900" i="1" spc="-35" baseline="0" dirty="0">
                          <a:solidFill>
                            <a:srgbClr val="FFFFFF"/>
                          </a:solidFill>
                          <a:latin typeface="Wigrum"/>
                          <a:ea typeface="+mn-ea"/>
                          <a:cs typeface="Wigrum"/>
                        </a:rPr>
                        <a:t> ? </a:t>
                      </a:r>
                      <a:endParaRPr lang="fr-FR" sz="900" i="1" spc="-35" dirty="0">
                        <a:solidFill>
                          <a:srgbClr val="FFFFFF"/>
                        </a:solidFill>
                        <a:latin typeface="Wigrum"/>
                        <a:ea typeface="+mn-ea"/>
                        <a:cs typeface="Wigrum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rgbClr val="68A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9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1400" b="1" spc="-30" dirty="0">
                          <a:solidFill>
                            <a:srgbClr val="68A94A"/>
                          </a:solidFill>
                          <a:latin typeface="Wigrum"/>
                          <a:cs typeface="Wigrum"/>
                        </a:rPr>
                        <a:t>Guide « Santé mentale, si on osait en parler ? » : </a:t>
                      </a:r>
                      <a:r>
                        <a:rPr lang="fr-FR" sz="1400" b="1" spc="-30" dirty="0">
                          <a:solidFill>
                            <a:srgbClr val="FF0000"/>
                          </a:solidFill>
                          <a:latin typeface="Wigrum"/>
                          <a:cs typeface="Wigrum"/>
                          <a:hlinkClick r:id="rId3"/>
                        </a:rPr>
                        <a:t>cliquez ici</a:t>
                      </a:r>
                      <a:endParaRPr lang="fr-FR" sz="1400" b="1" spc="-30" dirty="0">
                        <a:solidFill>
                          <a:srgbClr val="FF0000"/>
                        </a:solidFill>
                        <a:latin typeface="Wigrum"/>
                        <a:cs typeface="Wigrum"/>
                      </a:endParaRPr>
                    </a:p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Guide élaboré par le Groupe VYV en lien avec la filière santé mentale de VYV</a:t>
                      </a:r>
                      <a:r>
                        <a:rPr lang="fr-FR" sz="900" spc="-35" baseline="3000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3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et l’appui de </a:t>
                      </a:r>
                      <a:r>
                        <a:rPr lang="fr-FR" sz="900" spc="-35" dirty="0" err="1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Psycom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, organisme public d’information</a:t>
                      </a:r>
                      <a:r>
                        <a:rPr lang="fr-FR" sz="900" spc="-35" baseline="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 sur la santé mentale</a:t>
                      </a:r>
                      <a:r>
                        <a:rPr sz="900" spc="-10" dirty="0">
                          <a:solidFill>
                            <a:srgbClr val="652D87"/>
                          </a:solidFill>
                          <a:latin typeface="Wigrum-Light"/>
                          <a:cs typeface="Wigrum-Light"/>
                        </a:rPr>
                        <a:t>.</a:t>
                      </a: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68A94A"/>
                      </a:solidFill>
                      <a:prstDash val="solid"/>
                    </a:lnR>
                    <a:lnT w="19050">
                      <a:solidFill>
                        <a:srgbClr val="68A94A"/>
                      </a:solidFill>
                      <a:prstDash val="solid"/>
                    </a:lnT>
                    <a:lnB w="1905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88">
                <a:tc gridSpan="4">
                  <a:txBody>
                    <a:bodyPr/>
                    <a:lstStyle/>
                    <a:p>
                      <a:pPr marL="7112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0335" algn="l"/>
                        </a:tabLst>
                        <a:defRPr/>
                      </a:pPr>
                      <a:r>
                        <a:rPr lang="fr-FR" sz="900" b="1" i="0" spc="-35" dirty="0">
                          <a:solidFill>
                            <a:srgbClr val="744193"/>
                          </a:solidFill>
                          <a:latin typeface="Wigrum"/>
                          <a:ea typeface="+mn-ea"/>
                          <a:cs typeface="Wigrum"/>
                        </a:rPr>
                        <a:t>Vous pouvez aussi contacter un</a:t>
                      </a:r>
                      <a:r>
                        <a:rPr lang="fr-FR" sz="900" b="1" i="0" spc="-35" baseline="0" dirty="0">
                          <a:solidFill>
                            <a:srgbClr val="744193"/>
                          </a:solidFill>
                          <a:latin typeface="Wigrum"/>
                          <a:ea typeface="+mn-ea"/>
                          <a:cs typeface="Wigrum"/>
                        </a:rPr>
                        <a:t> secouriste en santé mentale si vous avez besoin d’aide, de renseignements ou si vous détectez un collègue</a:t>
                      </a:r>
                      <a:r>
                        <a:rPr lang="fr-FR" sz="900" b="1" i="0" spc="-35" dirty="0">
                          <a:solidFill>
                            <a:srgbClr val="744193"/>
                          </a:solidFill>
                          <a:latin typeface="Wigrum"/>
                          <a:ea typeface="+mn-ea"/>
                          <a:cs typeface="Wigrum"/>
                        </a:rPr>
                        <a:t> en difficulté : </a:t>
                      </a:r>
                      <a:r>
                        <a:rPr lang="fr-FR" sz="900" b="0" i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Léna Miller-Jones (cheffe de projet</a:t>
                      </a:r>
                      <a:r>
                        <a:rPr lang="fr-FR" sz="900" b="0" i="0" baseline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 QVCT) </a:t>
                      </a:r>
                      <a:r>
                        <a:rPr lang="fr-FR" sz="900" b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4"/>
                        </a:rPr>
                        <a:t>lena.miller-jones@vyv3.fr</a:t>
                      </a:r>
                      <a:r>
                        <a:rPr lang="fr-FR" sz="900" b="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; 06 49 30 72 31</a:t>
                      </a:r>
                      <a:endParaRPr lang="fr-FR" sz="900" b="0" i="0" spc="-35" dirty="0">
                        <a:solidFill>
                          <a:srgbClr val="FFFFFF"/>
                        </a:solidFill>
                        <a:latin typeface="Wigrum" panose="02000000000000000000" pitchFamily="50" charset="0"/>
                        <a:ea typeface="+mn-ea"/>
                        <a:cs typeface="Wigrum"/>
                      </a:endParaRPr>
                    </a:p>
                    <a:p>
                      <a:pPr marL="139700" indent="-53975" rtl="0" fontAlgn="base">
                        <a:lnSpc>
                          <a:spcPts val="1180"/>
                        </a:lnSpc>
                        <a:buChar char="-"/>
                        <a:tabLst>
                          <a:tab pos="140335" algn="l"/>
                        </a:tabLst>
                      </a:pPr>
                      <a:endParaRPr lang="fr-FR" sz="900" i="1" spc="-35" dirty="0">
                        <a:solidFill>
                          <a:srgbClr val="FFFFFF"/>
                        </a:solidFill>
                        <a:latin typeface="Wigrum"/>
                        <a:ea typeface="+mn-ea"/>
                        <a:cs typeface="Wigrum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rgbClr val="68A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endParaRPr sz="900" dirty="0">
                        <a:latin typeface="Wigrum-Light"/>
                        <a:cs typeface="Wigrum-Light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68A94A"/>
                      </a:solidFill>
                      <a:prstDash val="solid"/>
                    </a:lnR>
                    <a:lnT w="19050">
                      <a:solidFill>
                        <a:srgbClr val="68A94A"/>
                      </a:solidFill>
                      <a:prstDash val="solid"/>
                    </a:lnT>
                    <a:lnB w="6350">
                      <a:solidFill>
                        <a:srgbClr val="68A94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5874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pc="-135" dirty="0"/>
              <a:t>Besoin</a:t>
            </a:r>
            <a:r>
              <a:rPr spc="-345" dirty="0"/>
              <a:t> </a:t>
            </a:r>
            <a:r>
              <a:rPr spc="-160" dirty="0"/>
              <a:t>d’aide</a:t>
            </a:r>
            <a:r>
              <a:rPr spc="-345" dirty="0"/>
              <a:t> </a:t>
            </a:r>
            <a:r>
              <a:rPr spc="-50" dirty="0"/>
              <a:t>?</a:t>
            </a:r>
          </a:p>
          <a:p>
            <a:pPr marL="12700">
              <a:lnSpc>
                <a:spcPts val="2640"/>
              </a:lnSpc>
            </a:pPr>
            <a:r>
              <a:rPr b="1" spc="-100" dirty="0">
                <a:latin typeface="Wigrum"/>
                <a:cs typeface="Wigrum"/>
              </a:rPr>
              <a:t>Des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30" dirty="0">
                <a:latin typeface="Wigrum"/>
                <a:cs typeface="Wigrum"/>
              </a:rPr>
              <a:t>solutions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14" dirty="0" err="1">
                <a:latin typeface="Wigrum"/>
                <a:cs typeface="Wigrum"/>
              </a:rPr>
              <a:t>sont</a:t>
            </a:r>
            <a:r>
              <a:rPr b="1" spc="-355" dirty="0">
                <a:latin typeface="Wigrum"/>
                <a:cs typeface="Wigrum"/>
              </a:rPr>
              <a:t> </a:t>
            </a:r>
            <a:r>
              <a:rPr b="1" dirty="0">
                <a:latin typeface="Wigrum"/>
                <a:cs typeface="Wigrum"/>
              </a:rPr>
              <a:t>à</a:t>
            </a:r>
            <a:r>
              <a:rPr b="1" spc="-360" dirty="0">
                <a:latin typeface="Wigrum"/>
                <a:cs typeface="Wigrum"/>
              </a:rPr>
              <a:t> </a:t>
            </a:r>
            <a:r>
              <a:rPr b="1" spc="-135" dirty="0" err="1">
                <a:latin typeface="Wigrum"/>
                <a:cs typeface="Wigrum"/>
              </a:rPr>
              <a:t>votre</a:t>
            </a:r>
            <a:r>
              <a:rPr b="1" spc="-355" dirty="0">
                <a:latin typeface="Wigrum"/>
                <a:cs typeface="Wigrum"/>
              </a:rPr>
              <a:t> </a:t>
            </a:r>
            <a:r>
              <a:rPr b="1" spc="-125" dirty="0">
                <a:latin typeface="Wigrum"/>
                <a:cs typeface="Wigrum"/>
              </a:rPr>
              <a:t>disposition</a:t>
            </a:r>
          </a:p>
        </p:txBody>
      </p:sp>
      <p:sp>
        <p:nvSpPr>
          <p:cNvPr id="5" name="object 5"/>
          <p:cNvSpPr/>
          <p:nvPr/>
        </p:nvSpPr>
        <p:spPr>
          <a:xfrm>
            <a:off x="3784447" y="6311379"/>
            <a:ext cx="3346450" cy="872490"/>
          </a:xfrm>
          <a:custGeom>
            <a:avLst/>
            <a:gdLst/>
            <a:ahLst/>
            <a:cxnLst/>
            <a:rect l="l" t="t" r="r" b="b"/>
            <a:pathLst>
              <a:path w="3346450" h="872490">
                <a:moveTo>
                  <a:pt x="3346094" y="0"/>
                </a:moveTo>
                <a:lnTo>
                  <a:pt x="0" y="0"/>
                </a:lnTo>
                <a:lnTo>
                  <a:pt x="0" y="872134"/>
                </a:lnTo>
                <a:lnTo>
                  <a:pt x="3346094" y="872134"/>
                </a:lnTo>
                <a:lnTo>
                  <a:pt x="3346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05817"/>
              </p:ext>
            </p:extLst>
          </p:nvPr>
        </p:nvGraphicFramePr>
        <p:xfrm>
          <a:off x="290891" y="6721632"/>
          <a:ext cx="6698812" cy="924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0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73AF"/>
                      </a:solidFill>
                      <a:prstDash val="solid"/>
                    </a:lnR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200" b="1" spc="-35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Procédure d’alerte VYV</a:t>
                      </a:r>
                      <a:r>
                        <a:rPr lang="fr-FR" sz="1200" b="1" spc="-35" baseline="30000" dirty="0">
                          <a:solidFill>
                            <a:srgbClr val="0073AF"/>
                          </a:solidFill>
                          <a:latin typeface="Wigrum"/>
                          <a:cs typeface="Wigrum"/>
                        </a:rPr>
                        <a:t>3</a:t>
                      </a:r>
                      <a:endParaRPr sz="1200" baseline="30000" dirty="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73AF"/>
                      </a:solidFill>
                      <a:prstDash val="solid"/>
                    </a:lnL>
                    <a:lnR w="12700">
                      <a:solidFill>
                        <a:srgbClr val="0073AF"/>
                      </a:solidFill>
                      <a:prstDash val="solid"/>
                    </a:lnR>
                    <a:lnT w="12700">
                      <a:solidFill>
                        <a:srgbClr val="0073AF"/>
                      </a:solidFill>
                      <a:prstDash val="solid"/>
                    </a:lnT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73AF"/>
                      </a:solidFill>
                      <a:prstDash val="solid"/>
                    </a:lnL>
                    <a:lnB w="12700">
                      <a:solidFill>
                        <a:srgbClr val="0073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72">
                <a:tc gridSpan="2">
                  <a:txBody>
                    <a:bodyPr/>
                    <a:lstStyle/>
                    <a:p>
                      <a:pPr marL="71120" indent="0">
                        <a:lnSpc>
                          <a:spcPts val="1180"/>
                        </a:lnSpc>
                        <a:spcBef>
                          <a:spcPts val="625"/>
                        </a:spcBef>
                        <a:buNone/>
                        <a:tabLst>
                          <a:tab pos="140335" algn="l"/>
                        </a:tabLst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latin typeface="Wigrum"/>
                          <a:cs typeface="Wigrum"/>
                        </a:rPr>
                        <a:t>Harcèlement, Maltraitance, corruption, fraude …. Victime ou témoin d’une situation grave</a:t>
                      </a:r>
                      <a:r>
                        <a:rPr lang="fr-FR" sz="900" baseline="0" dirty="0">
                          <a:solidFill>
                            <a:schemeClr val="bg1"/>
                          </a:solidFill>
                          <a:latin typeface="Wigrum"/>
                          <a:cs typeface="Wigrum"/>
                        </a:rPr>
                        <a:t> ? </a:t>
                      </a:r>
                      <a:endParaRPr sz="900" dirty="0">
                        <a:solidFill>
                          <a:schemeClr val="bg1"/>
                        </a:solidFill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3175" cap="flat" cmpd="sng" algn="ctr">
                      <a:solidFill>
                        <a:srgbClr val="007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73AF"/>
                      </a:solidFill>
                      <a:prstDash val="solid"/>
                    </a:lnT>
                    <a:solidFill>
                      <a:srgbClr val="0073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850" marR="112395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Réagissez en activant le dispositif d’alerte interne VYV</a:t>
                      </a:r>
                      <a:r>
                        <a:rPr lang="fr-FR" sz="900" spc="-35" baseline="30000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3 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en suivant le lien </a:t>
                      </a:r>
                      <a:r>
                        <a:rPr lang="fr-FR" sz="900" baseline="0" dirty="0">
                          <a:latin typeface="Wigrum" panose="02000000000000000000" pitchFamily="50" charset="0"/>
                          <a:cs typeface="Wigrum-Light"/>
                        </a:rPr>
                        <a:t>: </a:t>
                      </a:r>
                      <a:r>
                        <a:rPr lang="fr-FR" sz="900" dirty="0">
                          <a:latin typeface="Wigrum" panose="02000000000000000000" pitchFamily="50" charset="0"/>
                          <a:hlinkClick r:id="rId5"/>
                        </a:rPr>
                        <a:t>Dispositif d'alerte interne VYV 3 - VYV 3 Info</a:t>
                      </a:r>
                      <a:endParaRPr sz="900" dirty="0">
                        <a:latin typeface="Wigrum" panose="02000000000000000000" pitchFamily="50" charset="0"/>
                        <a:cs typeface="Wigrum-Light"/>
                      </a:endParaRPr>
                    </a:p>
                  </a:txBody>
                  <a:tcPr marL="0" marR="0" marT="69215" marB="0">
                    <a:lnR w="12700">
                      <a:solidFill>
                        <a:srgbClr val="0073AF"/>
                      </a:solidFill>
                      <a:prstDash val="solid"/>
                    </a:lnR>
                    <a:lnT w="12700" cap="flat" cmpd="sng" algn="ctr">
                      <a:solidFill>
                        <a:srgbClr val="007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73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84325"/>
              </p:ext>
            </p:extLst>
          </p:nvPr>
        </p:nvGraphicFramePr>
        <p:xfrm>
          <a:off x="320504" y="3865107"/>
          <a:ext cx="6715125" cy="2589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58">
                  <a:extLst>
                    <a:ext uri="{9D8B030D-6E8A-4147-A177-3AD203B41FA5}">
                      <a16:colId xmlns:a16="http://schemas.microsoft.com/office/drawing/2014/main" val="18004875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76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F7837"/>
                      </a:solidFill>
                      <a:prstDash val="solid"/>
                    </a:lnR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fr-FR" sz="1400" b="1" spc="-35" dirty="0">
                          <a:solidFill>
                            <a:srgbClr val="EF7837"/>
                          </a:solidFill>
                          <a:latin typeface="Wigrum"/>
                          <a:cs typeface="Wigrum"/>
                        </a:rPr>
                        <a:t>Addictions</a:t>
                      </a:r>
                      <a:endParaRPr sz="1400" dirty="0">
                        <a:latin typeface="Wigrum"/>
                        <a:cs typeface="Wigrum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EF7837"/>
                      </a:solidFill>
                      <a:prstDash val="solid"/>
                    </a:lnL>
                    <a:lnR w="12700">
                      <a:solidFill>
                        <a:srgbClr val="EF7837"/>
                      </a:solidFill>
                      <a:prstDash val="solid"/>
                    </a:lnR>
                    <a:lnT w="12700">
                      <a:solidFill>
                        <a:srgbClr val="EF7837"/>
                      </a:solidFill>
                      <a:prstDash val="solid"/>
                    </a:lnT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837"/>
                      </a:solidFill>
                      <a:prstDash val="solid"/>
                    </a:lnL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932">
                <a:tc gridSpan="3">
                  <a:txBody>
                    <a:bodyPr/>
                    <a:lstStyle/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sz="900" i="1" spc="-35" dirty="0" err="1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sz="900" i="1" spc="-6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</a:t>
                      </a:r>
                      <a:r>
                        <a:rPr lang="fr-FR"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même ou un proche faites face à un problème d’addiction ? </a:t>
                      </a:r>
                    </a:p>
                    <a:p>
                      <a:pPr marL="139700" indent="-68580">
                        <a:lnSpc>
                          <a:spcPts val="1180"/>
                        </a:lnSpc>
                        <a:spcBef>
                          <a:spcPts val="625"/>
                        </a:spcBef>
                        <a:buChar char="-"/>
                        <a:tabLst>
                          <a:tab pos="140335" algn="l"/>
                        </a:tabLst>
                      </a:pPr>
                      <a:r>
                        <a:rPr lang="fr-FR" sz="900" i="1" spc="-3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Vous</a:t>
                      </a:r>
                      <a:r>
                        <a:rPr lang="fr-FR" sz="900" i="1" spc="-30" baseline="0" dirty="0">
                          <a:solidFill>
                            <a:srgbClr val="FFFFFF"/>
                          </a:solidFill>
                          <a:latin typeface="Wigrum"/>
                          <a:cs typeface="Wigrum"/>
                        </a:rPr>
                        <a:t> avez besoin d’agir dans le cadre professionnel sur cette problématique ? </a:t>
                      </a:r>
                      <a:endParaRPr sz="900" dirty="0">
                        <a:latin typeface="Wigrum"/>
                        <a:cs typeface="Wigrum"/>
                      </a:endParaRPr>
                    </a:p>
                  </a:txBody>
                  <a:tcPr marL="0" marR="0" marT="79375" marB="0">
                    <a:lnL w="3175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EF7837"/>
                      </a:solidFill>
                      <a:prstDash val="solid"/>
                    </a:lnT>
                    <a:solidFill>
                      <a:srgbClr val="EF78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1400" b="1" spc="-30" dirty="0" err="1">
                          <a:solidFill>
                            <a:srgbClr val="EF7837"/>
                          </a:solidFill>
                          <a:latin typeface="Wigrum"/>
                          <a:ea typeface="+mn-ea"/>
                          <a:cs typeface="Wigrum"/>
                        </a:rPr>
                        <a:t>Addict’AIDE</a:t>
                      </a:r>
                      <a:r>
                        <a:rPr lang="fr-FR" sz="1400" b="1" spc="-30" dirty="0">
                          <a:solidFill>
                            <a:srgbClr val="EF7837"/>
                          </a:solidFill>
                          <a:latin typeface="Wigrum"/>
                          <a:ea typeface="+mn-ea"/>
                          <a:cs typeface="Wigrum"/>
                        </a:rPr>
                        <a:t> et </a:t>
                      </a:r>
                      <a:r>
                        <a:rPr lang="fr-FR" sz="1400" b="1" spc="-30" dirty="0" err="1">
                          <a:solidFill>
                            <a:srgbClr val="EF7837"/>
                          </a:solidFill>
                          <a:latin typeface="Wigrum"/>
                          <a:ea typeface="+mn-ea"/>
                          <a:cs typeface="Wigrum"/>
                        </a:rPr>
                        <a:t>Addict’AIDE</a:t>
                      </a:r>
                      <a:r>
                        <a:rPr lang="fr-FR" sz="1400" b="1" spc="-30" dirty="0">
                          <a:solidFill>
                            <a:srgbClr val="EF7837"/>
                          </a:solidFill>
                          <a:latin typeface="Wigrum"/>
                          <a:ea typeface="+mn-ea"/>
                          <a:cs typeface="Wigrum"/>
                        </a:rPr>
                        <a:t> Pro 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-Light"/>
                          <a:ea typeface="+mn-ea"/>
                          <a:cs typeface="Wigrum-Light"/>
                        </a:rPr>
                        <a:t>sont deux portails complémentaires et spécifiques dans leurs approches et vocations. Le premier permet aux personnes dépendantes et à leurs proches de trouver des outils et des ressources pour ne plus être seul(e) face à l’addiction.</a:t>
                      </a:r>
                    </a:p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-Light"/>
                          <a:ea typeface="+mn-ea"/>
                          <a:cs typeface="Wigrum-Light"/>
                        </a:rPr>
                        <a:t>Le second propose aussi des outils et des ressources à destination cette fois-ci des acteurs du monde professionnel pour leur permettre de construire et développer une démarche de prévention des conduites addictives au travail.</a:t>
                      </a:r>
                      <a:endParaRPr sz="900" spc="-35" dirty="0">
                        <a:solidFill>
                          <a:srgbClr val="652D87"/>
                        </a:solidFill>
                        <a:latin typeface="Wigrum-Light"/>
                        <a:ea typeface="+mn-ea"/>
                        <a:cs typeface="Wigrum-Light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EF7837"/>
                      </a:solidFill>
                      <a:prstDash val="solid"/>
                    </a:lnR>
                    <a:lnT w="12700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66">
                <a:tc>
                  <a:txBody>
                    <a:bodyPr/>
                    <a:lstStyle/>
                    <a:p>
                      <a:pPr marL="521970" marR="889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fr-FR" sz="1400" b="0" u="none" spc="-10" dirty="0">
                          <a:solidFill>
                            <a:srgbClr val="652D87"/>
                          </a:solidFill>
                          <a:uFill>
                            <a:solidFill>
                              <a:srgbClr val="652D87"/>
                            </a:solidFill>
                          </a:uFill>
                          <a:latin typeface="Wigrum"/>
                          <a:ea typeface="+mn-ea"/>
                          <a:cs typeface="Wigrum"/>
                        </a:rPr>
                        <a:t>Addictaide.fr </a:t>
                      </a:r>
                      <a:endParaRPr lang="fr-FR" sz="1400" b="0" u="none" spc="-10" dirty="0">
                        <a:solidFill>
                          <a:srgbClr val="652D87"/>
                        </a:solidFill>
                        <a:uFill>
                          <a:solidFill>
                            <a:srgbClr val="652D87"/>
                          </a:solidFill>
                        </a:uFill>
                        <a:latin typeface="Wigrum"/>
                        <a:ea typeface="+mn-ea"/>
                        <a:cs typeface="Wigrum"/>
                        <a:hlinkClick r:id="rId6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EF7837"/>
                      </a:solidFill>
                      <a:prstDash val="solid"/>
                    </a:lnL>
                    <a:lnR w="12700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EF7837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6"/>
                        </a:rPr>
                        <a:t>Le village des addictions - </a:t>
                      </a:r>
                      <a:r>
                        <a:rPr lang="fr-FR" sz="900" spc="-35" dirty="0" err="1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6"/>
                        </a:rPr>
                        <a:t>Addict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6"/>
                        </a:rPr>
                        <a:t> Aide - Le village des addictions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</a:rPr>
                        <a:t>. </a:t>
                      </a:r>
                    </a:p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7"/>
                        </a:rPr>
                        <a:t>Les addictions en milieu professionnel - </a:t>
                      </a:r>
                      <a:r>
                        <a:rPr lang="fr-FR" sz="900" spc="-35" dirty="0" err="1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7"/>
                        </a:rPr>
                        <a:t>Addict'AIDE</a:t>
                      </a:r>
                      <a:r>
                        <a:rPr lang="fr-FR" sz="900" spc="-35" dirty="0">
                          <a:solidFill>
                            <a:srgbClr val="652D87"/>
                          </a:solidFill>
                          <a:latin typeface="Wigrum" panose="02000000000000000000" pitchFamily="50" charset="0"/>
                          <a:ea typeface="+mn-ea"/>
                          <a:cs typeface="Wigrum-Light"/>
                          <a:hlinkClick r:id="rId7"/>
                        </a:rPr>
                        <a:t> Pro </a:t>
                      </a:r>
                      <a:endParaRPr lang="fr-FR" sz="900" spc="-35" dirty="0">
                        <a:solidFill>
                          <a:srgbClr val="652D87"/>
                        </a:solidFill>
                        <a:latin typeface="Wigrum" panose="02000000000000000000" pitchFamily="50" charset="0"/>
                        <a:ea typeface="+mn-ea"/>
                        <a:cs typeface="Wigrum-Light"/>
                      </a:endParaRPr>
                    </a:p>
                    <a:p>
                      <a:pPr marL="65405" marR="88900">
                        <a:lnSpc>
                          <a:spcPts val="1280"/>
                        </a:lnSpc>
                        <a:spcBef>
                          <a:spcPts val="545"/>
                        </a:spcBef>
                      </a:pPr>
                      <a:endParaRPr lang="fr-FR" sz="900" spc="-35" dirty="0">
                        <a:solidFill>
                          <a:srgbClr val="652D87"/>
                        </a:solidFill>
                        <a:latin typeface="Wigrum-Light"/>
                        <a:ea typeface="+mn-ea"/>
                        <a:cs typeface="Wigrum-Light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EF7837"/>
                      </a:solidFill>
                      <a:prstDash val="solid"/>
                    </a:lnR>
                    <a:lnB w="12700" cap="flat" cmpd="sng" algn="ctr">
                      <a:solidFill>
                        <a:srgbClr val="EF7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7275047" y="7924859"/>
            <a:ext cx="115416" cy="2298641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fr-FR" sz="750" spc="-35" dirty="0">
                <a:solidFill>
                  <a:srgbClr val="A8A8A7"/>
                </a:solidFill>
                <a:latin typeface="Wigrum-Light"/>
                <a:cs typeface="Wigrum-Light"/>
              </a:rPr>
              <a:t>01/24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25" dirty="0">
                <a:solidFill>
                  <a:srgbClr val="A8A8A7"/>
                </a:solidFill>
                <a:latin typeface="Wigrum-Light"/>
                <a:cs typeface="Wigrum-Light"/>
              </a:rPr>
              <a:t>-</a:t>
            </a:r>
            <a:r>
              <a:rPr sz="750" spc="-55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10" dirty="0">
                <a:solidFill>
                  <a:srgbClr val="A8A8A7"/>
                </a:solidFill>
                <a:latin typeface="Wigrum-Light"/>
                <a:cs typeface="Wigrum-Light"/>
              </a:rPr>
              <a:t>VYV</a:t>
            </a:r>
            <a:r>
              <a:rPr sz="675" spc="-15" baseline="30864" dirty="0">
                <a:solidFill>
                  <a:srgbClr val="A8A8A7"/>
                </a:solidFill>
                <a:latin typeface="Wigrum-Light"/>
                <a:cs typeface="Wigrum-Light"/>
              </a:rPr>
              <a:t>3</a:t>
            </a:r>
            <a:r>
              <a:rPr sz="675" spc="67" baseline="30864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25" dirty="0">
                <a:solidFill>
                  <a:srgbClr val="A8A8A7"/>
                </a:solidFill>
                <a:latin typeface="Wigrum-Light"/>
                <a:cs typeface="Wigrum-Light"/>
              </a:rPr>
              <a:t>-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40" dirty="0">
                <a:solidFill>
                  <a:srgbClr val="A8A8A7"/>
                </a:solidFill>
                <a:latin typeface="Wigrum-Light"/>
                <a:cs typeface="Wigrum-Light"/>
              </a:rPr>
              <a:t>Direction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40" dirty="0">
                <a:solidFill>
                  <a:srgbClr val="A8A8A7"/>
                </a:solidFill>
                <a:latin typeface="Wigrum-Light"/>
                <a:cs typeface="Wigrum-Light"/>
              </a:rPr>
              <a:t>de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35" dirty="0">
                <a:solidFill>
                  <a:srgbClr val="A8A8A7"/>
                </a:solidFill>
                <a:latin typeface="Wigrum-Light"/>
                <a:cs typeface="Wigrum-Light"/>
              </a:rPr>
              <a:t>la</a:t>
            </a:r>
            <a:r>
              <a:rPr sz="750" spc="-50" dirty="0">
                <a:solidFill>
                  <a:srgbClr val="A8A8A7"/>
                </a:solidFill>
                <a:latin typeface="Wigrum-Light"/>
                <a:cs typeface="Wigrum-Light"/>
              </a:rPr>
              <a:t> </a:t>
            </a:r>
            <a:r>
              <a:rPr sz="750" spc="-30" dirty="0">
                <a:solidFill>
                  <a:srgbClr val="A8A8A7"/>
                </a:solidFill>
                <a:latin typeface="Wigrum-Light"/>
                <a:cs typeface="Wigrum-Light"/>
              </a:rPr>
              <a:t>communication</a:t>
            </a:r>
            <a:endParaRPr sz="750" dirty="0">
              <a:latin typeface="Wigrum-Light"/>
              <a:cs typeface="Wigrum-Ligh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43420" y="7772459"/>
            <a:ext cx="192430" cy="509041"/>
          </a:xfrm>
          <a:prstGeom prst="rect">
            <a:avLst/>
          </a:prstGeom>
        </p:spPr>
      </p:pic>
      <p:pic>
        <p:nvPicPr>
          <p:cNvPr id="38" name="Image 37" descr="Une image contenant violette, Lilas, Magenta, rose&#10;&#10;Description générée automatiquement">
            <a:extLst>
              <a:ext uri="{FF2B5EF4-FFF2-40B4-BE49-F238E27FC236}">
                <a16:creationId xmlns:a16="http://schemas.microsoft.com/office/drawing/2014/main" id="{8987699A-35B1-1AE6-BE30-28ED480E2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0"/>
            <a:ext cx="3111500" cy="1155700"/>
          </a:xfrm>
          <a:prstGeom prst="rect">
            <a:avLst/>
          </a:prstGeom>
        </p:spPr>
      </p:pic>
      <p:pic>
        <p:nvPicPr>
          <p:cNvPr id="50" name="Image 49" descr="Une image contenant lune, objet astronomique, astronomie&#10;&#10;Description générée automatiquement">
            <a:extLst>
              <a:ext uri="{FF2B5EF4-FFF2-40B4-BE49-F238E27FC236}">
                <a16:creationId xmlns:a16="http://schemas.microsoft.com/office/drawing/2014/main" id="{34C26052-17B5-8589-8A8E-3A186197DC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34" y="9216009"/>
            <a:ext cx="1117600" cy="939800"/>
          </a:xfrm>
          <a:prstGeom prst="rect">
            <a:avLst/>
          </a:prstGeom>
        </p:spPr>
      </p:pic>
      <p:pic>
        <p:nvPicPr>
          <p:cNvPr id="51" name="Image 50" descr="Une image contenant lune, créativité, art&#10;&#10;Description générée automatiquement">
            <a:extLst>
              <a:ext uri="{FF2B5EF4-FFF2-40B4-BE49-F238E27FC236}">
                <a16:creationId xmlns:a16="http://schemas.microsoft.com/office/drawing/2014/main" id="{9D527F35-01AF-2613-F04B-FAAD76AF8E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9289466"/>
            <a:ext cx="3251200" cy="14224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AE58E9F-69E1-C139-2F1A-970E3FD04B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4113" y="9588051"/>
            <a:ext cx="1852306" cy="7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52D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02B18056B834290FD23FF8CED8835" ma:contentTypeVersion="3" ma:contentTypeDescription="Crée un document." ma:contentTypeScope="" ma:versionID="abf9a62f3c5586d013a5338cd5e84f76">
  <xsd:schema xmlns:xsd="http://www.w3.org/2001/XMLSchema" xmlns:xs="http://www.w3.org/2001/XMLSchema" xmlns:p="http://schemas.microsoft.com/office/2006/metadata/properties" xmlns:ns2="ecca4ae0-1040-4066-93e0-69dc7ede1e70" targetNamespace="http://schemas.microsoft.com/office/2006/metadata/properties" ma:root="true" ma:fieldsID="db028da570bfdf0f88e4de2d3c370f37" ns2:_="">
    <xsd:import namespace="ecca4ae0-1040-4066-93e0-69dc7ede1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a4ae0-1040-4066-93e0-69dc7ede1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2511A-E688-49D7-A501-960764CB781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3b416d4-3a51-4a3a-b9e5-999e65e88f7c"/>
    <ds:schemaRef ds:uri="ce764d56-89c9-4441-b767-b6a342e96378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73A2D7-6C9E-445F-A46E-5FB840989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CD9DD-8433-4692-B3DD-33D507883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a4ae0-1040-4066-93e0-69dc7ede1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1048</Words>
  <Application>Microsoft Office PowerPoint</Application>
  <PresentationFormat>Personnalisé</PresentationFormat>
  <Paragraphs>89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Calibri</vt:lpstr>
      <vt:lpstr>Times New Roman</vt:lpstr>
      <vt:lpstr>Wigrum</vt:lpstr>
      <vt:lpstr>Wigrum-Light</vt:lpstr>
      <vt:lpstr>Office Theme</vt:lpstr>
      <vt:lpstr>Besoin d’aide ? Des solutions sont à votre disposition</vt:lpstr>
      <vt:lpstr>Besoin d’aide ? Des solutions sont à votre disposition</vt:lpstr>
      <vt:lpstr>Besoin d’aide ? Des solutions sont à votre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Besoin d’aide ? Des solutions sont à votre disposition</dc:title>
  <dc:creator>DI CESARE Sylvie</dc:creator>
  <cp:lastModifiedBy>MILLER JONES Lena</cp:lastModifiedBy>
  <cp:revision>35</cp:revision>
  <dcterms:created xsi:type="dcterms:W3CDTF">2023-06-26T10:28:54Z</dcterms:created>
  <dcterms:modified xsi:type="dcterms:W3CDTF">2024-07-08T09:14:10Z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2023-06-26T00:00:00Z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2023-06-26T00:00:00Z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0x01010011502B18056B834290FD23FF8CED8835</vt:lpwstr>
  </property>
</Properties>
</file>