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1" r:id="rId5"/>
  </p:sldMasterIdLst>
  <p:notesMasterIdLst>
    <p:notesMasterId r:id="rId44"/>
  </p:notesMasterIdLst>
  <p:handoutMasterIdLst>
    <p:handoutMasterId r:id="rId45"/>
  </p:handoutMasterIdLst>
  <p:sldIdLst>
    <p:sldId id="256" r:id="rId6"/>
    <p:sldId id="277" r:id="rId7"/>
    <p:sldId id="276" r:id="rId8"/>
    <p:sldId id="278" r:id="rId9"/>
    <p:sldId id="299" r:id="rId10"/>
    <p:sldId id="279" r:id="rId11"/>
    <p:sldId id="259" r:id="rId12"/>
    <p:sldId id="314" r:id="rId13"/>
    <p:sldId id="281" r:id="rId14"/>
    <p:sldId id="283" r:id="rId15"/>
    <p:sldId id="300" r:id="rId16"/>
    <p:sldId id="301" r:id="rId17"/>
    <p:sldId id="284" r:id="rId18"/>
    <p:sldId id="290" r:id="rId19"/>
    <p:sldId id="302" r:id="rId20"/>
    <p:sldId id="303" r:id="rId21"/>
    <p:sldId id="286" r:id="rId22"/>
    <p:sldId id="305" r:id="rId23"/>
    <p:sldId id="304" r:id="rId24"/>
    <p:sldId id="291" r:id="rId25"/>
    <p:sldId id="287" r:id="rId26"/>
    <p:sldId id="307" r:id="rId27"/>
    <p:sldId id="306" r:id="rId28"/>
    <p:sldId id="292" r:id="rId29"/>
    <p:sldId id="288" r:id="rId30"/>
    <p:sldId id="309" r:id="rId31"/>
    <p:sldId id="308" r:id="rId32"/>
    <p:sldId id="293" r:id="rId33"/>
    <p:sldId id="310" r:id="rId34"/>
    <p:sldId id="311" r:id="rId35"/>
    <p:sldId id="295" r:id="rId36"/>
    <p:sldId id="315" r:id="rId37"/>
    <p:sldId id="296" r:id="rId38"/>
    <p:sldId id="313" r:id="rId39"/>
    <p:sldId id="312" r:id="rId40"/>
    <p:sldId id="297" r:id="rId41"/>
    <p:sldId id="260" r:id="rId42"/>
    <p:sldId id="298" r:id="rId4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B6AA"/>
    <a:srgbClr val="CD19F7"/>
    <a:srgbClr val="F8B77C"/>
    <a:srgbClr val="009EC9"/>
    <a:srgbClr val="595959"/>
    <a:srgbClr val="A3D8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050" autoAdjust="0"/>
  </p:normalViewPr>
  <p:slideViewPr>
    <p:cSldViewPr snapToGrid="0">
      <p:cViewPr varScale="1">
        <p:scale>
          <a:sx n="97" d="100"/>
          <a:sy n="97" d="100"/>
        </p:scale>
        <p:origin x="772" y="64"/>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IN Mallory" userId="1cbeafd0-aca0-448e-9f6d-a4ac6f6d0a29" providerId="ADAL" clId="{151307E5-BACD-4580-BA98-4BBCDA1AC3F7}"/>
    <pc:docChg chg="delSld">
      <pc:chgData name="SORIN Mallory" userId="1cbeafd0-aca0-448e-9f6d-a4ac6f6d0a29" providerId="ADAL" clId="{151307E5-BACD-4580-BA98-4BBCDA1AC3F7}" dt="2024-10-17T13:24:58.610" v="0" actId="47"/>
      <pc:docMkLst>
        <pc:docMk/>
      </pc:docMkLst>
      <pc:sldChg chg="del">
        <pc:chgData name="SORIN Mallory" userId="1cbeafd0-aca0-448e-9f6d-a4ac6f6d0a29" providerId="ADAL" clId="{151307E5-BACD-4580-BA98-4BBCDA1AC3F7}" dt="2024-10-17T13:24:58.610" v="0" actId="47"/>
        <pc:sldMkLst>
          <pc:docMk/>
          <pc:sldMk cId="3617265050"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E97CEC6-E9FE-237F-340B-29DA6906EE39}"/>
              </a:ext>
            </a:extLst>
          </p:cNvPr>
          <p:cNvSpPr>
            <a:spLocks noGrp="1"/>
          </p:cNvSpPr>
          <p:nvPr>
            <p:ph type="hdr" sz="quarter"/>
          </p:nvPr>
        </p:nvSpPr>
        <p:spPr>
          <a:xfrm>
            <a:off x="1" y="0"/>
            <a:ext cx="2945659" cy="498056"/>
          </a:xfrm>
          <a:prstGeom prst="rect">
            <a:avLst/>
          </a:prstGeom>
        </p:spPr>
        <p:txBody>
          <a:bodyPr vert="horz" lIns="91294" tIns="45647" rIns="91294" bIns="45647"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41E0DA2-6298-0F79-68E4-3711206F2FE7}"/>
              </a:ext>
            </a:extLst>
          </p:cNvPr>
          <p:cNvSpPr>
            <a:spLocks noGrp="1"/>
          </p:cNvSpPr>
          <p:nvPr>
            <p:ph type="dt" sz="quarter" idx="1"/>
          </p:nvPr>
        </p:nvSpPr>
        <p:spPr>
          <a:xfrm>
            <a:off x="3850443" y="0"/>
            <a:ext cx="2945659" cy="498056"/>
          </a:xfrm>
          <a:prstGeom prst="rect">
            <a:avLst/>
          </a:prstGeom>
        </p:spPr>
        <p:txBody>
          <a:bodyPr vert="horz" lIns="91294" tIns="45647" rIns="91294" bIns="45647" rtlCol="0"/>
          <a:lstStyle>
            <a:lvl1pPr algn="r">
              <a:defRPr sz="1200"/>
            </a:lvl1pPr>
          </a:lstStyle>
          <a:p>
            <a:fld id="{C82E590F-9DFE-46D5-A1D7-ADF02B5B95DF}" type="datetimeFigureOut">
              <a:rPr lang="fr-FR" smtClean="0"/>
              <a:t>05/06/2025</a:t>
            </a:fld>
            <a:endParaRPr lang="fr-FR"/>
          </a:p>
        </p:txBody>
      </p:sp>
      <p:sp>
        <p:nvSpPr>
          <p:cNvPr id="4" name="Espace réservé du pied de page 3">
            <a:extLst>
              <a:ext uri="{FF2B5EF4-FFF2-40B4-BE49-F238E27FC236}">
                <a16:creationId xmlns:a16="http://schemas.microsoft.com/office/drawing/2014/main" id="{9D019DF7-1EEB-BAAC-6E11-8A05D9D1356F}"/>
              </a:ext>
            </a:extLst>
          </p:cNvPr>
          <p:cNvSpPr>
            <a:spLocks noGrp="1"/>
          </p:cNvSpPr>
          <p:nvPr>
            <p:ph type="ftr" sz="quarter" idx="2"/>
          </p:nvPr>
        </p:nvSpPr>
        <p:spPr>
          <a:xfrm>
            <a:off x="1" y="9428585"/>
            <a:ext cx="2945659" cy="498055"/>
          </a:xfrm>
          <a:prstGeom prst="rect">
            <a:avLst/>
          </a:prstGeom>
        </p:spPr>
        <p:txBody>
          <a:bodyPr vert="horz" lIns="91294" tIns="45647" rIns="91294" bIns="45647"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8F18CFA-7E47-E7B9-CD3D-A56E7A6867CE}"/>
              </a:ext>
            </a:extLst>
          </p:cNvPr>
          <p:cNvSpPr>
            <a:spLocks noGrp="1"/>
          </p:cNvSpPr>
          <p:nvPr>
            <p:ph type="sldNum" sz="quarter" idx="3"/>
          </p:nvPr>
        </p:nvSpPr>
        <p:spPr>
          <a:xfrm>
            <a:off x="3850443" y="9428585"/>
            <a:ext cx="2945659" cy="498055"/>
          </a:xfrm>
          <a:prstGeom prst="rect">
            <a:avLst/>
          </a:prstGeom>
        </p:spPr>
        <p:txBody>
          <a:bodyPr vert="horz" lIns="91294" tIns="45647" rIns="91294" bIns="45647" rtlCol="0" anchor="b"/>
          <a:lstStyle>
            <a:lvl1pPr algn="r">
              <a:defRPr sz="1200"/>
            </a:lvl1pPr>
          </a:lstStyle>
          <a:p>
            <a:fld id="{F550C4E6-73E1-48D3-B2AB-9B18DE28C8BC}" type="slidenum">
              <a:rPr lang="fr-FR" smtClean="0"/>
              <a:t>‹N°›</a:t>
            </a:fld>
            <a:endParaRPr lang="fr-FR"/>
          </a:p>
        </p:txBody>
      </p:sp>
    </p:spTree>
    <p:extLst>
      <p:ext uri="{BB962C8B-B14F-4D97-AF65-F5344CB8AC3E}">
        <p14:creationId xmlns:p14="http://schemas.microsoft.com/office/powerpoint/2010/main" val="2144543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294" tIns="45647" rIns="91294" bIns="45647"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294" tIns="45647" rIns="91294" bIns="45647" rtlCol="0"/>
          <a:lstStyle>
            <a:lvl1pPr algn="r">
              <a:defRPr sz="1200"/>
            </a:lvl1pPr>
          </a:lstStyle>
          <a:p>
            <a:fld id="{344630ED-BACE-45E0-A63B-277378215CEF}" type="datetimeFigureOut">
              <a:rPr lang="fr-FR" smtClean="0"/>
              <a:t>05/06/2025</a:t>
            </a:fld>
            <a:endParaRPr lang="fr-FR"/>
          </a:p>
        </p:txBody>
      </p:sp>
      <p:sp>
        <p:nvSpPr>
          <p:cNvPr id="4" name="Espace réservé de l'image des diapositives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rtlCol="0" anchor="ctr"/>
          <a:lstStyle/>
          <a:p>
            <a:endParaRPr lang="fr-FR"/>
          </a:p>
        </p:txBody>
      </p:sp>
      <p:sp>
        <p:nvSpPr>
          <p:cNvPr id="5" name="Espace réservé des notes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5"/>
            <a:ext cx="2945659" cy="498055"/>
          </a:xfrm>
          <a:prstGeom prst="rect">
            <a:avLst/>
          </a:prstGeom>
        </p:spPr>
        <p:txBody>
          <a:bodyPr vert="horz" lIns="91294" tIns="45647" rIns="91294" bIns="4564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5"/>
            <a:ext cx="2945659" cy="498055"/>
          </a:xfrm>
          <a:prstGeom prst="rect">
            <a:avLst/>
          </a:prstGeom>
        </p:spPr>
        <p:txBody>
          <a:bodyPr vert="horz" lIns="91294" tIns="45647" rIns="91294" bIns="45647" rtlCol="0" anchor="b"/>
          <a:lstStyle>
            <a:lvl1pPr algn="r">
              <a:defRPr sz="1200"/>
            </a:lvl1pPr>
          </a:lstStyle>
          <a:p>
            <a:fld id="{02DD5FAD-1A00-414C-BA5B-C0F735D5DD3B}" type="slidenum">
              <a:rPr lang="fr-FR" smtClean="0"/>
              <a:t>‹N°›</a:t>
            </a:fld>
            <a:endParaRPr lang="fr-FR"/>
          </a:p>
        </p:txBody>
      </p:sp>
    </p:spTree>
    <p:extLst>
      <p:ext uri="{BB962C8B-B14F-4D97-AF65-F5344CB8AC3E}">
        <p14:creationId xmlns:p14="http://schemas.microsoft.com/office/powerpoint/2010/main" val="88669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2</a:t>
            </a:fld>
            <a:endParaRPr lang="fr-FR"/>
          </a:p>
        </p:txBody>
      </p:sp>
    </p:spTree>
    <p:extLst>
      <p:ext uri="{BB962C8B-B14F-4D97-AF65-F5344CB8AC3E}">
        <p14:creationId xmlns:p14="http://schemas.microsoft.com/office/powerpoint/2010/main" val="117728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20</a:t>
            </a:fld>
            <a:endParaRPr lang="fr-FR"/>
          </a:p>
        </p:txBody>
      </p:sp>
    </p:spTree>
    <p:extLst>
      <p:ext uri="{BB962C8B-B14F-4D97-AF65-F5344CB8AC3E}">
        <p14:creationId xmlns:p14="http://schemas.microsoft.com/office/powerpoint/2010/main" val="309370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22</a:t>
            </a:fld>
            <a:endParaRPr lang="fr-FR"/>
          </a:p>
        </p:txBody>
      </p:sp>
    </p:spTree>
    <p:extLst>
      <p:ext uri="{BB962C8B-B14F-4D97-AF65-F5344CB8AC3E}">
        <p14:creationId xmlns:p14="http://schemas.microsoft.com/office/powerpoint/2010/main" val="365810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24</a:t>
            </a:fld>
            <a:endParaRPr lang="fr-FR"/>
          </a:p>
        </p:txBody>
      </p:sp>
    </p:spTree>
    <p:extLst>
      <p:ext uri="{BB962C8B-B14F-4D97-AF65-F5344CB8AC3E}">
        <p14:creationId xmlns:p14="http://schemas.microsoft.com/office/powerpoint/2010/main" val="2574137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26</a:t>
            </a:fld>
            <a:endParaRPr lang="fr-FR"/>
          </a:p>
        </p:txBody>
      </p:sp>
    </p:spTree>
    <p:extLst>
      <p:ext uri="{BB962C8B-B14F-4D97-AF65-F5344CB8AC3E}">
        <p14:creationId xmlns:p14="http://schemas.microsoft.com/office/powerpoint/2010/main" val="20044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28</a:t>
            </a:fld>
            <a:endParaRPr lang="fr-FR"/>
          </a:p>
        </p:txBody>
      </p:sp>
    </p:spTree>
    <p:extLst>
      <p:ext uri="{BB962C8B-B14F-4D97-AF65-F5344CB8AC3E}">
        <p14:creationId xmlns:p14="http://schemas.microsoft.com/office/powerpoint/2010/main" val="74146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30</a:t>
            </a:fld>
            <a:endParaRPr lang="fr-FR"/>
          </a:p>
        </p:txBody>
      </p:sp>
    </p:spTree>
    <p:extLst>
      <p:ext uri="{BB962C8B-B14F-4D97-AF65-F5344CB8AC3E}">
        <p14:creationId xmlns:p14="http://schemas.microsoft.com/office/powerpoint/2010/main" val="2120097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34</a:t>
            </a:fld>
            <a:endParaRPr lang="fr-FR"/>
          </a:p>
        </p:txBody>
      </p:sp>
    </p:spTree>
    <p:extLst>
      <p:ext uri="{BB962C8B-B14F-4D97-AF65-F5344CB8AC3E}">
        <p14:creationId xmlns:p14="http://schemas.microsoft.com/office/powerpoint/2010/main" val="153869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36</a:t>
            </a:fld>
            <a:endParaRPr lang="fr-FR"/>
          </a:p>
        </p:txBody>
      </p:sp>
    </p:spTree>
    <p:extLst>
      <p:ext uri="{BB962C8B-B14F-4D97-AF65-F5344CB8AC3E}">
        <p14:creationId xmlns:p14="http://schemas.microsoft.com/office/powerpoint/2010/main" val="423450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3</a:t>
            </a:fld>
            <a:endParaRPr lang="fr-FR"/>
          </a:p>
        </p:txBody>
      </p:sp>
    </p:spTree>
    <p:extLst>
      <p:ext uri="{BB962C8B-B14F-4D97-AF65-F5344CB8AC3E}">
        <p14:creationId xmlns:p14="http://schemas.microsoft.com/office/powerpoint/2010/main" val="384159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5</a:t>
            </a:fld>
            <a:endParaRPr lang="fr-FR"/>
          </a:p>
        </p:txBody>
      </p:sp>
    </p:spTree>
    <p:extLst>
      <p:ext uri="{BB962C8B-B14F-4D97-AF65-F5344CB8AC3E}">
        <p14:creationId xmlns:p14="http://schemas.microsoft.com/office/powerpoint/2010/main" val="290646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6</a:t>
            </a:fld>
            <a:endParaRPr lang="fr-FR"/>
          </a:p>
        </p:txBody>
      </p:sp>
    </p:spTree>
    <p:extLst>
      <p:ext uri="{BB962C8B-B14F-4D97-AF65-F5344CB8AC3E}">
        <p14:creationId xmlns:p14="http://schemas.microsoft.com/office/powerpoint/2010/main" val="159024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10</a:t>
            </a:fld>
            <a:endParaRPr lang="fr-FR"/>
          </a:p>
        </p:txBody>
      </p:sp>
    </p:spTree>
    <p:extLst>
      <p:ext uri="{BB962C8B-B14F-4D97-AF65-F5344CB8AC3E}">
        <p14:creationId xmlns:p14="http://schemas.microsoft.com/office/powerpoint/2010/main" val="337023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12</a:t>
            </a:fld>
            <a:endParaRPr lang="fr-FR"/>
          </a:p>
        </p:txBody>
      </p:sp>
    </p:spTree>
    <p:extLst>
      <p:ext uri="{BB962C8B-B14F-4D97-AF65-F5344CB8AC3E}">
        <p14:creationId xmlns:p14="http://schemas.microsoft.com/office/powerpoint/2010/main" val="1939083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14</a:t>
            </a:fld>
            <a:endParaRPr lang="fr-FR"/>
          </a:p>
        </p:txBody>
      </p:sp>
    </p:spTree>
    <p:extLst>
      <p:ext uri="{BB962C8B-B14F-4D97-AF65-F5344CB8AC3E}">
        <p14:creationId xmlns:p14="http://schemas.microsoft.com/office/powerpoint/2010/main" val="199930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16</a:t>
            </a:fld>
            <a:endParaRPr lang="fr-FR"/>
          </a:p>
        </p:txBody>
      </p:sp>
    </p:spTree>
    <p:extLst>
      <p:ext uri="{BB962C8B-B14F-4D97-AF65-F5344CB8AC3E}">
        <p14:creationId xmlns:p14="http://schemas.microsoft.com/office/powerpoint/2010/main" val="2782783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18</a:t>
            </a:fld>
            <a:endParaRPr lang="fr-FR"/>
          </a:p>
        </p:txBody>
      </p:sp>
    </p:spTree>
    <p:extLst>
      <p:ext uri="{BB962C8B-B14F-4D97-AF65-F5344CB8AC3E}">
        <p14:creationId xmlns:p14="http://schemas.microsoft.com/office/powerpoint/2010/main" val="3975443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FF7F70-B99F-0EA5-A677-388DA3903747}"/>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orme libre : forme 8">
            <a:extLst>
              <a:ext uri="{FF2B5EF4-FFF2-40B4-BE49-F238E27FC236}">
                <a16:creationId xmlns:a16="http://schemas.microsoft.com/office/drawing/2014/main" id="{0F320DFD-D643-C45F-0ED0-90937F10A607}"/>
              </a:ext>
            </a:extLst>
          </p:cNvPr>
          <p:cNvSpPr/>
          <p:nvPr userDrawn="1"/>
        </p:nvSpPr>
        <p:spPr>
          <a:xfrm>
            <a:off x="0" y="3676604"/>
            <a:ext cx="5464361" cy="3181396"/>
          </a:xfrm>
          <a:custGeom>
            <a:avLst/>
            <a:gdLst>
              <a:gd name="connsiteX0" fmla="*/ 1175759 w 5464361"/>
              <a:gd name="connsiteY0" fmla="*/ 1174 h 3181396"/>
              <a:gd name="connsiteX1" fmla="*/ 1784136 w 5464361"/>
              <a:gd name="connsiteY1" fmla="*/ 387603 h 3181396"/>
              <a:gd name="connsiteX2" fmla="*/ 1516933 w 5464361"/>
              <a:gd name="connsiteY2" fmla="*/ 1392683 h 3181396"/>
              <a:gd name="connsiteX3" fmla="*/ 3822361 w 5464361"/>
              <a:gd name="connsiteY3" fmla="*/ 547000 h 3181396"/>
              <a:gd name="connsiteX4" fmla="*/ 3947401 w 5464361"/>
              <a:gd name="connsiteY4" fmla="*/ 695488 h 3181396"/>
              <a:gd name="connsiteX5" fmla="*/ 3516594 w 5464361"/>
              <a:gd name="connsiteY5" fmla="*/ 1670495 h 3181396"/>
              <a:gd name="connsiteX6" fmla="*/ 5313202 w 5464361"/>
              <a:gd name="connsiteY6" fmla="*/ 2338398 h 3181396"/>
              <a:gd name="connsiteX7" fmla="*/ 5312875 w 5464361"/>
              <a:gd name="connsiteY7" fmla="*/ 2338775 h 3181396"/>
              <a:gd name="connsiteX8" fmla="*/ 5427357 w 5464361"/>
              <a:gd name="connsiteY8" fmla="*/ 3126031 h 3181396"/>
              <a:gd name="connsiteX9" fmla="*/ 5406907 w 5464361"/>
              <a:gd name="connsiteY9" fmla="*/ 3181396 h 3181396"/>
              <a:gd name="connsiteX10" fmla="*/ 0 w 5464361"/>
              <a:gd name="connsiteY10" fmla="*/ 3181396 h 3181396"/>
              <a:gd name="connsiteX11" fmla="*/ 0 w 5464361"/>
              <a:gd name="connsiteY11" fmla="*/ 512508 h 3181396"/>
              <a:gd name="connsiteX12" fmla="*/ 37008 w 5464361"/>
              <a:gd name="connsiteY12" fmla="*/ 477629 h 3181396"/>
              <a:gd name="connsiteX13" fmla="*/ 1175759 w 5464361"/>
              <a:gd name="connsiteY13" fmla="*/ 1174 h 318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64361" h="3181396">
                <a:moveTo>
                  <a:pt x="1175759" y="1174"/>
                </a:moveTo>
                <a:cubicBezTo>
                  <a:pt x="1458674" y="14965"/>
                  <a:pt x="1681655" y="149998"/>
                  <a:pt x="1784136" y="387603"/>
                </a:cubicBezTo>
                <a:cubicBezTo>
                  <a:pt x="1892510" y="637704"/>
                  <a:pt x="1808248" y="955241"/>
                  <a:pt x="1516933" y="1392683"/>
                </a:cubicBezTo>
                <a:cubicBezTo>
                  <a:pt x="2212933" y="641545"/>
                  <a:pt x="3314797" y="105838"/>
                  <a:pt x="3822361" y="547000"/>
                </a:cubicBezTo>
                <a:cubicBezTo>
                  <a:pt x="3869602" y="588060"/>
                  <a:pt x="3911739" y="637292"/>
                  <a:pt x="3947401" y="695488"/>
                </a:cubicBezTo>
                <a:cubicBezTo>
                  <a:pt x="4073045" y="898239"/>
                  <a:pt x="4033386" y="1285059"/>
                  <a:pt x="3516594" y="1670495"/>
                </a:cubicBezTo>
                <a:cubicBezTo>
                  <a:pt x="4279094" y="1585535"/>
                  <a:pt x="5028615" y="1847556"/>
                  <a:pt x="5313202" y="2338398"/>
                </a:cubicBezTo>
                <a:lnTo>
                  <a:pt x="5312875" y="2338775"/>
                </a:lnTo>
                <a:cubicBezTo>
                  <a:pt x="5470089" y="2609889"/>
                  <a:pt x="5498755" y="2876151"/>
                  <a:pt x="5427357" y="3126031"/>
                </a:cubicBezTo>
                <a:lnTo>
                  <a:pt x="5406907" y="3181396"/>
                </a:lnTo>
                <a:lnTo>
                  <a:pt x="0" y="3181396"/>
                </a:lnTo>
                <a:lnTo>
                  <a:pt x="0" y="512508"/>
                </a:lnTo>
                <a:lnTo>
                  <a:pt x="37008" y="477629"/>
                </a:lnTo>
                <a:cubicBezTo>
                  <a:pt x="434049" y="134021"/>
                  <a:pt x="845692" y="-14915"/>
                  <a:pt x="1175759" y="1174"/>
                </a:cubicBezTo>
                <a:close/>
              </a:path>
            </a:pathLst>
          </a:custGeom>
          <a:gradFill flip="none" rotWithShape="1">
            <a:gsLst>
              <a:gs pos="0">
                <a:srgbClr val="E42312"/>
              </a:gs>
              <a:gs pos="10000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sp>
        <p:nvSpPr>
          <p:cNvPr id="2" name="Titre 1">
            <a:extLst>
              <a:ext uri="{FF2B5EF4-FFF2-40B4-BE49-F238E27FC236}">
                <a16:creationId xmlns:a16="http://schemas.microsoft.com/office/drawing/2014/main" id="{3D30B6F1-4C99-A1BA-4602-CF58A473C175}"/>
              </a:ext>
            </a:extLst>
          </p:cNvPr>
          <p:cNvSpPr>
            <a:spLocks noGrp="1"/>
          </p:cNvSpPr>
          <p:nvPr>
            <p:ph type="ctrTitle"/>
          </p:nvPr>
        </p:nvSpPr>
        <p:spPr>
          <a:xfrm>
            <a:off x="539400" y="1042860"/>
            <a:ext cx="11113200" cy="2387600"/>
          </a:xfrm>
          <a:prstGeom prst="rect">
            <a:avLst/>
          </a:prstGeom>
        </p:spPr>
        <p:txBody>
          <a:bodyPr anchor="b"/>
          <a:lstStyle>
            <a:lvl1pPr algn="r">
              <a:defRPr sz="6600">
                <a:solidFill>
                  <a:schemeClr val="bg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F3D66151-053F-92FE-49BE-21A2C5C32418}"/>
              </a:ext>
            </a:extLst>
          </p:cNvPr>
          <p:cNvSpPr>
            <a:spLocks noGrp="1"/>
          </p:cNvSpPr>
          <p:nvPr>
            <p:ph type="subTitle" idx="1"/>
          </p:nvPr>
        </p:nvSpPr>
        <p:spPr>
          <a:xfrm>
            <a:off x="4267200" y="4102860"/>
            <a:ext cx="7385400" cy="1368000"/>
          </a:xfrm>
        </p:spPr>
        <p:txBody>
          <a:bodyPr/>
          <a:lstStyle>
            <a:lvl1pPr marL="0" indent="0" algn="r">
              <a:spcBef>
                <a:spcPts val="0"/>
              </a:spcBef>
              <a:buNone/>
              <a:defRPr sz="2800" b="0">
                <a:solidFill>
                  <a:schemeClr val="tx2">
                    <a:lumMod val="20000"/>
                    <a:lumOff val="8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429A278C-A573-67A9-95E4-D6AA5B57B9D0}"/>
              </a:ext>
            </a:extLst>
          </p:cNvPr>
          <p:cNvSpPr>
            <a:spLocks noGrp="1"/>
          </p:cNvSpPr>
          <p:nvPr>
            <p:ph type="dt" sz="half" idx="10"/>
          </p:nvPr>
        </p:nvSpPr>
        <p:spPr>
          <a:xfrm>
            <a:off x="10968000" y="151888"/>
            <a:ext cx="684000" cy="126000"/>
          </a:xfrm>
        </p:spPr>
        <p:txBody>
          <a:bodyPr/>
          <a:lstStyle>
            <a:lvl1pPr>
              <a:defRPr>
                <a:solidFill>
                  <a:schemeClr val="tx2">
                    <a:lumMod val="20000"/>
                    <a:lumOff val="80000"/>
                  </a:schemeClr>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F9BE52EB-53F1-5793-CF34-72F3DE2B53CF}"/>
              </a:ext>
            </a:extLst>
          </p:cNvPr>
          <p:cNvSpPr>
            <a:spLocks noGrp="1"/>
          </p:cNvSpPr>
          <p:nvPr>
            <p:ph type="ftr" sz="quarter" idx="11"/>
          </p:nvPr>
        </p:nvSpPr>
        <p:spPr>
          <a:xfrm>
            <a:off x="5398800" y="151888"/>
            <a:ext cx="5555999" cy="126000"/>
          </a:xfrm>
        </p:spPr>
        <p:txBody>
          <a:bodyPr/>
          <a:lstStyle>
            <a:lvl1pPr algn="r">
              <a:defRPr>
                <a:solidFill>
                  <a:schemeClr val="tx2">
                    <a:lumMod val="20000"/>
                    <a:lumOff val="80000"/>
                  </a:schemeClr>
                </a:solidFill>
              </a:defRPr>
            </a:lvl1pPr>
          </a:lstStyle>
          <a:p>
            <a:r>
              <a:rPr lang="fr-FR"/>
              <a:t>Aller dans Insertion &gt; Pied de page pour compléter ce champ</a:t>
            </a:r>
            <a:endParaRPr lang="fr-FR" dirty="0"/>
          </a:p>
        </p:txBody>
      </p:sp>
      <p:sp>
        <p:nvSpPr>
          <p:cNvPr id="17" name="Espace réservé du texte 16">
            <a:extLst>
              <a:ext uri="{FF2B5EF4-FFF2-40B4-BE49-F238E27FC236}">
                <a16:creationId xmlns:a16="http://schemas.microsoft.com/office/drawing/2014/main" id="{7E35A042-21C6-686B-35B3-340E7161AF17}"/>
              </a:ext>
            </a:extLst>
          </p:cNvPr>
          <p:cNvSpPr>
            <a:spLocks noGrp="1"/>
          </p:cNvSpPr>
          <p:nvPr>
            <p:ph type="body" sz="quarter" idx="15" hasCustomPrompt="1"/>
          </p:nvPr>
        </p:nvSpPr>
        <p:spPr>
          <a:xfrm>
            <a:off x="5400675" y="5816350"/>
            <a:ext cx="6251575" cy="540000"/>
          </a:xfrm>
        </p:spPr>
        <p:txBody>
          <a:bodyPr anchor="b" anchorCtr="0"/>
          <a:lstStyle>
            <a:lvl1pPr algn="r">
              <a:spcBef>
                <a:spcPts val="0"/>
              </a:spcBef>
              <a:defRPr sz="1200" b="0">
                <a:solidFill>
                  <a:schemeClr val="bg1"/>
                </a:solidFill>
                <a:latin typeface="Aptos Light" panose="020B0004020202020204" pitchFamily="34" charset="0"/>
              </a:defRPr>
            </a:lvl1pPr>
          </a:lstStyle>
          <a:p>
            <a:pPr lvl="0"/>
            <a:r>
              <a:rPr lang="fr-FR" dirty="0"/>
              <a:t>Prénom Nom </a:t>
            </a:r>
            <a:r>
              <a:rPr lang="fr-FR" dirty="0" err="1"/>
              <a:t>Nom</a:t>
            </a:r>
            <a:r>
              <a:rPr lang="fr-FR" dirty="0"/>
              <a:t> de la direction</a:t>
            </a:r>
          </a:p>
        </p:txBody>
      </p:sp>
      <p:pic>
        <p:nvPicPr>
          <p:cNvPr id="11" name="Image 10" descr="Une image contenant Graphique, Police, logo, symbole&#10;&#10;Description générée automatiquement">
            <a:extLst>
              <a:ext uri="{FF2B5EF4-FFF2-40B4-BE49-F238E27FC236}">
                <a16:creationId xmlns:a16="http://schemas.microsoft.com/office/drawing/2014/main" id="{C4A95947-3BEF-31B0-CD88-BFCFF81F4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4586400"/>
            <a:ext cx="2652533" cy="1990800"/>
          </a:xfrm>
          <a:prstGeom prst="rect">
            <a:avLst/>
          </a:prstGeom>
        </p:spPr>
      </p:pic>
      <p:sp>
        <p:nvSpPr>
          <p:cNvPr id="6" name="Rectangle 5">
            <a:extLst>
              <a:ext uri="{FF2B5EF4-FFF2-40B4-BE49-F238E27FC236}">
                <a16:creationId xmlns:a16="http://schemas.microsoft.com/office/drawing/2014/main" id="{BF9FF406-4E68-275C-ADF0-E8ABD85D7BE3}"/>
              </a:ext>
            </a:extLst>
          </p:cNvPr>
          <p:cNvSpPr>
            <a:spLocks noChangeAspect="1"/>
          </p:cNvSpPr>
          <p:nvPr userDrawn="1"/>
        </p:nvSpPr>
        <p:spPr>
          <a:xfrm flipV="1">
            <a:off x="10985847" y="3927164"/>
            <a:ext cx="666403" cy="666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545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4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a:xfrm>
            <a:off x="540000" y="1728000"/>
            <a:ext cx="2628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
        <p:nvSpPr>
          <p:cNvPr id="7" name="Espace réservé du contenu 2">
            <a:extLst>
              <a:ext uri="{FF2B5EF4-FFF2-40B4-BE49-F238E27FC236}">
                <a16:creationId xmlns:a16="http://schemas.microsoft.com/office/drawing/2014/main" id="{7D71F700-C46E-3E3E-AF3E-1C07644DA231}"/>
              </a:ext>
            </a:extLst>
          </p:cNvPr>
          <p:cNvSpPr>
            <a:spLocks noGrp="1"/>
          </p:cNvSpPr>
          <p:nvPr>
            <p:ph idx="13"/>
          </p:nvPr>
        </p:nvSpPr>
        <p:spPr>
          <a:xfrm>
            <a:off x="9023999" y="1728000"/>
            <a:ext cx="2628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2">
            <a:extLst>
              <a:ext uri="{FF2B5EF4-FFF2-40B4-BE49-F238E27FC236}">
                <a16:creationId xmlns:a16="http://schemas.microsoft.com/office/drawing/2014/main" id="{CA085BE9-8FCE-A06A-08C4-1EE73A1FCFF6}"/>
              </a:ext>
            </a:extLst>
          </p:cNvPr>
          <p:cNvSpPr>
            <a:spLocks noGrp="1"/>
          </p:cNvSpPr>
          <p:nvPr>
            <p:ph idx="14"/>
          </p:nvPr>
        </p:nvSpPr>
        <p:spPr>
          <a:xfrm>
            <a:off x="3368000" y="1728000"/>
            <a:ext cx="2628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contenu 2">
            <a:extLst>
              <a:ext uri="{FF2B5EF4-FFF2-40B4-BE49-F238E27FC236}">
                <a16:creationId xmlns:a16="http://schemas.microsoft.com/office/drawing/2014/main" id="{A396C4DE-7F4F-E63A-EC2F-30FD5809B4C3}"/>
              </a:ext>
            </a:extLst>
          </p:cNvPr>
          <p:cNvSpPr>
            <a:spLocks noGrp="1"/>
          </p:cNvSpPr>
          <p:nvPr>
            <p:ph idx="15"/>
          </p:nvPr>
        </p:nvSpPr>
        <p:spPr>
          <a:xfrm>
            <a:off x="6196000" y="1744369"/>
            <a:ext cx="2628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30495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encadr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a:xfrm>
            <a:off x="540000" y="1728000"/>
            <a:ext cx="5400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
        <p:nvSpPr>
          <p:cNvPr id="7" name="Espace réservé du contenu 2">
            <a:extLst>
              <a:ext uri="{FF2B5EF4-FFF2-40B4-BE49-F238E27FC236}">
                <a16:creationId xmlns:a16="http://schemas.microsoft.com/office/drawing/2014/main" id="{7D71F700-C46E-3E3E-AF3E-1C07644DA231}"/>
              </a:ext>
            </a:extLst>
          </p:cNvPr>
          <p:cNvSpPr>
            <a:spLocks noGrp="1"/>
          </p:cNvSpPr>
          <p:nvPr>
            <p:ph idx="13"/>
          </p:nvPr>
        </p:nvSpPr>
        <p:spPr>
          <a:xfrm>
            <a:off x="6251999" y="1728000"/>
            <a:ext cx="5400000" cy="4500000"/>
          </a:xfrm>
          <a:solidFill>
            <a:schemeClr val="tx2"/>
          </a:solidFill>
        </p:spPr>
        <p:txBody>
          <a:bodyPr lIns="180000" tIns="180000" rIns="180000" bIns="180000"/>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71555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e - 1 colonne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55348-C2ED-B02F-9269-7F7C86704D13}"/>
              </a:ext>
            </a:extLst>
          </p:cNvPr>
          <p:cNvSpPr/>
          <p:nvPr userDrawn="1"/>
        </p:nvSpPr>
        <p:spPr>
          <a:xfrm>
            <a:off x="0" y="0"/>
            <a:ext cx="12192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ABD7E12D-7602-BF3B-7B4E-AB9DA63A7EAE}"/>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772B8B16-C24C-3A99-8D86-F4B4E11E57FD}"/>
              </a:ext>
            </a:extLst>
          </p:cNvPr>
          <p:cNvSpPr>
            <a:spLocks noGrp="1"/>
          </p:cNvSpPr>
          <p:nvPr>
            <p:ph idx="1"/>
          </p:nvPr>
        </p:nvSpPr>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285B42E0-2B45-08E1-0787-ADCAAC9D36CF}"/>
              </a:ext>
            </a:extLst>
          </p:cNvPr>
          <p:cNvSpPr>
            <a:spLocks noGrp="1"/>
          </p:cNvSpPr>
          <p:nvPr>
            <p:ph type="dt" sz="half" idx="10"/>
          </p:nvPr>
        </p:nvSpPr>
        <p:spPr/>
        <p:txBody>
          <a:bodyPr/>
          <a:lstStyle>
            <a:lvl1pPr>
              <a:defRPr>
                <a:solidFill>
                  <a:schemeClr val="bg1"/>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678E2DFA-74B6-5D32-5690-CE7D057991EB}"/>
              </a:ext>
            </a:extLst>
          </p:cNvPr>
          <p:cNvSpPr>
            <a:spLocks noGrp="1"/>
          </p:cNvSpPr>
          <p:nvPr>
            <p:ph type="ftr" sz="quarter" idx="11"/>
          </p:nvPr>
        </p:nvSpPr>
        <p:spPr/>
        <p:txBody>
          <a:bodyPr/>
          <a:lstStyle>
            <a:lvl1pPr>
              <a:defRPr>
                <a:solidFill>
                  <a:schemeClr val="bg1"/>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6BDAD889-A9DB-4C4F-C163-77ACCD19045A}"/>
              </a:ext>
            </a:extLst>
          </p:cNvPr>
          <p:cNvSpPr>
            <a:spLocks noGrp="1"/>
          </p:cNvSpPr>
          <p:nvPr>
            <p:ph type="sldNum" sz="quarter" idx="12"/>
          </p:nvPr>
        </p:nvSpPr>
        <p:spPr/>
        <p:txBody>
          <a:bodyPr/>
          <a:lstStyle>
            <a:lvl1pPr>
              <a:defRPr>
                <a:solidFill>
                  <a:schemeClr val="bg1"/>
                </a:solidFill>
              </a:defRPr>
            </a:lvl1pPr>
          </a:lstStyle>
          <a:p>
            <a:fld id="{4EC25573-C914-4EED-A883-C53AF0641877}" type="slidenum">
              <a:rPr lang="fr-FR" smtClean="0"/>
              <a:pPr/>
              <a:t>‹N°›</a:t>
            </a:fld>
            <a:endParaRPr lang="fr-FR" dirty="0"/>
          </a:p>
        </p:txBody>
      </p:sp>
      <p:sp>
        <p:nvSpPr>
          <p:cNvPr id="10" name="Forme libre : forme 9">
            <a:extLst>
              <a:ext uri="{FF2B5EF4-FFF2-40B4-BE49-F238E27FC236}">
                <a16:creationId xmlns:a16="http://schemas.microsoft.com/office/drawing/2014/main" id="{30E680EF-2E80-8BAB-8E4A-2F1CC8BD999F}"/>
              </a:ext>
            </a:extLst>
          </p:cNvPr>
          <p:cNvSpPr/>
          <p:nvPr userDrawn="1"/>
        </p:nvSpPr>
        <p:spPr>
          <a:xfrm>
            <a:off x="10870660" y="1"/>
            <a:ext cx="1321340" cy="76991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pic>
        <p:nvPicPr>
          <p:cNvPr id="8" name="Image 7" descr="Une image contenant Graphique, Police, logo, symbole&#10;&#10;Description générée automatiquement">
            <a:extLst>
              <a:ext uri="{FF2B5EF4-FFF2-40B4-BE49-F238E27FC236}">
                <a16:creationId xmlns:a16="http://schemas.microsoft.com/office/drawing/2014/main" id="{A1FE8647-BA9D-AF4D-CAC5-715C3940EF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158735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2 colonnes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55348-C2ED-B02F-9269-7F7C86704D13}"/>
              </a:ext>
            </a:extLst>
          </p:cNvPr>
          <p:cNvSpPr/>
          <p:nvPr userDrawn="1"/>
        </p:nvSpPr>
        <p:spPr>
          <a:xfrm>
            <a:off x="0" y="0"/>
            <a:ext cx="12192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BD7E12D-7602-BF3B-7B4E-AB9DA63A7EAE}"/>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4" name="Espace réservé de la date 3">
            <a:extLst>
              <a:ext uri="{FF2B5EF4-FFF2-40B4-BE49-F238E27FC236}">
                <a16:creationId xmlns:a16="http://schemas.microsoft.com/office/drawing/2014/main" id="{285B42E0-2B45-08E1-0787-ADCAAC9D36CF}"/>
              </a:ext>
            </a:extLst>
          </p:cNvPr>
          <p:cNvSpPr>
            <a:spLocks noGrp="1"/>
          </p:cNvSpPr>
          <p:nvPr>
            <p:ph type="dt" sz="half" idx="10"/>
          </p:nvPr>
        </p:nvSpPr>
        <p:spPr/>
        <p:txBody>
          <a:bodyPr/>
          <a:lstStyle>
            <a:lvl1pPr>
              <a:defRPr>
                <a:solidFill>
                  <a:schemeClr val="bg1"/>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678E2DFA-74B6-5D32-5690-CE7D057991EB}"/>
              </a:ext>
            </a:extLst>
          </p:cNvPr>
          <p:cNvSpPr>
            <a:spLocks noGrp="1"/>
          </p:cNvSpPr>
          <p:nvPr>
            <p:ph type="ftr" sz="quarter" idx="11"/>
          </p:nvPr>
        </p:nvSpPr>
        <p:spPr/>
        <p:txBody>
          <a:bodyPr/>
          <a:lstStyle>
            <a:lvl1pPr>
              <a:defRPr>
                <a:solidFill>
                  <a:schemeClr val="bg1"/>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6BDAD889-A9DB-4C4F-C163-77ACCD19045A}"/>
              </a:ext>
            </a:extLst>
          </p:cNvPr>
          <p:cNvSpPr>
            <a:spLocks noGrp="1"/>
          </p:cNvSpPr>
          <p:nvPr>
            <p:ph type="sldNum" sz="quarter" idx="12"/>
          </p:nvPr>
        </p:nvSpPr>
        <p:spPr/>
        <p:txBody>
          <a:bodyPr/>
          <a:lstStyle>
            <a:lvl1pPr>
              <a:defRPr>
                <a:solidFill>
                  <a:schemeClr val="bg1"/>
                </a:solidFill>
              </a:defRPr>
            </a:lvl1pPr>
          </a:lstStyle>
          <a:p>
            <a:fld id="{4EC25573-C914-4EED-A883-C53AF0641877}" type="slidenum">
              <a:rPr lang="fr-FR" smtClean="0"/>
              <a:pPr/>
              <a:t>‹N°›</a:t>
            </a:fld>
            <a:endParaRPr lang="fr-FR" dirty="0"/>
          </a:p>
        </p:txBody>
      </p:sp>
      <p:sp>
        <p:nvSpPr>
          <p:cNvPr id="9" name="Espace réservé du contenu 2">
            <a:extLst>
              <a:ext uri="{FF2B5EF4-FFF2-40B4-BE49-F238E27FC236}">
                <a16:creationId xmlns:a16="http://schemas.microsoft.com/office/drawing/2014/main" id="{778215CF-0031-FE6F-B971-EFA67467AC9A}"/>
              </a:ext>
            </a:extLst>
          </p:cNvPr>
          <p:cNvSpPr>
            <a:spLocks noGrp="1"/>
          </p:cNvSpPr>
          <p:nvPr>
            <p:ph sz="half" idx="1"/>
          </p:nvPr>
        </p:nvSpPr>
        <p:spPr>
          <a:xfrm>
            <a:off x="540000" y="1728000"/>
            <a:ext cx="5400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contenu 2">
            <a:extLst>
              <a:ext uri="{FF2B5EF4-FFF2-40B4-BE49-F238E27FC236}">
                <a16:creationId xmlns:a16="http://schemas.microsoft.com/office/drawing/2014/main" id="{FDBDFA6D-215C-F1E2-E997-330A7B80DF49}"/>
              </a:ext>
            </a:extLst>
          </p:cNvPr>
          <p:cNvSpPr>
            <a:spLocks noGrp="1"/>
          </p:cNvSpPr>
          <p:nvPr>
            <p:ph sz="half" idx="13"/>
          </p:nvPr>
        </p:nvSpPr>
        <p:spPr>
          <a:xfrm>
            <a:off x="6251999" y="1728000"/>
            <a:ext cx="5400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Forme libre : forme 9">
            <a:extLst>
              <a:ext uri="{FF2B5EF4-FFF2-40B4-BE49-F238E27FC236}">
                <a16:creationId xmlns:a16="http://schemas.microsoft.com/office/drawing/2014/main" id="{3DEC5003-1E0E-0A45-7437-E686DF9C7277}"/>
              </a:ext>
            </a:extLst>
          </p:cNvPr>
          <p:cNvSpPr/>
          <p:nvPr userDrawn="1"/>
        </p:nvSpPr>
        <p:spPr>
          <a:xfrm>
            <a:off x="10870660" y="1"/>
            <a:ext cx="1321340" cy="76991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pic>
        <p:nvPicPr>
          <p:cNvPr id="3" name="Image 2" descr="Une image contenant Graphique, Police, logo, symbole&#10;&#10;Description générée automatiquement">
            <a:extLst>
              <a:ext uri="{FF2B5EF4-FFF2-40B4-BE49-F238E27FC236}">
                <a16:creationId xmlns:a16="http://schemas.microsoft.com/office/drawing/2014/main" id="{0356BC96-D50A-B16D-B99D-97487BED399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63256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3 colonnes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55348-C2ED-B02F-9269-7F7C86704D13}"/>
              </a:ext>
            </a:extLst>
          </p:cNvPr>
          <p:cNvSpPr/>
          <p:nvPr userDrawn="1"/>
        </p:nvSpPr>
        <p:spPr>
          <a:xfrm>
            <a:off x="0" y="0"/>
            <a:ext cx="12192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BD7E12D-7602-BF3B-7B4E-AB9DA63A7EAE}"/>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4" name="Espace réservé de la date 3">
            <a:extLst>
              <a:ext uri="{FF2B5EF4-FFF2-40B4-BE49-F238E27FC236}">
                <a16:creationId xmlns:a16="http://schemas.microsoft.com/office/drawing/2014/main" id="{285B42E0-2B45-08E1-0787-ADCAAC9D36CF}"/>
              </a:ext>
            </a:extLst>
          </p:cNvPr>
          <p:cNvSpPr>
            <a:spLocks noGrp="1"/>
          </p:cNvSpPr>
          <p:nvPr>
            <p:ph type="dt" sz="half" idx="10"/>
          </p:nvPr>
        </p:nvSpPr>
        <p:spPr/>
        <p:txBody>
          <a:bodyPr/>
          <a:lstStyle>
            <a:lvl1pPr>
              <a:defRPr>
                <a:solidFill>
                  <a:schemeClr val="bg1"/>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678E2DFA-74B6-5D32-5690-CE7D057991EB}"/>
              </a:ext>
            </a:extLst>
          </p:cNvPr>
          <p:cNvSpPr>
            <a:spLocks noGrp="1"/>
          </p:cNvSpPr>
          <p:nvPr>
            <p:ph type="ftr" sz="quarter" idx="11"/>
          </p:nvPr>
        </p:nvSpPr>
        <p:spPr/>
        <p:txBody>
          <a:bodyPr/>
          <a:lstStyle>
            <a:lvl1pPr>
              <a:defRPr>
                <a:solidFill>
                  <a:schemeClr val="bg1"/>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6BDAD889-A9DB-4C4F-C163-77ACCD19045A}"/>
              </a:ext>
            </a:extLst>
          </p:cNvPr>
          <p:cNvSpPr>
            <a:spLocks noGrp="1"/>
          </p:cNvSpPr>
          <p:nvPr>
            <p:ph type="sldNum" sz="quarter" idx="12"/>
          </p:nvPr>
        </p:nvSpPr>
        <p:spPr/>
        <p:txBody>
          <a:bodyPr/>
          <a:lstStyle>
            <a:lvl1pPr>
              <a:defRPr>
                <a:solidFill>
                  <a:schemeClr val="bg1"/>
                </a:solidFill>
              </a:defRPr>
            </a:lvl1pPr>
          </a:lstStyle>
          <a:p>
            <a:fld id="{4EC25573-C914-4EED-A883-C53AF0641877}" type="slidenum">
              <a:rPr lang="fr-FR" smtClean="0"/>
              <a:pPr/>
              <a:t>‹N°›</a:t>
            </a:fld>
            <a:endParaRPr lang="fr-FR" dirty="0"/>
          </a:p>
        </p:txBody>
      </p:sp>
      <p:sp>
        <p:nvSpPr>
          <p:cNvPr id="3" name="Espace réservé du contenu 2">
            <a:extLst>
              <a:ext uri="{FF2B5EF4-FFF2-40B4-BE49-F238E27FC236}">
                <a16:creationId xmlns:a16="http://schemas.microsoft.com/office/drawing/2014/main" id="{FEA9DC2F-F365-E8AA-C63C-716A6992E5E4}"/>
              </a:ext>
            </a:extLst>
          </p:cNvPr>
          <p:cNvSpPr>
            <a:spLocks noGrp="1"/>
          </p:cNvSpPr>
          <p:nvPr>
            <p:ph sz="half" idx="1"/>
          </p:nvPr>
        </p:nvSpPr>
        <p:spPr>
          <a:xfrm>
            <a:off x="540000" y="1728000"/>
            <a:ext cx="3528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contenu 2">
            <a:extLst>
              <a:ext uri="{FF2B5EF4-FFF2-40B4-BE49-F238E27FC236}">
                <a16:creationId xmlns:a16="http://schemas.microsoft.com/office/drawing/2014/main" id="{48EA16BC-795B-934F-5E7F-85F03BF6932A}"/>
              </a:ext>
            </a:extLst>
          </p:cNvPr>
          <p:cNvSpPr>
            <a:spLocks noGrp="1"/>
          </p:cNvSpPr>
          <p:nvPr>
            <p:ph sz="half" idx="15"/>
          </p:nvPr>
        </p:nvSpPr>
        <p:spPr>
          <a:xfrm>
            <a:off x="8123999" y="1728000"/>
            <a:ext cx="3528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contenu 2">
            <a:extLst>
              <a:ext uri="{FF2B5EF4-FFF2-40B4-BE49-F238E27FC236}">
                <a16:creationId xmlns:a16="http://schemas.microsoft.com/office/drawing/2014/main" id="{B40955C9-FC59-6D77-D874-FDA0C7AC2033}"/>
              </a:ext>
            </a:extLst>
          </p:cNvPr>
          <p:cNvSpPr>
            <a:spLocks noGrp="1"/>
          </p:cNvSpPr>
          <p:nvPr>
            <p:ph sz="half" idx="16"/>
          </p:nvPr>
        </p:nvSpPr>
        <p:spPr>
          <a:xfrm>
            <a:off x="4331999" y="1728000"/>
            <a:ext cx="3528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Forme libre : forme 9">
            <a:extLst>
              <a:ext uri="{FF2B5EF4-FFF2-40B4-BE49-F238E27FC236}">
                <a16:creationId xmlns:a16="http://schemas.microsoft.com/office/drawing/2014/main" id="{C877539E-B238-1D67-8AE3-CC0E983197F8}"/>
              </a:ext>
            </a:extLst>
          </p:cNvPr>
          <p:cNvSpPr/>
          <p:nvPr userDrawn="1"/>
        </p:nvSpPr>
        <p:spPr>
          <a:xfrm>
            <a:off x="10870660" y="1"/>
            <a:ext cx="1321340" cy="76991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pic>
        <p:nvPicPr>
          <p:cNvPr id="8" name="Image 7" descr="Une image contenant Graphique, Police, logo, symbole&#10;&#10;Description générée automatiquement">
            <a:extLst>
              <a:ext uri="{FF2B5EF4-FFF2-40B4-BE49-F238E27FC236}">
                <a16:creationId xmlns:a16="http://schemas.microsoft.com/office/drawing/2014/main" id="{AEFE93F3-C14E-E2A0-7519-91E1CAD08B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000600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4 colonnes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55348-C2ED-B02F-9269-7F7C86704D13}"/>
              </a:ext>
            </a:extLst>
          </p:cNvPr>
          <p:cNvSpPr/>
          <p:nvPr userDrawn="1"/>
        </p:nvSpPr>
        <p:spPr>
          <a:xfrm>
            <a:off x="0" y="0"/>
            <a:ext cx="12192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BD7E12D-7602-BF3B-7B4E-AB9DA63A7EAE}"/>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4" name="Espace réservé de la date 3">
            <a:extLst>
              <a:ext uri="{FF2B5EF4-FFF2-40B4-BE49-F238E27FC236}">
                <a16:creationId xmlns:a16="http://schemas.microsoft.com/office/drawing/2014/main" id="{285B42E0-2B45-08E1-0787-ADCAAC9D36CF}"/>
              </a:ext>
            </a:extLst>
          </p:cNvPr>
          <p:cNvSpPr>
            <a:spLocks noGrp="1"/>
          </p:cNvSpPr>
          <p:nvPr>
            <p:ph type="dt" sz="half" idx="10"/>
          </p:nvPr>
        </p:nvSpPr>
        <p:spPr/>
        <p:txBody>
          <a:bodyPr/>
          <a:lstStyle>
            <a:lvl1pPr>
              <a:defRPr>
                <a:solidFill>
                  <a:schemeClr val="bg1"/>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678E2DFA-74B6-5D32-5690-CE7D057991EB}"/>
              </a:ext>
            </a:extLst>
          </p:cNvPr>
          <p:cNvSpPr>
            <a:spLocks noGrp="1"/>
          </p:cNvSpPr>
          <p:nvPr>
            <p:ph type="ftr" sz="quarter" idx="11"/>
          </p:nvPr>
        </p:nvSpPr>
        <p:spPr/>
        <p:txBody>
          <a:bodyPr/>
          <a:lstStyle>
            <a:lvl1pPr>
              <a:defRPr>
                <a:solidFill>
                  <a:schemeClr val="bg1"/>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6BDAD889-A9DB-4C4F-C163-77ACCD19045A}"/>
              </a:ext>
            </a:extLst>
          </p:cNvPr>
          <p:cNvSpPr>
            <a:spLocks noGrp="1"/>
          </p:cNvSpPr>
          <p:nvPr>
            <p:ph type="sldNum" sz="quarter" idx="12"/>
          </p:nvPr>
        </p:nvSpPr>
        <p:spPr/>
        <p:txBody>
          <a:bodyPr/>
          <a:lstStyle>
            <a:lvl1pPr>
              <a:defRPr>
                <a:solidFill>
                  <a:schemeClr val="bg1"/>
                </a:solidFill>
              </a:defRPr>
            </a:lvl1pPr>
          </a:lstStyle>
          <a:p>
            <a:fld id="{4EC25573-C914-4EED-A883-C53AF0641877}" type="slidenum">
              <a:rPr lang="fr-FR" smtClean="0"/>
              <a:pPr/>
              <a:t>‹N°›</a:t>
            </a:fld>
            <a:endParaRPr lang="fr-FR" dirty="0"/>
          </a:p>
        </p:txBody>
      </p:sp>
      <p:sp>
        <p:nvSpPr>
          <p:cNvPr id="9" name="Espace réservé du contenu 2">
            <a:extLst>
              <a:ext uri="{FF2B5EF4-FFF2-40B4-BE49-F238E27FC236}">
                <a16:creationId xmlns:a16="http://schemas.microsoft.com/office/drawing/2014/main" id="{27EE497F-F832-3F59-6643-902FC6E1F799}"/>
              </a:ext>
            </a:extLst>
          </p:cNvPr>
          <p:cNvSpPr>
            <a:spLocks noGrp="1"/>
          </p:cNvSpPr>
          <p:nvPr>
            <p:ph sz="half" idx="1"/>
          </p:nvPr>
        </p:nvSpPr>
        <p:spPr>
          <a:xfrm>
            <a:off x="539999" y="1728000"/>
            <a:ext cx="2520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contenu 2">
            <a:extLst>
              <a:ext uri="{FF2B5EF4-FFF2-40B4-BE49-F238E27FC236}">
                <a16:creationId xmlns:a16="http://schemas.microsoft.com/office/drawing/2014/main" id="{D422FBB1-B714-3CF0-2AAD-69D41224E6E7}"/>
              </a:ext>
            </a:extLst>
          </p:cNvPr>
          <p:cNvSpPr>
            <a:spLocks noGrp="1"/>
          </p:cNvSpPr>
          <p:nvPr>
            <p:ph sz="half" idx="14"/>
          </p:nvPr>
        </p:nvSpPr>
        <p:spPr>
          <a:xfrm>
            <a:off x="3400901" y="1728000"/>
            <a:ext cx="2520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contenu 2">
            <a:extLst>
              <a:ext uri="{FF2B5EF4-FFF2-40B4-BE49-F238E27FC236}">
                <a16:creationId xmlns:a16="http://schemas.microsoft.com/office/drawing/2014/main" id="{86580775-87B6-458D-C354-435352B0A87A}"/>
              </a:ext>
            </a:extLst>
          </p:cNvPr>
          <p:cNvSpPr>
            <a:spLocks noGrp="1"/>
          </p:cNvSpPr>
          <p:nvPr>
            <p:ph sz="half" idx="15"/>
          </p:nvPr>
        </p:nvSpPr>
        <p:spPr>
          <a:xfrm>
            <a:off x="6261803" y="1728000"/>
            <a:ext cx="2520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6" name="Espace réservé du contenu 2">
            <a:extLst>
              <a:ext uri="{FF2B5EF4-FFF2-40B4-BE49-F238E27FC236}">
                <a16:creationId xmlns:a16="http://schemas.microsoft.com/office/drawing/2014/main" id="{5A77899F-F5CF-2DFA-E1E0-5D7BAF9AD262}"/>
              </a:ext>
            </a:extLst>
          </p:cNvPr>
          <p:cNvSpPr>
            <a:spLocks noGrp="1"/>
          </p:cNvSpPr>
          <p:nvPr>
            <p:ph sz="half" idx="16"/>
          </p:nvPr>
        </p:nvSpPr>
        <p:spPr>
          <a:xfrm>
            <a:off x="9122705" y="1728000"/>
            <a:ext cx="2520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Forme libre : forme 9">
            <a:extLst>
              <a:ext uri="{FF2B5EF4-FFF2-40B4-BE49-F238E27FC236}">
                <a16:creationId xmlns:a16="http://schemas.microsoft.com/office/drawing/2014/main" id="{0A838E43-07F8-F73A-0657-62B5DCC0080A}"/>
              </a:ext>
            </a:extLst>
          </p:cNvPr>
          <p:cNvSpPr/>
          <p:nvPr userDrawn="1"/>
        </p:nvSpPr>
        <p:spPr>
          <a:xfrm>
            <a:off x="10870660" y="1"/>
            <a:ext cx="1321340" cy="76991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pic>
        <p:nvPicPr>
          <p:cNvPr id="3" name="Image 2" descr="Une image contenant Graphique, Police, logo, symbole&#10;&#10;Description générée automatiquement">
            <a:extLst>
              <a:ext uri="{FF2B5EF4-FFF2-40B4-BE49-F238E27FC236}">
                <a16:creationId xmlns:a16="http://schemas.microsoft.com/office/drawing/2014/main" id="{75D7C2D5-F873-7C46-CF94-833EA072485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3831698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 Blanc">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073B395-4B62-67D6-E0F4-DB7BA5A64D17}"/>
              </a:ext>
            </a:extLst>
          </p:cNvPr>
          <p:cNvSpPr>
            <a:spLocks noGrp="1"/>
          </p:cNvSpPr>
          <p:nvPr>
            <p:ph type="dt" sz="half" idx="2"/>
          </p:nvPr>
        </p:nvSpPr>
        <p:spPr>
          <a:xfrm>
            <a:off x="10931999" y="6482350"/>
            <a:ext cx="720000" cy="126000"/>
          </a:xfrm>
          <a:prstGeom prst="rect">
            <a:avLst/>
          </a:prstGeom>
        </p:spPr>
        <p:txBody>
          <a:bodyPr vert="horz" lIns="0" tIns="0" rIns="0" bIns="0" rtlCol="0" anchor="b" anchorCtr="0"/>
          <a:lstStyle>
            <a:lvl1pPr algn="r">
              <a:defRPr sz="800">
                <a:solidFill>
                  <a:schemeClr val="bg2">
                    <a:lumMod val="50000"/>
                  </a:schemeClr>
                </a:solidFill>
                <a:latin typeface="Aptos Light" panose="020B0004020202020204" pitchFamily="34" charset="0"/>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FC0EBE6-0DFC-3027-F680-872D9DF9630D}"/>
              </a:ext>
            </a:extLst>
          </p:cNvPr>
          <p:cNvSpPr>
            <a:spLocks noGrp="1"/>
          </p:cNvSpPr>
          <p:nvPr>
            <p:ph type="ftr" sz="quarter" idx="3"/>
          </p:nvPr>
        </p:nvSpPr>
        <p:spPr>
          <a:xfrm>
            <a:off x="1260000" y="6482350"/>
            <a:ext cx="9671999" cy="126000"/>
          </a:xfrm>
          <a:prstGeom prst="rect">
            <a:avLst/>
          </a:prstGeom>
        </p:spPr>
        <p:txBody>
          <a:bodyPr vert="horz" lIns="0" tIns="0" rIns="0" bIns="0" rtlCol="0" anchor="b" anchorCtr="0"/>
          <a:lstStyle>
            <a:lvl1pPr algn="ctr">
              <a:defRPr sz="800">
                <a:solidFill>
                  <a:schemeClr val="bg2">
                    <a:lumMod val="50000"/>
                  </a:schemeClr>
                </a:solidFill>
                <a:latin typeface="Aptos Light" panose="020B0004020202020204" pitchFamily="34" charset="0"/>
              </a:defRPr>
            </a:lvl1pPr>
          </a:lstStyle>
          <a:p>
            <a:r>
              <a:rPr lang="fr-FR"/>
              <a:t>Aller dans Insertion &gt; Pied de page pour compléter ce champ</a:t>
            </a:r>
            <a:endParaRPr lang="fr-FR" dirty="0"/>
          </a:p>
        </p:txBody>
      </p:sp>
      <p:sp>
        <p:nvSpPr>
          <p:cNvPr id="7" name="Espace réservé du numéro de diapositive 5">
            <a:extLst>
              <a:ext uri="{FF2B5EF4-FFF2-40B4-BE49-F238E27FC236}">
                <a16:creationId xmlns:a16="http://schemas.microsoft.com/office/drawing/2014/main" id="{5EA2CAFF-EFF0-45DE-5A8D-B5BE08BA2FBA}"/>
              </a:ext>
            </a:extLst>
          </p:cNvPr>
          <p:cNvSpPr>
            <a:spLocks noGrp="1"/>
          </p:cNvSpPr>
          <p:nvPr>
            <p:ph type="sldNum" sz="quarter" idx="4"/>
          </p:nvPr>
        </p:nvSpPr>
        <p:spPr>
          <a:xfrm>
            <a:off x="540000" y="6482350"/>
            <a:ext cx="720000" cy="126000"/>
          </a:xfrm>
          <a:prstGeom prst="rect">
            <a:avLst/>
          </a:prstGeom>
        </p:spPr>
        <p:txBody>
          <a:bodyPr vert="horz" lIns="0" tIns="0" rIns="0" bIns="0" rtlCol="0" anchor="b" anchorCtr="0"/>
          <a:lstStyle>
            <a:lvl1pPr algn="l">
              <a:defRPr sz="1000">
                <a:solidFill>
                  <a:schemeClr val="bg1">
                    <a:lumMod val="50000"/>
                  </a:schemeClr>
                </a:solidFill>
              </a:defRPr>
            </a:lvl1pPr>
          </a:lstStyle>
          <a:p>
            <a:fld id="{D20695E2-BFCA-4B18-9E5A-192070118646}" type="slidenum">
              <a:rPr lang="fr-FR" smtClean="0"/>
              <a:pPr/>
              <a:t>‹N°›</a:t>
            </a:fld>
            <a:endParaRPr lang="fr-FR" dirty="0"/>
          </a:p>
        </p:txBody>
      </p:sp>
    </p:spTree>
    <p:extLst>
      <p:ext uri="{BB962C8B-B14F-4D97-AF65-F5344CB8AC3E}">
        <p14:creationId xmlns:p14="http://schemas.microsoft.com/office/powerpoint/2010/main" val="1981749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Viole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6D523-DE95-94A7-6D16-025B084A8FCA}"/>
              </a:ext>
            </a:extLst>
          </p:cNvPr>
          <p:cNvSpPr/>
          <p:nvPr userDrawn="1"/>
        </p:nvSpPr>
        <p:spPr>
          <a:xfrm>
            <a:off x="0" y="0"/>
            <a:ext cx="12192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Forme libre : forme 2">
            <a:extLst>
              <a:ext uri="{FF2B5EF4-FFF2-40B4-BE49-F238E27FC236}">
                <a16:creationId xmlns:a16="http://schemas.microsoft.com/office/drawing/2014/main" id="{7C2D0D93-29DE-D1EF-6DC3-1539256BAE92}"/>
              </a:ext>
            </a:extLst>
          </p:cNvPr>
          <p:cNvSpPr/>
          <p:nvPr userDrawn="1"/>
        </p:nvSpPr>
        <p:spPr>
          <a:xfrm>
            <a:off x="10870660" y="1"/>
            <a:ext cx="1321340" cy="76991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sp>
        <p:nvSpPr>
          <p:cNvPr id="4" name="Espace réservé de la date 3">
            <a:extLst>
              <a:ext uri="{FF2B5EF4-FFF2-40B4-BE49-F238E27FC236}">
                <a16:creationId xmlns:a16="http://schemas.microsoft.com/office/drawing/2014/main" id="{3073B395-4B62-67D6-E0F4-DB7BA5A64D17}"/>
              </a:ext>
            </a:extLst>
          </p:cNvPr>
          <p:cNvSpPr>
            <a:spLocks noGrp="1"/>
          </p:cNvSpPr>
          <p:nvPr>
            <p:ph type="dt" sz="half" idx="2"/>
          </p:nvPr>
        </p:nvSpPr>
        <p:spPr>
          <a:xfrm>
            <a:off x="10931999" y="6482350"/>
            <a:ext cx="720000" cy="126000"/>
          </a:xfrm>
          <a:prstGeom prst="rect">
            <a:avLst/>
          </a:prstGeom>
        </p:spPr>
        <p:txBody>
          <a:bodyPr vert="horz" lIns="0" tIns="0" rIns="0" bIns="0" rtlCol="0" anchor="b" anchorCtr="0"/>
          <a:lstStyle>
            <a:lvl1pPr algn="r">
              <a:defRPr sz="800">
                <a:solidFill>
                  <a:schemeClr val="bg1"/>
                </a:solidFill>
                <a:latin typeface="Aptos Light" panose="020B0004020202020204" pitchFamily="34" charset="0"/>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FC0EBE6-0DFC-3027-F680-872D9DF9630D}"/>
              </a:ext>
            </a:extLst>
          </p:cNvPr>
          <p:cNvSpPr>
            <a:spLocks noGrp="1"/>
          </p:cNvSpPr>
          <p:nvPr>
            <p:ph type="ftr" sz="quarter" idx="3"/>
          </p:nvPr>
        </p:nvSpPr>
        <p:spPr>
          <a:xfrm>
            <a:off x="1260000" y="6482350"/>
            <a:ext cx="9671999" cy="126000"/>
          </a:xfrm>
          <a:prstGeom prst="rect">
            <a:avLst/>
          </a:prstGeom>
        </p:spPr>
        <p:txBody>
          <a:bodyPr vert="horz" lIns="0" tIns="0" rIns="0" bIns="0" rtlCol="0" anchor="b" anchorCtr="0"/>
          <a:lstStyle>
            <a:lvl1pPr algn="ctr">
              <a:defRPr sz="800">
                <a:solidFill>
                  <a:schemeClr val="bg1"/>
                </a:solidFill>
                <a:latin typeface="Aptos Light" panose="020B0004020202020204" pitchFamily="34" charset="0"/>
              </a:defRPr>
            </a:lvl1pPr>
          </a:lstStyle>
          <a:p>
            <a:r>
              <a:rPr lang="fr-FR"/>
              <a:t>Aller dans Insertion &gt; Pied de page pour compléter ce champ</a:t>
            </a:r>
            <a:endParaRPr lang="fr-FR" dirty="0"/>
          </a:p>
        </p:txBody>
      </p:sp>
      <p:sp>
        <p:nvSpPr>
          <p:cNvPr id="7" name="Espace réservé du numéro de diapositive 5">
            <a:extLst>
              <a:ext uri="{FF2B5EF4-FFF2-40B4-BE49-F238E27FC236}">
                <a16:creationId xmlns:a16="http://schemas.microsoft.com/office/drawing/2014/main" id="{5EA2CAFF-EFF0-45DE-5A8D-B5BE08BA2FBA}"/>
              </a:ext>
            </a:extLst>
          </p:cNvPr>
          <p:cNvSpPr>
            <a:spLocks noGrp="1"/>
          </p:cNvSpPr>
          <p:nvPr>
            <p:ph type="sldNum" sz="quarter" idx="4"/>
          </p:nvPr>
        </p:nvSpPr>
        <p:spPr>
          <a:xfrm>
            <a:off x="540000" y="6482350"/>
            <a:ext cx="720000" cy="126000"/>
          </a:xfrm>
          <a:prstGeom prst="rect">
            <a:avLst/>
          </a:prstGeom>
        </p:spPr>
        <p:txBody>
          <a:bodyPr vert="horz" lIns="0" tIns="0" rIns="0" bIns="0" rtlCol="0" anchor="b" anchorCtr="0"/>
          <a:lstStyle>
            <a:lvl1pPr algn="l">
              <a:defRPr sz="1000">
                <a:solidFill>
                  <a:schemeClr val="bg1"/>
                </a:solidFill>
              </a:defRPr>
            </a:lvl1pPr>
          </a:lstStyle>
          <a:p>
            <a:fld id="{D20695E2-BFCA-4B18-9E5A-192070118646}" type="slidenum">
              <a:rPr lang="fr-FR" smtClean="0"/>
              <a:pPr/>
              <a:t>‹N°›</a:t>
            </a:fld>
            <a:endParaRPr lang="fr-FR" dirty="0"/>
          </a:p>
        </p:txBody>
      </p:sp>
      <p:pic>
        <p:nvPicPr>
          <p:cNvPr id="8" name="Image 7" descr="Une image contenant Graphique, Police, logo, symbole&#10;&#10;Description générée automatiquement">
            <a:extLst>
              <a:ext uri="{FF2B5EF4-FFF2-40B4-BE49-F238E27FC236}">
                <a16:creationId xmlns:a16="http://schemas.microsoft.com/office/drawing/2014/main" id="{D3916676-E895-B8F4-3404-003C8EB6A0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185972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3FA26EC-CA9B-4034-ACEA-70043AC00D5C}" type="datetimeFigureOut">
              <a:rPr lang="fr-FR" smtClean="0"/>
              <a:t>05/06/2025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DC3FA8-414B-49CF-9C49-2285928AF17A}" type="slidenum">
              <a:rPr lang="fr-FR" smtClean="0"/>
              <a:t>‹N°›</a:t>
            </a:fld>
            <a:endParaRPr lang="fr-FR"/>
          </a:p>
        </p:txBody>
      </p:sp>
    </p:spTree>
    <p:extLst>
      <p:ext uri="{BB962C8B-B14F-4D97-AF65-F5344CB8AC3E}">
        <p14:creationId xmlns:p14="http://schemas.microsoft.com/office/powerpoint/2010/main" val="3473668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3FA26EC-CA9B-4034-ACEA-70043AC00D5C}" type="datetimeFigureOut">
              <a:rPr lang="fr-FR" smtClean="0"/>
              <a:t>05/06/2025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DC3FA8-414B-49CF-9C49-2285928AF17A}" type="slidenum">
              <a:rPr lang="fr-FR" smtClean="0"/>
              <a:t>‹N°›</a:t>
            </a:fld>
            <a:endParaRPr lang="fr-FR"/>
          </a:p>
        </p:txBody>
      </p:sp>
    </p:spTree>
    <p:extLst>
      <p:ext uri="{BB962C8B-B14F-4D97-AF65-F5344CB8AC3E}">
        <p14:creationId xmlns:p14="http://schemas.microsoft.com/office/powerpoint/2010/main" val="296136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ête de chapitr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B62455-AA22-E518-9395-C542DDF282F7}"/>
              </a:ext>
            </a:extLst>
          </p:cNvPr>
          <p:cNvSpPr/>
          <p:nvPr userDrawn="1"/>
        </p:nvSpPr>
        <p:spPr>
          <a:xfrm>
            <a:off x="0" y="1"/>
            <a:ext cx="12192000" cy="6857999"/>
          </a:xfrm>
          <a:prstGeom prst="rect">
            <a:avLst/>
          </a:prstGeom>
          <a:gradFill flip="none" rotWithShape="1">
            <a:gsLst>
              <a:gs pos="0">
                <a:srgbClr val="0074B0"/>
              </a:gs>
              <a:gs pos="82000">
                <a:srgbClr val="A3D8E6"/>
              </a:gs>
            </a:gsLst>
            <a:lin ang="1800000" scaled="0"/>
            <a:tileRect/>
          </a:gradFill>
          <a:ln w="0" cap="flat">
            <a:noFill/>
            <a:prstDash val="solid"/>
            <a:miter/>
          </a:ln>
        </p:spPr>
        <p:txBody>
          <a:bodyPr rtlCol="0" anchor="ctr"/>
          <a:lstStyle/>
          <a:p>
            <a:pPr lvl="0"/>
            <a:endParaRPr lang="fr-FR">
              <a:solidFill>
                <a:schemeClr val="tx1"/>
              </a:solidFill>
            </a:endParaRPr>
          </a:p>
        </p:txBody>
      </p:sp>
      <p:sp>
        <p:nvSpPr>
          <p:cNvPr id="11" name="Forme libre : forme 10">
            <a:extLst>
              <a:ext uri="{FF2B5EF4-FFF2-40B4-BE49-F238E27FC236}">
                <a16:creationId xmlns:a16="http://schemas.microsoft.com/office/drawing/2014/main" id="{57F8A5D0-90E8-F3AC-40CD-95FF87746D18}"/>
              </a:ext>
            </a:extLst>
          </p:cNvPr>
          <p:cNvSpPr/>
          <p:nvPr userDrawn="1"/>
        </p:nvSpPr>
        <p:spPr>
          <a:xfrm rot="1347167">
            <a:off x="436200" y="-613941"/>
            <a:ext cx="10753499" cy="8612340"/>
          </a:xfrm>
          <a:custGeom>
            <a:avLst/>
            <a:gdLst>
              <a:gd name="connsiteX0" fmla="*/ 718495 w 10753499"/>
              <a:gd name="connsiteY0" fmla="*/ 2236109 h 8612340"/>
              <a:gd name="connsiteX1" fmla="*/ 2141679 w 10753499"/>
              <a:gd name="connsiteY1" fmla="*/ 1647980 h 8612340"/>
              <a:gd name="connsiteX2" fmla="*/ 2223858 w 10753499"/>
              <a:gd name="connsiteY2" fmla="*/ 1673305 h 8612340"/>
              <a:gd name="connsiteX3" fmla="*/ 2330185 w 10753499"/>
              <a:gd name="connsiteY3" fmla="*/ 1718143 h 8612340"/>
              <a:gd name="connsiteX4" fmla="*/ 3158288 w 10753499"/>
              <a:gd name="connsiteY4" fmla="*/ 3407878 h 8612340"/>
              <a:gd name="connsiteX5" fmla="*/ 3662002 w 10753499"/>
              <a:gd name="connsiteY5" fmla="*/ 1056035 h 8612340"/>
              <a:gd name="connsiteX6" fmla="*/ 3682968 w 10753499"/>
              <a:gd name="connsiteY6" fmla="*/ 1011045 h 8612340"/>
              <a:gd name="connsiteX7" fmla="*/ 6129549 w 10753499"/>
              <a:gd name="connsiteY7" fmla="*/ 0 h 8612340"/>
              <a:gd name="connsiteX8" fmla="*/ 6132672 w 10753499"/>
              <a:gd name="connsiteY8" fmla="*/ 5324 h 8612340"/>
              <a:gd name="connsiteX9" fmla="*/ 6218848 w 10753499"/>
              <a:gd name="connsiteY9" fmla="*/ 1413719 h 8612340"/>
              <a:gd name="connsiteX10" fmla="*/ 9465140 w 10753499"/>
              <a:gd name="connsiteY10" fmla="*/ 193301 h 8612340"/>
              <a:gd name="connsiteX11" fmla="*/ 9465140 w 10753499"/>
              <a:gd name="connsiteY11" fmla="*/ 194205 h 8612340"/>
              <a:gd name="connsiteX12" fmla="*/ 8931131 w 10753499"/>
              <a:gd name="connsiteY12" fmla="*/ 6101689 h 8612340"/>
              <a:gd name="connsiteX13" fmla="*/ 8689381 w 10753499"/>
              <a:gd name="connsiteY13" fmla="*/ 6362667 h 8612340"/>
              <a:gd name="connsiteX14" fmla="*/ 3245505 w 10753499"/>
              <a:gd name="connsiteY14" fmla="*/ 8612340 h 8612340"/>
              <a:gd name="connsiteX15" fmla="*/ 2958645 w 10753499"/>
              <a:gd name="connsiteY15" fmla="*/ 8558866 h 8612340"/>
              <a:gd name="connsiteX16" fmla="*/ 29784 w 10753499"/>
              <a:gd name="connsiteY16" fmla="*/ 5255265 h 8612340"/>
              <a:gd name="connsiteX17" fmla="*/ 662530 w 10753499"/>
              <a:gd name="connsiteY17" fmla="*/ 2306717 h 861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53499" h="8612340">
                <a:moveTo>
                  <a:pt x="718495" y="2236109"/>
                </a:moveTo>
                <a:lnTo>
                  <a:pt x="2141679" y="1647980"/>
                </a:lnTo>
                <a:lnTo>
                  <a:pt x="2223858" y="1673305"/>
                </a:lnTo>
                <a:cubicBezTo>
                  <a:pt x="2259557" y="1686303"/>
                  <a:pt x="2295020" y="1701240"/>
                  <a:pt x="2330185" y="1718143"/>
                </a:cubicBezTo>
                <a:cubicBezTo>
                  <a:pt x="2775046" y="1931052"/>
                  <a:pt x="3036885" y="2464708"/>
                  <a:pt x="3158288" y="3407878"/>
                </a:cubicBezTo>
                <a:cubicBezTo>
                  <a:pt x="3184056" y="2597665"/>
                  <a:pt x="3364858" y="1751554"/>
                  <a:pt x="3662002" y="1056035"/>
                </a:cubicBezTo>
                <a:lnTo>
                  <a:pt x="3682968" y="1011045"/>
                </a:lnTo>
                <a:lnTo>
                  <a:pt x="6129549" y="0"/>
                </a:lnTo>
                <a:lnTo>
                  <a:pt x="6132672" y="5324"/>
                </a:lnTo>
                <a:cubicBezTo>
                  <a:pt x="6291437" y="310059"/>
                  <a:pt x="6358486" y="772591"/>
                  <a:pt x="6218848" y="1413719"/>
                </a:cubicBezTo>
                <a:cubicBezTo>
                  <a:pt x="7159297" y="392627"/>
                  <a:pt x="8493880" y="-139212"/>
                  <a:pt x="9465140" y="193301"/>
                </a:cubicBezTo>
                <a:lnTo>
                  <a:pt x="9465140" y="194205"/>
                </a:lnTo>
                <a:cubicBezTo>
                  <a:pt x="11569611" y="914524"/>
                  <a:pt x="10884358" y="3880608"/>
                  <a:pt x="8931131" y="6101689"/>
                </a:cubicBezTo>
                <a:lnTo>
                  <a:pt x="8689381" y="6362667"/>
                </a:lnTo>
                <a:lnTo>
                  <a:pt x="3245505" y="8612340"/>
                </a:lnTo>
                <a:lnTo>
                  <a:pt x="2958645" y="8558866"/>
                </a:lnTo>
                <a:cubicBezTo>
                  <a:pt x="1432793" y="8211114"/>
                  <a:pt x="203403" y="7034245"/>
                  <a:pt x="29784" y="5255265"/>
                </a:cubicBezTo>
                <a:cubicBezTo>
                  <a:pt x="-97512" y="3952401"/>
                  <a:pt x="196266" y="2932895"/>
                  <a:pt x="662530" y="2306717"/>
                </a:cubicBezTo>
                <a:close/>
              </a:path>
            </a:pathLst>
          </a:custGeom>
          <a:solidFill>
            <a:schemeClr val="bg1"/>
          </a:solidFill>
          <a:ln w="0" cap="flat">
            <a:noFill/>
            <a:prstDash val="solid"/>
            <a:miter/>
          </a:ln>
        </p:spPr>
        <p:txBody>
          <a:bodyPr wrap="square" rtlCol="0" anchor="ctr">
            <a:noAutofit/>
          </a:bodyPr>
          <a:lstStyle/>
          <a:p>
            <a:endParaRPr lang="fr-FR" dirty="0"/>
          </a:p>
        </p:txBody>
      </p:sp>
      <p:sp>
        <p:nvSpPr>
          <p:cNvPr id="2" name="Titre 1">
            <a:extLst>
              <a:ext uri="{FF2B5EF4-FFF2-40B4-BE49-F238E27FC236}">
                <a16:creationId xmlns:a16="http://schemas.microsoft.com/office/drawing/2014/main" id="{3FE9A82F-E619-150B-21D3-E7C31F128D94}"/>
              </a:ext>
            </a:extLst>
          </p:cNvPr>
          <p:cNvSpPr>
            <a:spLocks noGrp="1"/>
          </p:cNvSpPr>
          <p:nvPr>
            <p:ph type="title"/>
          </p:nvPr>
        </p:nvSpPr>
        <p:spPr>
          <a:xfrm>
            <a:off x="1440000" y="1620000"/>
            <a:ext cx="8100000" cy="2880000"/>
          </a:xfrm>
          <a:prstGeom prst="rect">
            <a:avLst/>
          </a:prstGeom>
        </p:spPr>
        <p:txBody>
          <a:bodyPr lIns="0" anchor="b"/>
          <a:lstStyle>
            <a:lvl1pPr>
              <a:lnSpc>
                <a:spcPct val="80000"/>
              </a:lnSpc>
              <a:defRPr sz="5400"/>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67E5200E-22BB-5B9D-04E3-DF789D0223F4}"/>
              </a:ext>
            </a:extLst>
          </p:cNvPr>
          <p:cNvSpPr>
            <a:spLocks noGrp="1"/>
          </p:cNvSpPr>
          <p:nvPr>
            <p:ph type="body" idx="1"/>
          </p:nvPr>
        </p:nvSpPr>
        <p:spPr>
          <a:xfrm>
            <a:off x="1440000" y="4536000"/>
            <a:ext cx="8100000" cy="1080000"/>
          </a:xfrm>
        </p:spPr>
        <p:txBody>
          <a:bodyPr lIns="0"/>
          <a:lstStyle>
            <a:lvl1pPr marL="0" indent="0">
              <a:spcBef>
                <a:spcPts val="0"/>
              </a:spcBef>
              <a:buNone/>
              <a:defRPr sz="2200" b="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pic>
        <p:nvPicPr>
          <p:cNvPr id="8" name="Image 7" descr="Une image contenant Graphique, Police, logo, symbole&#10;&#10;Description générée automatiquement">
            <a:extLst>
              <a:ext uri="{FF2B5EF4-FFF2-40B4-BE49-F238E27FC236}">
                <a16:creationId xmlns:a16="http://schemas.microsoft.com/office/drawing/2014/main" id="{04B21389-34AF-5796-16EE-5FA3799DB0C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80001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FA26EC-CA9B-4034-ACEA-70043AC00D5C}" type="datetimeFigureOut">
              <a:rPr lang="fr-FR" smtClean="0"/>
              <a:t>05/06/2025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DC3FA8-414B-49CF-9C49-2285928AF17A}" type="slidenum">
              <a:rPr lang="fr-FR" smtClean="0"/>
              <a:t>‹N°›</a:t>
            </a:fld>
            <a:endParaRPr lang="fr-FR"/>
          </a:p>
        </p:txBody>
      </p:sp>
    </p:spTree>
    <p:extLst>
      <p:ext uri="{BB962C8B-B14F-4D97-AF65-F5344CB8AC3E}">
        <p14:creationId xmlns:p14="http://schemas.microsoft.com/office/powerpoint/2010/main" val="700679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3FA26EC-CA9B-4034-ACEA-70043AC00D5C}" type="datetimeFigureOut">
              <a:rPr lang="fr-FR" smtClean="0"/>
              <a:t>05/06/2025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DC3FA8-414B-49CF-9C49-2285928AF17A}" type="slidenum">
              <a:rPr lang="fr-FR" smtClean="0"/>
              <a:t>‹N°›</a:t>
            </a:fld>
            <a:endParaRPr lang="fr-FR"/>
          </a:p>
        </p:txBody>
      </p:sp>
    </p:spTree>
    <p:extLst>
      <p:ext uri="{BB962C8B-B14F-4D97-AF65-F5344CB8AC3E}">
        <p14:creationId xmlns:p14="http://schemas.microsoft.com/office/powerpoint/2010/main" val="106217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FA26EC-CA9B-4034-ACEA-70043AC00D5C}" type="datetimeFigureOut">
              <a:rPr lang="fr-FR" smtClean="0"/>
              <a:t>05/06/2025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DC3FA8-414B-49CF-9C49-2285928AF17A}" type="slidenum">
              <a:rPr lang="fr-FR" smtClean="0"/>
              <a:t>‹N°›</a:t>
            </a:fld>
            <a:endParaRPr lang="fr-FR"/>
          </a:p>
        </p:txBody>
      </p:sp>
    </p:spTree>
    <p:extLst>
      <p:ext uri="{BB962C8B-B14F-4D97-AF65-F5344CB8AC3E}">
        <p14:creationId xmlns:p14="http://schemas.microsoft.com/office/powerpoint/2010/main" val="3275829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FA26EC-CA9B-4034-ACEA-70043AC00D5C}" type="datetimeFigureOut">
              <a:rPr lang="fr-FR" smtClean="0"/>
              <a:t>05/06/2025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DC3FA8-414B-49CF-9C49-2285928AF17A}" type="slidenum">
              <a:rPr lang="fr-FR" smtClean="0"/>
              <a:t>‹N°›</a:t>
            </a:fld>
            <a:endParaRPr lang="fr-FR"/>
          </a:p>
        </p:txBody>
      </p:sp>
    </p:spTree>
    <p:extLst>
      <p:ext uri="{BB962C8B-B14F-4D97-AF65-F5344CB8AC3E}">
        <p14:creationId xmlns:p14="http://schemas.microsoft.com/office/powerpoint/2010/main" val="343927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FA26EC-CA9B-4034-ACEA-70043AC00D5C}" type="datetimeFigureOut">
              <a:rPr lang="fr-FR" smtClean="0"/>
              <a:t>05/06/2025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DC3FA8-414B-49CF-9C49-2285928AF17A}" type="slidenum">
              <a:rPr lang="fr-FR" smtClean="0"/>
              <a:t>‹N°›</a:t>
            </a:fld>
            <a:endParaRPr lang="fr-FR"/>
          </a:p>
        </p:txBody>
      </p:sp>
    </p:spTree>
    <p:extLst>
      <p:ext uri="{BB962C8B-B14F-4D97-AF65-F5344CB8AC3E}">
        <p14:creationId xmlns:p14="http://schemas.microsoft.com/office/powerpoint/2010/main" val="3647054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FA26EC-CA9B-4034-ACEA-70043AC00D5C}" type="datetimeFigureOut">
              <a:rPr lang="fr-FR" smtClean="0"/>
              <a:t>05/06/2025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DC3FA8-414B-49CF-9C49-2285928AF17A}" type="slidenum">
              <a:rPr lang="fr-FR" smtClean="0"/>
              <a:t>‹N°›</a:t>
            </a:fld>
            <a:endParaRPr lang="fr-FR"/>
          </a:p>
        </p:txBody>
      </p:sp>
    </p:spTree>
    <p:extLst>
      <p:ext uri="{BB962C8B-B14F-4D97-AF65-F5344CB8AC3E}">
        <p14:creationId xmlns:p14="http://schemas.microsoft.com/office/powerpoint/2010/main" val="3576573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3FA26EC-CA9B-4034-ACEA-70043AC00D5C}" type="datetimeFigureOut">
              <a:rPr lang="fr-FR" smtClean="0"/>
              <a:t>05/06/2025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DC3FA8-414B-49CF-9C49-2285928AF17A}" type="slidenum">
              <a:rPr lang="fr-FR" smtClean="0"/>
              <a:t>‹N°›</a:t>
            </a:fld>
            <a:endParaRPr lang="fr-FR"/>
          </a:p>
        </p:txBody>
      </p:sp>
    </p:spTree>
    <p:extLst>
      <p:ext uri="{BB962C8B-B14F-4D97-AF65-F5344CB8AC3E}">
        <p14:creationId xmlns:p14="http://schemas.microsoft.com/office/powerpoint/2010/main" val="307813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3FA26EC-CA9B-4034-ACEA-70043AC00D5C}" type="datetimeFigureOut">
              <a:rPr lang="fr-FR" smtClean="0"/>
              <a:t>05/06/2025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DC3FA8-414B-49CF-9C49-2285928AF17A}" type="slidenum">
              <a:rPr lang="fr-FR" smtClean="0"/>
              <a:t>‹N°›</a:t>
            </a:fld>
            <a:endParaRPr lang="fr-FR"/>
          </a:p>
        </p:txBody>
      </p:sp>
    </p:spTree>
    <p:extLst>
      <p:ext uri="{BB962C8B-B14F-4D97-AF65-F5344CB8AC3E}">
        <p14:creationId xmlns:p14="http://schemas.microsoft.com/office/powerpoint/2010/main" val="3447758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FA26EC-CA9B-4034-ACEA-70043AC00D5C}" type="datetimeFigureOut">
              <a:rPr lang="fr-FR" smtClean="0"/>
              <a:t>05/06/2025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DC3FA8-414B-49CF-9C49-2285928AF17A}" type="slidenum">
              <a:rPr lang="fr-FR" smtClean="0"/>
              <a:t>‹N°›</a:t>
            </a:fld>
            <a:endParaRPr lang="fr-FR"/>
          </a:p>
        </p:txBody>
      </p:sp>
    </p:spTree>
    <p:extLst>
      <p:ext uri="{BB962C8B-B14F-4D97-AF65-F5344CB8AC3E}">
        <p14:creationId xmlns:p14="http://schemas.microsoft.com/office/powerpoint/2010/main" val="3463755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FA26EC-CA9B-4034-ACEA-70043AC00D5C}" type="datetimeFigureOut">
              <a:rPr lang="fr-FR" smtClean="0"/>
              <a:t>05/06/2025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DC3FA8-414B-49CF-9C49-2285928AF17A}" type="slidenum">
              <a:rPr lang="fr-FR" smtClean="0"/>
              <a:t>‹N°›</a:t>
            </a:fld>
            <a:endParaRPr lang="fr-FR"/>
          </a:p>
        </p:txBody>
      </p:sp>
    </p:spTree>
    <p:extLst>
      <p:ext uri="{BB962C8B-B14F-4D97-AF65-F5344CB8AC3E}">
        <p14:creationId xmlns:p14="http://schemas.microsoft.com/office/powerpoint/2010/main" val="245359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ête de chapitr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51945D-46A7-8B15-7131-9340C2EA9171}"/>
              </a:ext>
            </a:extLst>
          </p:cNvPr>
          <p:cNvSpPr/>
          <p:nvPr userDrawn="1"/>
        </p:nvSpPr>
        <p:spPr>
          <a:xfrm>
            <a:off x="0" y="1"/>
            <a:ext cx="12192000" cy="6857999"/>
          </a:xfrm>
          <a:prstGeom prst="rect">
            <a:avLst/>
          </a:prstGeom>
          <a:gradFill flip="none" rotWithShape="1">
            <a:gsLst>
              <a:gs pos="0">
                <a:srgbClr val="A61680"/>
              </a:gs>
              <a:gs pos="83000">
                <a:srgbClr val="EBA4A7"/>
              </a:gs>
            </a:gsLst>
            <a:lin ang="2400000" scaled="0"/>
            <a:tileRect/>
          </a:gradFill>
          <a:ln w="0" cap="flat">
            <a:noFill/>
            <a:prstDash val="solid"/>
            <a:miter/>
          </a:ln>
        </p:spPr>
        <p:txBody>
          <a:bodyPr rtlCol="0" anchor="ctr"/>
          <a:lstStyle/>
          <a:p>
            <a:pPr lvl="0"/>
            <a:endParaRPr lang="fr-FR">
              <a:solidFill>
                <a:schemeClr val="tx1"/>
              </a:solidFill>
            </a:endParaRPr>
          </a:p>
        </p:txBody>
      </p:sp>
      <p:sp>
        <p:nvSpPr>
          <p:cNvPr id="3" name="Forme libre : forme 2">
            <a:extLst>
              <a:ext uri="{FF2B5EF4-FFF2-40B4-BE49-F238E27FC236}">
                <a16:creationId xmlns:a16="http://schemas.microsoft.com/office/drawing/2014/main" id="{30B0B2A2-89B6-1E30-124D-DE5B99D4623C}"/>
              </a:ext>
            </a:extLst>
          </p:cNvPr>
          <p:cNvSpPr/>
          <p:nvPr userDrawn="1"/>
        </p:nvSpPr>
        <p:spPr>
          <a:xfrm>
            <a:off x="-1" y="1"/>
            <a:ext cx="11580945" cy="6857999"/>
          </a:xfrm>
          <a:custGeom>
            <a:avLst/>
            <a:gdLst>
              <a:gd name="connsiteX0" fmla="*/ 0 w 11580945"/>
              <a:gd name="connsiteY0" fmla="*/ 0 h 6857999"/>
              <a:gd name="connsiteX1" fmla="*/ 1980719 w 11580945"/>
              <a:gd name="connsiteY1" fmla="*/ 0 h 6857999"/>
              <a:gd name="connsiteX2" fmla="*/ 2173334 w 11580945"/>
              <a:gd name="connsiteY2" fmla="*/ 109551 h 6857999"/>
              <a:gd name="connsiteX3" fmla="*/ 3617272 w 11580945"/>
              <a:gd name="connsiteY3" fmla="*/ 1408706 h 6857999"/>
              <a:gd name="connsiteX4" fmla="*/ 3758292 w 11580945"/>
              <a:gd name="connsiteY4" fmla="*/ 99396 h 6857999"/>
              <a:gd name="connsiteX5" fmla="*/ 3792196 w 11580945"/>
              <a:gd name="connsiteY5" fmla="*/ 0 h 6857999"/>
              <a:gd name="connsiteX6" fmla="*/ 6542703 w 11580945"/>
              <a:gd name="connsiteY6" fmla="*/ 0 h 6857999"/>
              <a:gd name="connsiteX7" fmla="*/ 6615508 w 11580945"/>
              <a:gd name="connsiteY7" fmla="*/ 134513 h 6857999"/>
              <a:gd name="connsiteX8" fmla="*/ 7072810 w 11580945"/>
              <a:gd name="connsiteY8" fmla="*/ 2157603 h 6857999"/>
              <a:gd name="connsiteX9" fmla="*/ 8735354 w 11580945"/>
              <a:gd name="connsiteY9" fmla="*/ 16937 h 6857999"/>
              <a:gd name="connsiteX10" fmla="*/ 8784349 w 11580945"/>
              <a:gd name="connsiteY10" fmla="*/ 0 h 6857999"/>
              <a:gd name="connsiteX11" fmla="*/ 10367690 w 11580945"/>
              <a:gd name="connsiteY11" fmla="*/ 0 h 6857999"/>
              <a:gd name="connsiteX12" fmla="*/ 10453790 w 11580945"/>
              <a:gd name="connsiteY12" fmla="*/ 40615 h 6857999"/>
              <a:gd name="connsiteX13" fmla="*/ 10454696 w 11580945"/>
              <a:gd name="connsiteY13" fmla="*/ 39840 h 6857999"/>
              <a:gd name="connsiteX14" fmla="*/ 9332076 w 11580945"/>
              <a:gd name="connsiteY14" fmla="*/ 5366503 h 6857999"/>
              <a:gd name="connsiteX15" fmla="*/ 10718851 w 11580945"/>
              <a:gd name="connsiteY15" fmla="*/ 6792405 h 6857999"/>
              <a:gd name="connsiteX16" fmla="*/ 10752277 w 11580945"/>
              <a:gd name="connsiteY16" fmla="*/ 6857999 h 6857999"/>
              <a:gd name="connsiteX17" fmla="*/ 439930 w 11580945"/>
              <a:gd name="connsiteY17" fmla="*/ 6857999 h 6857999"/>
              <a:gd name="connsiteX18" fmla="*/ 589015 w 11580945"/>
              <a:gd name="connsiteY18" fmla="*/ 6733342 h 6857999"/>
              <a:gd name="connsiteX19" fmla="*/ 1403288 w 11580945"/>
              <a:gd name="connsiteY19" fmla="*/ 6322280 h 6857999"/>
              <a:gd name="connsiteX20" fmla="*/ 112064 w 11580945"/>
              <a:gd name="connsiteY20" fmla="*/ 6208588 h 6857999"/>
              <a:gd name="connsiteX21" fmla="*/ 0 w 11580945"/>
              <a:gd name="connsiteY21" fmla="*/ 6176584 h 6857999"/>
              <a:gd name="connsiteX22" fmla="*/ 0 w 11580945"/>
              <a:gd name="connsiteY22" fmla="*/ 2858839 h 6857999"/>
              <a:gd name="connsiteX23" fmla="*/ 154651 w 11580945"/>
              <a:gd name="connsiteY23" fmla="*/ 2862970 h 6857999"/>
              <a:gd name="connsiteX24" fmla="*/ 993100 w 11580945"/>
              <a:gd name="connsiteY24" fmla="*/ 3062274 h 6857999"/>
              <a:gd name="connsiteX25" fmla="*/ 31106 w 11580945"/>
              <a:gd name="connsiteY25" fmla="*/ 1421987 h 6857999"/>
              <a:gd name="connsiteX26" fmla="*/ 0 w 11580945"/>
              <a:gd name="connsiteY26" fmla="*/ 1316336 h 6857999"/>
              <a:gd name="connsiteX27" fmla="*/ 0 w 11580945"/>
              <a:gd name="connsiteY2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80945" h="6857999">
                <a:moveTo>
                  <a:pt x="0" y="0"/>
                </a:moveTo>
                <a:lnTo>
                  <a:pt x="1980719" y="0"/>
                </a:lnTo>
                <a:lnTo>
                  <a:pt x="2173334" y="109551"/>
                </a:lnTo>
                <a:cubicBezTo>
                  <a:pt x="2673039" y="415076"/>
                  <a:pt x="3182116" y="855267"/>
                  <a:pt x="3617272" y="1408706"/>
                </a:cubicBezTo>
                <a:cubicBezTo>
                  <a:pt x="3590366" y="941415"/>
                  <a:pt x="3640419" y="488820"/>
                  <a:pt x="3758292" y="99396"/>
                </a:cubicBezTo>
                <a:lnTo>
                  <a:pt x="3792196" y="0"/>
                </a:lnTo>
                <a:lnTo>
                  <a:pt x="6542703" y="0"/>
                </a:lnTo>
                <a:lnTo>
                  <a:pt x="6615508" y="134513"/>
                </a:lnTo>
                <a:cubicBezTo>
                  <a:pt x="6913681" y="741282"/>
                  <a:pt x="7077394" y="1483908"/>
                  <a:pt x="7072810" y="2157603"/>
                </a:cubicBezTo>
                <a:cubicBezTo>
                  <a:pt x="7112253" y="1113984"/>
                  <a:pt x="7872289" y="340782"/>
                  <a:pt x="8735354" y="16937"/>
                </a:cubicBezTo>
                <a:lnTo>
                  <a:pt x="8784349" y="0"/>
                </a:lnTo>
                <a:lnTo>
                  <a:pt x="10367690" y="0"/>
                </a:lnTo>
                <a:lnTo>
                  <a:pt x="10453790" y="40615"/>
                </a:lnTo>
                <a:lnTo>
                  <a:pt x="10454696" y="39840"/>
                </a:lnTo>
                <a:cubicBezTo>
                  <a:pt x="12395266" y="1057475"/>
                  <a:pt x="11703712" y="4059594"/>
                  <a:pt x="9332076" y="5366503"/>
                </a:cubicBezTo>
                <a:cubicBezTo>
                  <a:pt x="9332076" y="5366503"/>
                  <a:pt x="10270742" y="5976742"/>
                  <a:pt x="10718851" y="6792405"/>
                </a:cubicBezTo>
                <a:lnTo>
                  <a:pt x="10752277" y="6857999"/>
                </a:lnTo>
                <a:lnTo>
                  <a:pt x="439930" y="6857999"/>
                </a:lnTo>
                <a:lnTo>
                  <a:pt x="589015" y="6733342"/>
                </a:lnTo>
                <a:cubicBezTo>
                  <a:pt x="836034" y="6548805"/>
                  <a:pt x="1113169" y="6405585"/>
                  <a:pt x="1403288" y="6322280"/>
                </a:cubicBezTo>
                <a:cubicBezTo>
                  <a:pt x="906225" y="6345637"/>
                  <a:pt x="477515" y="6301872"/>
                  <a:pt x="112064" y="6208588"/>
                </a:cubicBezTo>
                <a:lnTo>
                  <a:pt x="0" y="6176584"/>
                </a:lnTo>
                <a:lnTo>
                  <a:pt x="0" y="2858839"/>
                </a:lnTo>
                <a:lnTo>
                  <a:pt x="154651" y="2862970"/>
                </a:lnTo>
                <a:cubicBezTo>
                  <a:pt x="427583" y="2884613"/>
                  <a:pt x="712757" y="2950034"/>
                  <a:pt x="993100" y="3062274"/>
                </a:cubicBezTo>
                <a:cubicBezTo>
                  <a:pt x="532017" y="2556977"/>
                  <a:pt x="207835" y="1966012"/>
                  <a:pt x="31106" y="1421987"/>
                </a:cubicBezTo>
                <a:lnTo>
                  <a:pt x="0" y="1316336"/>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sp>
        <p:nvSpPr>
          <p:cNvPr id="13" name="Titre 1">
            <a:extLst>
              <a:ext uri="{FF2B5EF4-FFF2-40B4-BE49-F238E27FC236}">
                <a16:creationId xmlns:a16="http://schemas.microsoft.com/office/drawing/2014/main" id="{7A06FB3B-9DBB-D2C2-5497-EC92DA37CD0F}"/>
              </a:ext>
            </a:extLst>
          </p:cNvPr>
          <p:cNvSpPr>
            <a:spLocks noGrp="1"/>
          </p:cNvSpPr>
          <p:nvPr>
            <p:ph type="title"/>
          </p:nvPr>
        </p:nvSpPr>
        <p:spPr>
          <a:xfrm>
            <a:off x="1440000" y="1620000"/>
            <a:ext cx="8100000" cy="2880000"/>
          </a:xfrm>
          <a:prstGeom prst="rect">
            <a:avLst/>
          </a:prstGeom>
        </p:spPr>
        <p:txBody>
          <a:bodyPr lIns="0" anchor="b"/>
          <a:lstStyle>
            <a:lvl1pPr>
              <a:lnSpc>
                <a:spcPct val="80000"/>
              </a:lnSpc>
              <a:defRPr sz="5400"/>
            </a:lvl1pPr>
          </a:lstStyle>
          <a:p>
            <a:r>
              <a:rPr lang="fr-FR"/>
              <a:t>Modifiez le style du titre</a:t>
            </a:r>
            <a:endParaRPr lang="fr-FR" dirty="0"/>
          </a:p>
        </p:txBody>
      </p:sp>
      <p:sp>
        <p:nvSpPr>
          <p:cNvPr id="14" name="Espace réservé du texte 2">
            <a:extLst>
              <a:ext uri="{FF2B5EF4-FFF2-40B4-BE49-F238E27FC236}">
                <a16:creationId xmlns:a16="http://schemas.microsoft.com/office/drawing/2014/main" id="{6BFF5BAE-433D-8956-1277-8259350A895A}"/>
              </a:ext>
            </a:extLst>
          </p:cNvPr>
          <p:cNvSpPr>
            <a:spLocks noGrp="1"/>
          </p:cNvSpPr>
          <p:nvPr>
            <p:ph type="body" idx="1"/>
          </p:nvPr>
        </p:nvSpPr>
        <p:spPr>
          <a:xfrm>
            <a:off x="1440000" y="4536000"/>
            <a:ext cx="8100000" cy="1080000"/>
          </a:xfrm>
        </p:spPr>
        <p:txBody>
          <a:bodyPr lIns="0"/>
          <a:lstStyle>
            <a:lvl1pPr marL="0" indent="0">
              <a:spcBef>
                <a:spcPts val="0"/>
              </a:spcBef>
              <a:buNone/>
              <a:defRPr sz="2200" b="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pic>
        <p:nvPicPr>
          <p:cNvPr id="7" name="Image 6" descr="Une image contenant Graphique, Police, logo, symbole&#10;&#10;Description générée automatiquement">
            <a:extLst>
              <a:ext uri="{FF2B5EF4-FFF2-40B4-BE49-F238E27FC236}">
                <a16:creationId xmlns:a16="http://schemas.microsoft.com/office/drawing/2014/main" id="{E41262B4-E41D-4F11-7249-8D7BF4D9E1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17324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ête de chapitr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4E8308-EB41-6F9C-B847-99F5F567D9B4}"/>
              </a:ext>
            </a:extLst>
          </p:cNvPr>
          <p:cNvSpPr/>
          <p:nvPr userDrawn="1"/>
        </p:nvSpPr>
        <p:spPr>
          <a:xfrm>
            <a:off x="0" y="1"/>
            <a:ext cx="12192000" cy="6857999"/>
          </a:xfrm>
          <a:prstGeom prst="rect">
            <a:avLst/>
          </a:prstGeom>
          <a:gradFill flip="none" rotWithShape="1">
            <a:gsLst>
              <a:gs pos="6000">
                <a:srgbClr val="E42312"/>
              </a:gs>
              <a:gs pos="90000">
                <a:srgbClr val="FFDD00"/>
              </a:gs>
            </a:gsLst>
            <a:lin ang="1800000" scaled="0"/>
            <a:tileRect/>
          </a:gradFill>
          <a:ln w="0" cap="flat">
            <a:noFill/>
            <a:prstDash val="solid"/>
            <a:miter/>
          </a:ln>
        </p:spPr>
        <p:txBody>
          <a:bodyPr rtlCol="0" anchor="ctr"/>
          <a:lstStyle/>
          <a:p>
            <a:pPr lvl="0"/>
            <a:endParaRPr lang="fr-FR">
              <a:solidFill>
                <a:schemeClr val="tx1"/>
              </a:solidFill>
            </a:endParaRPr>
          </a:p>
        </p:txBody>
      </p:sp>
      <p:sp>
        <p:nvSpPr>
          <p:cNvPr id="3" name="Forme libre : forme 2">
            <a:extLst>
              <a:ext uri="{FF2B5EF4-FFF2-40B4-BE49-F238E27FC236}">
                <a16:creationId xmlns:a16="http://schemas.microsoft.com/office/drawing/2014/main" id="{178F096D-441A-3BB0-4F8E-A2424514D744}"/>
              </a:ext>
            </a:extLst>
          </p:cNvPr>
          <p:cNvSpPr/>
          <p:nvPr userDrawn="1"/>
        </p:nvSpPr>
        <p:spPr>
          <a:xfrm>
            <a:off x="1" y="1"/>
            <a:ext cx="11565175" cy="6857999"/>
          </a:xfrm>
          <a:custGeom>
            <a:avLst/>
            <a:gdLst>
              <a:gd name="connsiteX0" fmla="*/ 4172570 w 11565175"/>
              <a:gd name="connsiteY0" fmla="*/ 0 h 6857999"/>
              <a:gd name="connsiteX1" fmla="*/ 5283355 w 11565175"/>
              <a:gd name="connsiteY1" fmla="*/ 0 h 6857999"/>
              <a:gd name="connsiteX2" fmla="*/ 5315067 w 11565175"/>
              <a:gd name="connsiteY2" fmla="*/ 27901 h 6857999"/>
              <a:gd name="connsiteX3" fmla="*/ 11539735 w 11565175"/>
              <a:gd name="connsiteY3" fmla="*/ 3515925 h 6857999"/>
              <a:gd name="connsiteX4" fmla="*/ 9218694 w 11565175"/>
              <a:gd name="connsiteY4" fmla="*/ 5326098 h 6857999"/>
              <a:gd name="connsiteX5" fmla="*/ 10444542 w 11565175"/>
              <a:gd name="connsiteY5" fmla="*/ 6841214 h 6857999"/>
              <a:gd name="connsiteX6" fmla="*/ 10454620 w 11565175"/>
              <a:gd name="connsiteY6" fmla="*/ 6857999 h 6857999"/>
              <a:gd name="connsiteX7" fmla="*/ 842327 w 11565175"/>
              <a:gd name="connsiteY7" fmla="*/ 6857999 h 6857999"/>
              <a:gd name="connsiteX8" fmla="*/ 941802 w 11565175"/>
              <a:gd name="connsiteY8" fmla="*/ 6552504 h 6857999"/>
              <a:gd name="connsiteX9" fmla="*/ 1342618 w 11565175"/>
              <a:gd name="connsiteY9" fmla="*/ 5660156 h 6857999"/>
              <a:gd name="connsiteX10" fmla="*/ 161714 w 11565175"/>
              <a:gd name="connsiteY10" fmla="*/ 6063924 h 6857999"/>
              <a:gd name="connsiteX11" fmla="*/ 0 w 11565175"/>
              <a:gd name="connsiteY11" fmla="*/ 6057046 h 6857999"/>
              <a:gd name="connsiteX12" fmla="*/ 0 w 11565175"/>
              <a:gd name="connsiteY12" fmla="*/ 2731459 h 6857999"/>
              <a:gd name="connsiteX13" fmla="*/ 16919 w 11565175"/>
              <a:gd name="connsiteY13" fmla="*/ 2717462 h 6857999"/>
              <a:gd name="connsiteX14" fmla="*/ 3719512 w 11565175"/>
              <a:gd name="connsiteY14" fmla="*/ 309413 h 6857999"/>
              <a:gd name="connsiteX15" fmla="*/ 4172570 w 11565175"/>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65175" h="6857999">
                <a:moveTo>
                  <a:pt x="4172570" y="0"/>
                </a:moveTo>
                <a:lnTo>
                  <a:pt x="5283355" y="0"/>
                </a:lnTo>
                <a:lnTo>
                  <a:pt x="5315067" y="27901"/>
                </a:lnTo>
                <a:cubicBezTo>
                  <a:pt x="7951455" y="2232843"/>
                  <a:pt x="11175516" y="1610424"/>
                  <a:pt x="11539735" y="3515925"/>
                </a:cubicBezTo>
                <a:cubicBezTo>
                  <a:pt x="11733360" y="4531759"/>
                  <a:pt x="10808448" y="5468414"/>
                  <a:pt x="9218694" y="5326098"/>
                </a:cubicBezTo>
                <a:cubicBezTo>
                  <a:pt x="9680009" y="5780638"/>
                  <a:pt x="10103816" y="6304313"/>
                  <a:pt x="10444542" y="6841214"/>
                </a:cubicBezTo>
                <a:lnTo>
                  <a:pt x="10454620" y="6857999"/>
                </a:lnTo>
                <a:lnTo>
                  <a:pt x="842327" y="6857999"/>
                </a:lnTo>
                <a:lnTo>
                  <a:pt x="941802" y="6552504"/>
                </a:lnTo>
                <a:cubicBezTo>
                  <a:pt x="1055717" y="6238974"/>
                  <a:pt x="1189433" y="5938559"/>
                  <a:pt x="1342618" y="5660156"/>
                </a:cubicBezTo>
                <a:cubicBezTo>
                  <a:pt x="992098" y="5918283"/>
                  <a:pt x="565866" y="6058352"/>
                  <a:pt x="161714" y="6063924"/>
                </a:cubicBezTo>
                <a:lnTo>
                  <a:pt x="0" y="6057046"/>
                </a:lnTo>
                <a:lnTo>
                  <a:pt x="0" y="2731459"/>
                </a:lnTo>
                <a:lnTo>
                  <a:pt x="16919" y="2717462"/>
                </a:lnTo>
                <a:cubicBezTo>
                  <a:pt x="974152" y="1951682"/>
                  <a:pt x="2357062" y="1213074"/>
                  <a:pt x="3719512" y="309413"/>
                </a:cubicBezTo>
                <a:lnTo>
                  <a:pt x="4172570" y="0"/>
                </a:lnTo>
                <a:close/>
              </a:path>
            </a:pathLst>
          </a:custGeom>
          <a:solidFill>
            <a:schemeClr val="bg1"/>
          </a:solidFill>
          <a:ln w="0" cap="flat">
            <a:noFill/>
            <a:prstDash val="solid"/>
            <a:miter/>
          </a:ln>
        </p:spPr>
        <p:txBody>
          <a:bodyPr wrap="square" rtlCol="0" anchor="ctr">
            <a:noAutofit/>
          </a:bodyPr>
          <a:lstStyle/>
          <a:p>
            <a:pPr lvl="0"/>
            <a:endParaRPr lang="fr-FR">
              <a:solidFill>
                <a:schemeClr val="tx1"/>
              </a:solidFill>
            </a:endParaRP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sp>
        <p:nvSpPr>
          <p:cNvPr id="14" name="Titre 1">
            <a:extLst>
              <a:ext uri="{FF2B5EF4-FFF2-40B4-BE49-F238E27FC236}">
                <a16:creationId xmlns:a16="http://schemas.microsoft.com/office/drawing/2014/main" id="{A314A098-9093-47F1-E7C6-F1E6DF91106C}"/>
              </a:ext>
            </a:extLst>
          </p:cNvPr>
          <p:cNvSpPr>
            <a:spLocks noGrp="1"/>
          </p:cNvSpPr>
          <p:nvPr>
            <p:ph type="title"/>
          </p:nvPr>
        </p:nvSpPr>
        <p:spPr>
          <a:xfrm>
            <a:off x="1440000" y="1620000"/>
            <a:ext cx="8100000" cy="2880000"/>
          </a:xfrm>
          <a:prstGeom prst="rect">
            <a:avLst/>
          </a:prstGeom>
        </p:spPr>
        <p:txBody>
          <a:bodyPr lIns="0" anchor="b"/>
          <a:lstStyle>
            <a:lvl1pPr>
              <a:lnSpc>
                <a:spcPct val="80000"/>
              </a:lnSpc>
              <a:defRPr sz="5400"/>
            </a:lvl1pPr>
          </a:lstStyle>
          <a:p>
            <a:r>
              <a:rPr lang="fr-FR"/>
              <a:t>Modifiez le style du titre</a:t>
            </a:r>
            <a:endParaRPr lang="fr-FR" dirty="0"/>
          </a:p>
        </p:txBody>
      </p:sp>
      <p:sp>
        <p:nvSpPr>
          <p:cNvPr id="15" name="Espace réservé du texte 2">
            <a:extLst>
              <a:ext uri="{FF2B5EF4-FFF2-40B4-BE49-F238E27FC236}">
                <a16:creationId xmlns:a16="http://schemas.microsoft.com/office/drawing/2014/main" id="{A27C0F7D-6911-7745-C4A1-9BB2445154BE}"/>
              </a:ext>
            </a:extLst>
          </p:cNvPr>
          <p:cNvSpPr>
            <a:spLocks noGrp="1"/>
          </p:cNvSpPr>
          <p:nvPr>
            <p:ph type="body" idx="1"/>
          </p:nvPr>
        </p:nvSpPr>
        <p:spPr>
          <a:xfrm>
            <a:off x="1440000" y="4536000"/>
            <a:ext cx="8100000" cy="1080000"/>
          </a:xfrm>
        </p:spPr>
        <p:txBody>
          <a:bodyPr lIns="0"/>
          <a:lstStyle>
            <a:lvl1pPr marL="0" indent="0">
              <a:spcBef>
                <a:spcPts val="0"/>
              </a:spcBef>
              <a:buNone/>
              <a:defRPr sz="2200" b="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pic>
        <p:nvPicPr>
          <p:cNvPr id="7" name="Image 6" descr="Une image contenant Graphique, Police, logo, symbole&#10;&#10;Description générée automatiquement">
            <a:extLst>
              <a:ext uri="{FF2B5EF4-FFF2-40B4-BE49-F238E27FC236}">
                <a16:creationId xmlns:a16="http://schemas.microsoft.com/office/drawing/2014/main" id="{75E5E76A-662B-A1E4-52E4-8B49AE0AE7A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86070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ête de chapitre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53B547-E12F-28EE-EC8C-9EFF2E370B73}"/>
              </a:ext>
            </a:extLst>
          </p:cNvPr>
          <p:cNvSpPr/>
          <p:nvPr userDrawn="1"/>
        </p:nvSpPr>
        <p:spPr>
          <a:xfrm>
            <a:off x="0" y="1"/>
            <a:ext cx="12192000" cy="6857999"/>
          </a:xfrm>
          <a:prstGeom prst="rect">
            <a:avLst/>
          </a:prstGeom>
          <a:gradFill flip="none" rotWithShape="1">
            <a:gsLst>
              <a:gs pos="10000">
                <a:srgbClr val="CE1052"/>
              </a:gs>
              <a:gs pos="74000">
                <a:srgbClr val="F8B77C"/>
              </a:gs>
            </a:gsLst>
            <a:lin ang="3000000" scaled="0"/>
            <a:tileRect/>
          </a:gradFill>
          <a:ln w="0" cap="flat">
            <a:noFill/>
            <a:prstDash val="solid"/>
            <a:miter/>
          </a:ln>
        </p:spPr>
        <p:txBody>
          <a:bodyPr rtlCol="0" anchor="ctr"/>
          <a:lstStyle/>
          <a:p>
            <a:pPr lvl="0"/>
            <a:endParaRPr lang="fr-FR">
              <a:solidFill>
                <a:schemeClr val="tx1"/>
              </a:solidFill>
            </a:endParaRPr>
          </a:p>
        </p:txBody>
      </p:sp>
      <p:sp>
        <p:nvSpPr>
          <p:cNvPr id="3" name="Forme libre : forme 2">
            <a:extLst>
              <a:ext uri="{FF2B5EF4-FFF2-40B4-BE49-F238E27FC236}">
                <a16:creationId xmlns:a16="http://schemas.microsoft.com/office/drawing/2014/main" id="{AD464209-80DB-0C9A-9340-35AECDCAA302}"/>
              </a:ext>
            </a:extLst>
          </p:cNvPr>
          <p:cNvSpPr/>
          <p:nvPr userDrawn="1"/>
        </p:nvSpPr>
        <p:spPr>
          <a:xfrm>
            <a:off x="0" y="2"/>
            <a:ext cx="11247542" cy="6857998"/>
          </a:xfrm>
          <a:custGeom>
            <a:avLst/>
            <a:gdLst>
              <a:gd name="connsiteX0" fmla="*/ 3029059 w 11247542"/>
              <a:gd name="connsiteY0" fmla="*/ 0 h 6857998"/>
              <a:gd name="connsiteX1" fmla="*/ 7575157 w 11247542"/>
              <a:gd name="connsiteY1" fmla="*/ 0 h 6857998"/>
              <a:gd name="connsiteX2" fmla="*/ 7592128 w 11247542"/>
              <a:gd name="connsiteY2" fmla="*/ 220942 h 6857998"/>
              <a:gd name="connsiteX3" fmla="*/ 8937624 w 11247542"/>
              <a:gd name="connsiteY3" fmla="*/ 2156756 h 6857998"/>
              <a:gd name="connsiteX4" fmla="*/ 8939047 w 11247542"/>
              <a:gd name="connsiteY4" fmla="*/ 2157338 h 6857998"/>
              <a:gd name="connsiteX5" fmla="*/ 10977194 w 11247542"/>
              <a:gd name="connsiteY5" fmla="*/ 6707378 h 6857998"/>
              <a:gd name="connsiteX6" fmla="*/ 10911483 w 11247542"/>
              <a:gd name="connsiteY6" fmla="*/ 6857998 h 6857998"/>
              <a:gd name="connsiteX7" fmla="*/ 8898302 w 11247542"/>
              <a:gd name="connsiteY7" fmla="*/ 6857998 h 6857998"/>
              <a:gd name="connsiteX8" fmla="*/ 8760629 w 11247542"/>
              <a:gd name="connsiteY8" fmla="*/ 6788012 h 6857998"/>
              <a:gd name="connsiteX9" fmla="*/ 7282311 w 11247542"/>
              <a:gd name="connsiteY9" fmla="*/ 6814943 h 6857998"/>
              <a:gd name="connsiteX10" fmla="*/ 7190827 w 11247542"/>
              <a:gd name="connsiteY10" fmla="*/ 6857998 h 6857998"/>
              <a:gd name="connsiteX11" fmla="*/ 1302808 w 11247542"/>
              <a:gd name="connsiteY11" fmla="*/ 6857998 h 6857998"/>
              <a:gd name="connsiteX12" fmla="*/ 1304730 w 11247542"/>
              <a:gd name="connsiteY12" fmla="*/ 6827745 h 6857998"/>
              <a:gd name="connsiteX13" fmla="*/ 1188448 w 11247542"/>
              <a:gd name="connsiteY13" fmla="*/ 5663040 h 6857998"/>
              <a:gd name="connsiteX14" fmla="*/ 194424 w 11247542"/>
              <a:gd name="connsiteY14" fmla="*/ 4316578 h 6857998"/>
              <a:gd name="connsiteX15" fmla="*/ 0 w 11247542"/>
              <a:gd name="connsiteY15" fmla="*/ 4124389 h 6857998"/>
              <a:gd name="connsiteX16" fmla="*/ 0 w 11247542"/>
              <a:gd name="connsiteY16" fmla="*/ 221737 h 6857998"/>
              <a:gd name="connsiteX17" fmla="*/ 86486 w 11247542"/>
              <a:gd name="connsiteY17" fmla="*/ 232074 h 6857998"/>
              <a:gd name="connsiteX18" fmla="*/ 2885514 w 11247542"/>
              <a:gd name="connsiteY18" fmla="*/ 65087 h 6857998"/>
              <a:gd name="connsiteX19" fmla="*/ 3029059 w 11247542"/>
              <a:gd name="connsiteY19"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47542" h="6857998">
                <a:moveTo>
                  <a:pt x="3029059" y="0"/>
                </a:moveTo>
                <a:lnTo>
                  <a:pt x="7575157" y="0"/>
                </a:lnTo>
                <a:lnTo>
                  <a:pt x="7592128" y="220942"/>
                </a:lnTo>
                <a:cubicBezTo>
                  <a:pt x="7674150" y="918681"/>
                  <a:pt x="7995105" y="1559268"/>
                  <a:pt x="8937624" y="2156756"/>
                </a:cubicBezTo>
                <a:lnTo>
                  <a:pt x="8939047" y="2157338"/>
                </a:lnTo>
                <a:cubicBezTo>
                  <a:pt x="10449677" y="3114959"/>
                  <a:pt x="11852803" y="4526724"/>
                  <a:pt x="10977194" y="6707378"/>
                </a:cubicBezTo>
                <a:lnTo>
                  <a:pt x="10911483" y="6857998"/>
                </a:lnTo>
                <a:lnTo>
                  <a:pt x="8898302" y="6857998"/>
                </a:lnTo>
                <a:lnTo>
                  <a:pt x="8760629" y="6788012"/>
                </a:lnTo>
                <a:cubicBezTo>
                  <a:pt x="8323789" y="6597456"/>
                  <a:pt x="7814436" y="6591546"/>
                  <a:pt x="7282311" y="6814943"/>
                </a:cubicBezTo>
                <a:lnTo>
                  <a:pt x="7190827" y="6857998"/>
                </a:lnTo>
                <a:lnTo>
                  <a:pt x="1302808" y="6857998"/>
                </a:lnTo>
                <a:lnTo>
                  <a:pt x="1304730" y="6827745"/>
                </a:lnTo>
                <a:cubicBezTo>
                  <a:pt x="1329039" y="6355592"/>
                  <a:pt x="1307347" y="5946252"/>
                  <a:pt x="1188448" y="5663040"/>
                </a:cubicBezTo>
                <a:cubicBezTo>
                  <a:pt x="996333" y="5205428"/>
                  <a:pt x="624501" y="4756092"/>
                  <a:pt x="194424" y="4316578"/>
                </a:cubicBezTo>
                <a:lnTo>
                  <a:pt x="0" y="4124389"/>
                </a:lnTo>
                <a:lnTo>
                  <a:pt x="0" y="221737"/>
                </a:lnTo>
                <a:lnTo>
                  <a:pt x="86486" y="232074"/>
                </a:lnTo>
                <a:cubicBezTo>
                  <a:pt x="918445" y="338449"/>
                  <a:pt x="1874293" y="489619"/>
                  <a:pt x="2885514" y="65087"/>
                </a:cubicBezTo>
                <a:lnTo>
                  <a:pt x="3029059"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sp>
        <p:nvSpPr>
          <p:cNvPr id="13" name="Titre 1">
            <a:extLst>
              <a:ext uri="{FF2B5EF4-FFF2-40B4-BE49-F238E27FC236}">
                <a16:creationId xmlns:a16="http://schemas.microsoft.com/office/drawing/2014/main" id="{05E92D03-A19E-57A7-56DE-8F34454329EC}"/>
              </a:ext>
            </a:extLst>
          </p:cNvPr>
          <p:cNvSpPr>
            <a:spLocks noGrp="1"/>
          </p:cNvSpPr>
          <p:nvPr>
            <p:ph type="title"/>
          </p:nvPr>
        </p:nvSpPr>
        <p:spPr>
          <a:xfrm>
            <a:off x="1440000" y="1620000"/>
            <a:ext cx="8100000" cy="2880000"/>
          </a:xfrm>
          <a:prstGeom prst="rect">
            <a:avLst/>
          </a:prstGeom>
        </p:spPr>
        <p:txBody>
          <a:bodyPr lIns="0" anchor="b"/>
          <a:lstStyle>
            <a:lvl1pPr>
              <a:lnSpc>
                <a:spcPct val="80000"/>
              </a:lnSpc>
              <a:defRPr sz="5400"/>
            </a:lvl1pPr>
          </a:lstStyle>
          <a:p>
            <a:r>
              <a:rPr lang="fr-FR"/>
              <a:t>Modifiez le style du titre</a:t>
            </a:r>
            <a:endParaRPr lang="fr-FR" dirty="0"/>
          </a:p>
        </p:txBody>
      </p:sp>
      <p:sp>
        <p:nvSpPr>
          <p:cNvPr id="14" name="Espace réservé du texte 2">
            <a:extLst>
              <a:ext uri="{FF2B5EF4-FFF2-40B4-BE49-F238E27FC236}">
                <a16:creationId xmlns:a16="http://schemas.microsoft.com/office/drawing/2014/main" id="{B1C379C4-96F1-2268-7D6E-283A702DE3A8}"/>
              </a:ext>
            </a:extLst>
          </p:cNvPr>
          <p:cNvSpPr>
            <a:spLocks noGrp="1"/>
          </p:cNvSpPr>
          <p:nvPr>
            <p:ph type="body" idx="1"/>
          </p:nvPr>
        </p:nvSpPr>
        <p:spPr>
          <a:xfrm>
            <a:off x="1440000" y="4536000"/>
            <a:ext cx="8100000" cy="1080000"/>
          </a:xfrm>
        </p:spPr>
        <p:txBody>
          <a:bodyPr lIns="0"/>
          <a:lstStyle>
            <a:lvl1pPr marL="0" indent="0">
              <a:spcBef>
                <a:spcPts val="0"/>
              </a:spcBef>
              <a:buNone/>
              <a:defRPr sz="2200" b="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pic>
        <p:nvPicPr>
          <p:cNvPr id="7" name="Image 6" descr="Une image contenant Graphique, Police, logo, symbole&#10;&#10;Description générée automatiquement">
            <a:extLst>
              <a:ext uri="{FF2B5EF4-FFF2-40B4-BE49-F238E27FC236}">
                <a16:creationId xmlns:a16="http://schemas.microsoft.com/office/drawing/2014/main" id="{EF44F27F-8A78-B46C-0298-5F86197BCD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37173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ête de chapitre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5CF20-4503-303D-CDFF-58A1AA4CBC71}"/>
              </a:ext>
            </a:extLst>
          </p:cNvPr>
          <p:cNvSpPr/>
          <p:nvPr userDrawn="1"/>
        </p:nvSpPr>
        <p:spPr>
          <a:xfrm>
            <a:off x="0" y="1"/>
            <a:ext cx="12192000" cy="6857999"/>
          </a:xfrm>
          <a:prstGeom prst="rect">
            <a:avLst/>
          </a:prstGeom>
          <a:gradFill flip="none" rotWithShape="1">
            <a:gsLst>
              <a:gs pos="9000">
                <a:srgbClr val="1D8839"/>
              </a:gs>
              <a:gs pos="86000">
                <a:srgbClr val="D1DD77"/>
              </a:gs>
            </a:gsLst>
            <a:lin ang="4200000" scaled="0"/>
            <a:tileRect/>
          </a:gradFill>
          <a:ln w="0" cap="flat">
            <a:noFill/>
            <a:prstDash val="solid"/>
            <a:miter/>
          </a:ln>
        </p:spPr>
        <p:txBody>
          <a:bodyPr rtlCol="0" anchor="ctr"/>
          <a:lstStyle/>
          <a:p>
            <a:pPr lvl="0"/>
            <a:endParaRPr lang="fr-FR">
              <a:solidFill>
                <a:schemeClr val="tx1"/>
              </a:solidFill>
            </a:endParaRPr>
          </a:p>
        </p:txBody>
      </p:sp>
      <p:sp>
        <p:nvSpPr>
          <p:cNvPr id="18" name="Forme libre : forme 17">
            <a:extLst>
              <a:ext uri="{FF2B5EF4-FFF2-40B4-BE49-F238E27FC236}">
                <a16:creationId xmlns:a16="http://schemas.microsoft.com/office/drawing/2014/main" id="{B0EFE2B5-5960-15ED-1F62-1BB66F978068}"/>
              </a:ext>
            </a:extLst>
          </p:cNvPr>
          <p:cNvSpPr/>
          <p:nvPr userDrawn="1"/>
        </p:nvSpPr>
        <p:spPr>
          <a:xfrm>
            <a:off x="0" y="0"/>
            <a:ext cx="11879889" cy="6858000"/>
          </a:xfrm>
          <a:custGeom>
            <a:avLst/>
            <a:gdLst>
              <a:gd name="connsiteX0" fmla="*/ 3111978 w 11879889"/>
              <a:gd name="connsiteY0" fmla="*/ 0 h 6870700"/>
              <a:gd name="connsiteX1" fmla="*/ 5866638 w 11879889"/>
              <a:gd name="connsiteY1" fmla="*/ 0 h 6870700"/>
              <a:gd name="connsiteX2" fmla="*/ 5874256 w 11879889"/>
              <a:gd name="connsiteY2" fmla="*/ 230115 h 6870700"/>
              <a:gd name="connsiteX3" fmla="*/ 5815136 w 11879889"/>
              <a:gd name="connsiteY3" fmla="*/ 1182219 h 6870700"/>
              <a:gd name="connsiteX4" fmla="*/ 8478333 w 11879889"/>
              <a:gd name="connsiteY4" fmla="*/ 546414 h 6870700"/>
              <a:gd name="connsiteX5" fmla="*/ 8463842 w 11879889"/>
              <a:gd name="connsiteY5" fmla="*/ 1839863 h 6870700"/>
              <a:gd name="connsiteX6" fmla="*/ 10495467 w 11879889"/>
              <a:gd name="connsiteY6" fmla="*/ 1439302 h 6870700"/>
              <a:gd name="connsiteX7" fmla="*/ 10287707 w 11879889"/>
              <a:gd name="connsiteY7" fmla="*/ 2910606 h 6870700"/>
              <a:gd name="connsiteX8" fmla="*/ 10234546 w 11879889"/>
              <a:gd name="connsiteY8" fmla="*/ 3198001 h 6870700"/>
              <a:gd name="connsiteX9" fmla="*/ 11879770 w 11879889"/>
              <a:gd name="connsiteY9" fmla="*/ 4267313 h 6870700"/>
              <a:gd name="connsiteX10" fmla="*/ 11872030 w 11879889"/>
              <a:gd name="connsiteY10" fmla="*/ 4399843 h 6870700"/>
              <a:gd name="connsiteX11" fmla="*/ 9558614 w 11879889"/>
              <a:gd name="connsiteY11" fmla="*/ 4916516 h 6870700"/>
              <a:gd name="connsiteX12" fmla="*/ 9784275 w 11879889"/>
              <a:gd name="connsiteY12" fmla="*/ 6668309 h 6870700"/>
              <a:gd name="connsiteX13" fmla="*/ 7871778 w 11879889"/>
              <a:gd name="connsiteY13" fmla="*/ 5953995 h 6870700"/>
              <a:gd name="connsiteX14" fmla="*/ 7784477 w 11879889"/>
              <a:gd name="connsiteY14" fmla="*/ 6668962 h 6870700"/>
              <a:gd name="connsiteX15" fmla="*/ 7747125 w 11879889"/>
              <a:gd name="connsiteY15" fmla="*/ 6870700 h 6870700"/>
              <a:gd name="connsiteX16" fmla="*/ 4606979 w 11879889"/>
              <a:gd name="connsiteY16" fmla="*/ 6870700 h 6870700"/>
              <a:gd name="connsiteX17" fmla="*/ 4468245 w 11879889"/>
              <a:gd name="connsiteY17" fmla="*/ 6648817 h 6870700"/>
              <a:gd name="connsiteX18" fmla="*/ 4326220 w 11879889"/>
              <a:gd name="connsiteY18" fmla="*/ 6400943 h 6870700"/>
              <a:gd name="connsiteX19" fmla="*/ 3362740 w 11879889"/>
              <a:gd name="connsiteY19" fmla="*/ 6467279 h 6870700"/>
              <a:gd name="connsiteX20" fmla="*/ 3361845 w 11879889"/>
              <a:gd name="connsiteY20" fmla="*/ 6466176 h 6870700"/>
              <a:gd name="connsiteX21" fmla="*/ 2941431 w 11879889"/>
              <a:gd name="connsiteY21" fmla="*/ 6820743 h 6870700"/>
              <a:gd name="connsiteX22" fmla="*/ 2863227 w 11879889"/>
              <a:gd name="connsiteY22" fmla="*/ 6870700 h 6870700"/>
              <a:gd name="connsiteX23" fmla="*/ 1394209 w 11879889"/>
              <a:gd name="connsiteY23" fmla="*/ 6870700 h 6870700"/>
              <a:gd name="connsiteX24" fmla="*/ 1388380 w 11879889"/>
              <a:gd name="connsiteY24" fmla="*/ 6865974 h 6870700"/>
              <a:gd name="connsiteX25" fmla="*/ 877778 w 11879889"/>
              <a:gd name="connsiteY25" fmla="*/ 4101421 h 6870700"/>
              <a:gd name="connsiteX26" fmla="*/ 5439 w 11879889"/>
              <a:gd name="connsiteY26" fmla="*/ 3825397 h 6870700"/>
              <a:gd name="connsiteX27" fmla="*/ 0 w 11879889"/>
              <a:gd name="connsiteY27" fmla="*/ 3822603 h 6870700"/>
              <a:gd name="connsiteX28" fmla="*/ 0 w 11879889"/>
              <a:gd name="connsiteY28" fmla="*/ 680593 h 6870700"/>
              <a:gd name="connsiteX29" fmla="*/ 82613 w 11879889"/>
              <a:gd name="connsiteY29" fmla="*/ 665752 h 6870700"/>
              <a:gd name="connsiteX30" fmla="*/ 1370498 w 11879889"/>
              <a:gd name="connsiteY30" fmla="*/ 689070 h 6870700"/>
              <a:gd name="connsiteX31" fmla="*/ 3081424 w 11879889"/>
              <a:gd name="connsiteY31" fmla="*/ 29112 h 6870700"/>
              <a:gd name="connsiteX32" fmla="*/ 3111978 w 11879889"/>
              <a:gd name="connsiteY32"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79889" h="6870700">
                <a:moveTo>
                  <a:pt x="3111978" y="0"/>
                </a:moveTo>
                <a:lnTo>
                  <a:pt x="5866638" y="0"/>
                </a:lnTo>
                <a:lnTo>
                  <a:pt x="5874256" y="230115"/>
                </a:lnTo>
                <a:cubicBezTo>
                  <a:pt x="5875228" y="527498"/>
                  <a:pt x="5851726" y="849947"/>
                  <a:pt x="5815136" y="1182219"/>
                </a:cubicBezTo>
                <a:cubicBezTo>
                  <a:pt x="7541266" y="-222890"/>
                  <a:pt x="8267031" y="-72564"/>
                  <a:pt x="8478333" y="546414"/>
                </a:cubicBezTo>
                <a:cubicBezTo>
                  <a:pt x="8632442" y="996809"/>
                  <a:pt x="8463842" y="1839863"/>
                  <a:pt x="8463842" y="1839863"/>
                </a:cubicBezTo>
                <a:cubicBezTo>
                  <a:pt x="9001289" y="1373605"/>
                  <a:pt x="10081404" y="1069920"/>
                  <a:pt x="10495467" y="1439302"/>
                </a:cubicBezTo>
                <a:cubicBezTo>
                  <a:pt x="10827254" y="1735472"/>
                  <a:pt x="10799935" y="2230610"/>
                  <a:pt x="10287707" y="2910606"/>
                </a:cubicBezTo>
                <a:cubicBezTo>
                  <a:pt x="10184681" y="3046344"/>
                  <a:pt x="10199986" y="3141877"/>
                  <a:pt x="10234546" y="3198001"/>
                </a:cubicBezTo>
                <a:cubicBezTo>
                  <a:pt x="10410238" y="3479936"/>
                  <a:pt x="11895176" y="2945678"/>
                  <a:pt x="11879770" y="4267313"/>
                </a:cubicBezTo>
                <a:cubicBezTo>
                  <a:pt x="11879293" y="4310699"/>
                  <a:pt x="11876713" y="4354876"/>
                  <a:pt x="11872030" y="4399843"/>
                </a:cubicBezTo>
                <a:cubicBezTo>
                  <a:pt x="11797731" y="5113323"/>
                  <a:pt x="11182580" y="5879573"/>
                  <a:pt x="9558614" y="4916516"/>
                </a:cubicBezTo>
                <a:cubicBezTo>
                  <a:pt x="10189659" y="5763043"/>
                  <a:pt x="10076260" y="6405784"/>
                  <a:pt x="9784275" y="6668309"/>
                </a:cubicBezTo>
                <a:cubicBezTo>
                  <a:pt x="9410807" y="7005178"/>
                  <a:pt x="8475379" y="6714835"/>
                  <a:pt x="7871778" y="5953995"/>
                </a:cubicBezTo>
                <a:cubicBezTo>
                  <a:pt x="7849634" y="6173913"/>
                  <a:pt x="7823479" y="6419613"/>
                  <a:pt x="7784477" y="6668962"/>
                </a:cubicBezTo>
                <a:lnTo>
                  <a:pt x="7747125" y="6870700"/>
                </a:lnTo>
                <a:lnTo>
                  <a:pt x="4606979" y="6870700"/>
                </a:lnTo>
                <a:lnTo>
                  <a:pt x="4468245" y="6648817"/>
                </a:lnTo>
                <a:cubicBezTo>
                  <a:pt x="4419820" y="6567927"/>
                  <a:pt x="4372430" y="6485238"/>
                  <a:pt x="4326220" y="6400943"/>
                </a:cubicBezTo>
                <a:cubicBezTo>
                  <a:pt x="4026652" y="5853582"/>
                  <a:pt x="3937822" y="5891807"/>
                  <a:pt x="3362740" y="6467279"/>
                </a:cubicBezTo>
                <a:lnTo>
                  <a:pt x="3361845" y="6466176"/>
                </a:lnTo>
                <a:cubicBezTo>
                  <a:pt x="3220422" y="6607510"/>
                  <a:pt x="3079798" y="6725392"/>
                  <a:pt x="2941431" y="6820743"/>
                </a:cubicBezTo>
                <a:lnTo>
                  <a:pt x="2863227" y="6870700"/>
                </a:lnTo>
                <a:lnTo>
                  <a:pt x="1394209" y="6870700"/>
                </a:lnTo>
                <a:lnTo>
                  <a:pt x="1388380" y="6865974"/>
                </a:lnTo>
                <a:cubicBezTo>
                  <a:pt x="900681" y="6425286"/>
                  <a:pt x="656794" y="5457206"/>
                  <a:pt x="877778" y="4101421"/>
                </a:cubicBezTo>
                <a:cubicBezTo>
                  <a:pt x="552846" y="4037091"/>
                  <a:pt x="261368" y="3943077"/>
                  <a:pt x="5439" y="3825397"/>
                </a:cubicBezTo>
                <a:lnTo>
                  <a:pt x="0" y="3822603"/>
                </a:lnTo>
                <a:lnTo>
                  <a:pt x="0" y="680593"/>
                </a:lnTo>
                <a:lnTo>
                  <a:pt x="82613" y="665752"/>
                </a:lnTo>
                <a:cubicBezTo>
                  <a:pt x="449770" y="612082"/>
                  <a:pt x="882979" y="620120"/>
                  <a:pt x="1370498" y="689070"/>
                </a:cubicBezTo>
                <a:cubicBezTo>
                  <a:pt x="2076242" y="788858"/>
                  <a:pt x="2614172" y="454622"/>
                  <a:pt x="3081424" y="29112"/>
                </a:cubicBezTo>
                <a:lnTo>
                  <a:pt x="3111978"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sp>
        <p:nvSpPr>
          <p:cNvPr id="13" name="Titre 1">
            <a:extLst>
              <a:ext uri="{FF2B5EF4-FFF2-40B4-BE49-F238E27FC236}">
                <a16:creationId xmlns:a16="http://schemas.microsoft.com/office/drawing/2014/main" id="{CFF56743-9FDC-ADC4-683E-75D1BD7E0CD1}"/>
              </a:ext>
            </a:extLst>
          </p:cNvPr>
          <p:cNvSpPr>
            <a:spLocks noGrp="1"/>
          </p:cNvSpPr>
          <p:nvPr>
            <p:ph type="title"/>
          </p:nvPr>
        </p:nvSpPr>
        <p:spPr>
          <a:xfrm>
            <a:off x="1440000" y="1620000"/>
            <a:ext cx="8100000" cy="2880000"/>
          </a:xfrm>
          <a:prstGeom prst="rect">
            <a:avLst/>
          </a:prstGeom>
        </p:spPr>
        <p:txBody>
          <a:bodyPr lIns="0" anchor="b"/>
          <a:lstStyle>
            <a:lvl1pPr>
              <a:lnSpc>
                <a:spcPct val="80000"/>
              </a:lnSpc>
              <a:defRPr sz="5400"/>
            </a:lvl1pPr>
          </a:lstStyle>
          <a:p>
            <a:r>
              <a:rPr lang="fr-FR"/>
              <a:t>Modifiez le style du titre</a:t>
            </a:r>
            <a:endParaRPr lang="fr-FR" dirty="0"/>
          </a:p>
        </p:txBody>
      </p:sp>
      <p:sp>
        <p:nvSpPr>
          <p:cNvPr id="14" name="Espace réservé du texte 2">
            <a:extLst>
              <a:ext uri="{FF2B5EF4-FFF2-40B4-BE49-F238E27FC236}">
                <a16:creationId xmlns:a16="http://schemas.microsoft.com/office/drawing/2014/main" id="{7446E169-B009-D599-94CD-CE4277FB49B3}"/>
              </a:ext>
            </a:extLst>
          </p:cNvPr>
          <p:cNvSpPr>
            <a:spLocks noGrp="1"/>
          </p:cNvSpPr>
          <p:nvPr>
            <p:ph type="body" idx="1"/>
          </p:nvPr>
        </p:nvSpPr>
        <p:spPr>
          <a:xfrm>
            <a:off x="1440000" y="4536000"/>
            <a:ext cx="8100000" cy="1080000"/>
          </a:xfrm>
        </p:spPr>
        <p:txBody>
          <a:bodyPr lIns="0"/>
          <a:lstStyle>
            <a:lvl1pPr marL="0" indent="0">
              <a:spcBef>
                <a:spcPts val="0"/>
              </a:spcBef>
              <a:buNone/>
              <a:defRPr sz="2200" b="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pic>
        <p:nvPicPr>
          <p:cNvPr id="3" name="Image 2" descr="Une image contenant Graphique, Police, logo, symbole&#10;&#10;Description générée automatiquement">
            <a:extLst>
              <a:ext uri="{FF2B5EF4-FFF2-40B4-BE49-F238E27FC236}">
                <a16:creationId xmlns:a16="http://schemas.microsoft.com/office/drawing/2014/main" id="{690174B5-7093-DBE9-36A7-977D1714A21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46498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e -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Tree>
    <p:extLst>
      <p:ext uri="{BB962C8B-B14F-4D97-AF65-F5344CB8AC3E}">
        <p14:creationId xmlns:p14="http://schemas.microsoft.com/office/powerpoint/2010/main" val="33852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a:xfrm>
            <a:off x="540000" y="1728000"/>
            <a:ext cx="5400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
        <p:nvSpPr>
          <p:cNvPr id="7" name="Espace réservé du contenu 2">
            <a:extLst>
              <a:ext uri="{FF2B5EF4-FFF2-40B4-BE49-F238E27FC236}">
                <a16:creationId xmlns:a16="http://schemas.microsoft.com/office/drawing/2014/main" id="{7D71F700-C46E-3E3E-AF3E-1C07644DA231}"/>
              </a:ext>
            </a:extLst>
          </p:cNvPr>
          <p:cNvSpPr>
            <a:spLocks noGrp="1"/>
          </p:cNvSpPr>
          <p:nvPr>
            <p:ph idx="13"/>
          </p:nvPr>
        </p:nvSpPr>
        <p:spPr>
          <a:xfrm>
            <a:off x="6251999" y="1728000"/>
            <a:ext cx="5400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7638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a:xfrm>
            <a:off x="540000" y="1728000"/>
            <a:ext cx="3564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
        <p:nvSpPr>
          <p:cNvPr id="7" name="Espace réservé du contenu 2">
            <a:extLst>
              <a:ext uri="{FF2B5EF4-FFF2-40B4-BE49-F238E27FC236}">
                <a16:creationId xmlns:a16="http://schemas.microsoft.com/office/drawing/2014/main" id="{7D71F700-C46E-3E3E-AF3E-1C07644DA231}"/>
              </a:ext>
            </a:extLst>
          </p:cNvPr>
          <p:cNvSpPr>
            <a:spLocks noGrp="1"/>
          </p:cNvSpPr>
          <p:nvPr>
            <p:ph idx="13"/>
          </p:nvPr>
        </p:nvSpPr>
        <p:spPr>
          <a:xfrm>
            <a:off x="8051999" y="1728000"/>
            <a:ext cx="3600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2">
            <a:extLst>
              <a:ext uri="{FF2B5EF4-FFF2-40B4-BE49-F238E27FC236}">
                <a16:creationId xmlns:a16="http://schemas.microsoft.com/office/drawing/2014/main" id="{CA085BE9-8FCE-A06A-08C4-1EE73A1FCFF6}"/>
              </a:ext>
            </a:extLst>
          </p:cNvPr>
          <p:cNvSpPr>
            <a:spLocks noGrp="1"/>
          </p:cNvSpPr>
          <p:nvPr>
            <p:ph idx="14"/>
          </p:nvPr>
        </p:nvSpPr>
        <p:spPr>
          <a:xfrm>
            <a:off x="4295999" y="1728000"/>
            <a:ext cx="3600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26648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Forme libre : forme 13">
            <a:extLst>
              <a:ext uri="{FF2B5EF4-FFF2-40B4-BE49-F238E27FC236}">
                <a16:creationId xmlns:a16="http://schemas.microsoft.com/office/drawing/2014/main" id="{65D862E8-4914-FFA3-CF22-F98069B0B5E3}"/>
              </a:ext>
            </a:extLst>
          </p:cNvPr>
          <p:cNvSpPr/>
          <p:nvPr userDrawn="1"/>
        </p:nvSpPr>
        <p:spPr>
          <a:xfrm>
            <a:off x="10870660" y="1"/>
            <a:ext cx="1321340" cy="76991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sp>
        <p:nvSpPr>
          <p:cNvPr id="2" name="Espace réservé du titre 1">
            <a:extLst>
              <a:ext uri="{FF2B5EF4-FFF2-40B4-BE49-F238E27FC236}">
                <a16:creationId xmlns:a16="http://schemas.microsoft.com/office/drawing/2014/main" id="{94BC8043-2F9B-0572-C9D1-E121425510DB}"/>
              </a:ext>
            </a:extLst>
          </p:cNvPr>
          <p:cNvSpPr>
            <a:spLocks noGrp="1"/>
          </p:cNvSpPr>
          <p:nvPr>
            <p:ph type="title"/>
          </p:nvPr>
        </p:nvSpPr>
        <p:spPr>
          <a:xfrm>
            <a:off x="540000" y="360000"/>
            <a:ext cx="11113200" cy="1188000"/>
          </a:xfrm>
          <a:prstGeom prst="rect">
            <a:avLst/>
          </a:prstGeom>
        </p:spPr>
        <p:txBody>
          <a:bodyPr vert="horz" lIns="0" tIns="0" rIns="0" bIns="0" rtlCol="0" anchor="ctr">
            <a:noAutofit/>
          </a:bodyPr>
          <a:lstStyle/>
          <a:p>
            <a:r>
              <a:rPr lang="fr-FR" dirty="0"/>
              <a:t>Modifiez le style du titre</a:t>
            </a:r>
          </a:p>
        </p:txBody>
      </p:sp>
      <p:sp>
        <p:nvSpPr>
          <p:cNvPr id="3" name="Espace réservé du texte 2">
            <a:extLst>
              <a:ext uri="{FF2B5EF4-FFF2-40B4-BE49-F238E27FC236}">
                <a16:creationId xmlns:a16="http://schemas.microsoft.com/office/drawing/2014/main" id="{FB053D5E-64D1-546B-8F32-2D255E9F184F}"/>
              </a:ext>
            </a:extLst>
          </p:cNvPr>
          <p:cNvSpPr>
            <a:spLocks noGrp="1"/>
          </p:cNvSpPr>
          <p:nvPr>
            <p:ph type="body" idx="1"/>
          </p:nvPr>
        </p:nvSpPr>
        <p:spPr>
          <a:xfrm>
            <a:off x="540000" y="1728000"/>
            <a:ext cx="11113200" cy="4500000"/>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85E9883-174C-DB48-B8FB-C7C9E9A28D56}"/>
              </a:ext>
            </a:extLst>
          </p:cNvPr>
          <p:cNvSpPr>
            <a:spLocks noGrp="1"/>
          </p:cNvSpPr>
          <p:nvPr>
            <p:ph type="dt" sz="half" idx="2"/>
          </p:nvPr>
        </p:nvSpPr>
        <p:spPr>
          <a:xfrm>
            <a:off x="10931999" y="6482350"/>
            <a:ext cx="720000" cy="126000"/>
          </a:xfrm>
          <a:prstGeom prst="rect">
            <a:avLst/>
          </a:prstGeom>
        </p:spPr>
        <p:txBody>
          <a:bodyPr vert="horz" lIns="0" tIns="0" rIns="0" bIns="0" rtlCol="0" anchor="b" anchorCtr="0"/>
          <a:lstStyle>
            <a:lvl1pPr algn="r">
              <a:defRPr sz="800">
                <a:solidFill>
                  <a:schemeClr val="bg2">
                    <a:lumMod val="50000"/>
                  </a:schemeClr>
                </a:solidFill>
                <a:latin typeface="Aptos Light" panose="020B0004020202020204" pitchFamily="34" charset="0"/>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5C4E573B-5A74-0D35-190B-DC632EEF772D}"/>
              </a:ext>
            </a:extLst>
          </p:cNvPr>
          <p:cNvSpPr>
            <a:spLocks noGrp="1"/>
          </p:cNvSpPr>
          <p:nvPr>
            <p:ph type="ftr" sz="quarter" idx="3"/>
          </p:nvPr>
        </p:nvSpPr>
        <p:spPr>
          <a:xfrm>
            <a:off x="1260000" y="6482350"/>
            <a:ext cx="9671999" cy="126000"/>
          </a:xfrm>
          <a:prstGeom prst="rect">
            <a:avLst/>
          </a:prstGeom>
        </p:spPr>
        <p:txBody>
          <a:bodyPr vert="horz" lIns="0" tIns="0" rIns="0" bIns="0" rtlCol="0" anchor="b" anchorCtr="0"/>
          <a:lstStyle>
            <a:lvl1pPr algn="ctr">
              <a:defRPr sz="800">
                <a:solidFill>
                  <a:schemeClr val="bg2">
                    <a:lumMod val="50000"/>
                  </a:schemeClr>
                </a:solidFill>
                <a:latin typeface="Aptos Light" panose="020B0004020202020204" pitchFamily="34" charset="0"/>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4E9CD0C3-D1AD-C96E-2A22-496028C4A5B7}"/>
              </a:ext>
            </a:extLst>
          </p:cNvPr>
          <p:cNvSpPr>
            <a:spLocks noGrp="1"/>
          </p:cNvSpPr>
          <p:nvPr>
            <p:ph type="sldNum" sz="quarter" idx="4"/>
          </p:nvPr>
        </p:nvSpPr>
        <p:spPr>
          <a:xfrm>
            <a:off x="540000" y="6482350"/>
            <a:ext cx="720000" cy="126000"/>
          </a:xfrm>
          <a:prstGeom prst="rect">
            <a:avLst/>
          </a:prstGeom>
        </p:spPr>
        <p:txBody>
          <a:bodyPr vert="horz" lIns="0" tIns="0" rIns="0" bIns="0" rtlCol="0" anchor="b" anchorCtr="0"/>
          <a:lstStyle>
            <a:lvl1pPr algn="l">
              <a:defRPr sz="1000">
                <a:solidFill>
                  <a:schemeClr val="bg1">
                    <a:lumMod val="50000"/>
                  </a:schemeClr>
                </a:solidFill>
              </a:defRPr>
            </a:lvl1pPr>
          </a:lstStyle>
          <a:p>
            <a:fld id="{D20695E2-BFCA-4B18-9E5A-192070118646}" type="slidenum">
              <a:rPr lang="fr-FR" smtClean="0"/>
              <a:pPr/>
              <a:t>‹N°›</a:t>
            </a:fld>
            <a:endParaRPr lang="fr-FR" dirty="0"/>
          </a:p>
        </p:txBody>
      </p:sp>
      <p:pic>
        <p:nvPicPr>
          <p:cNvPr id="7" name="Image 6" descr="Une image contenant Graphique, Police, logo, symbole&#10;&#10;Description générée automatiquement">
            <a:extLst>
              <a:ext uri="{FF2B5EF4-FFF2-40B4-BE49-F238E27FC236}">
                <a16:creationId xmlns:a16="http://schemas.microsoft.com/office/drawing/2014/main" id="{D2FE0324-D64E-3A37-5F91-8A734FA7F2D8}"/>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106193424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9" r:id="rId4"/>
    <p:sldLayoutId id="2147483670" r:id="rId5"/>
    <p:sldLayoutId id="2147483671" r:id="rId6"/>
    <p:sldLayoutId id="2147483676" r:id="rId7"/>
    <p:sldLayoutId id="2147483677" r:id="rId8"/>
    <p:sldLayoutId id="2147483678" r:id="rId9"/>
    <p:sldLayoutId id="2147483679" r:id="rId10"/>
    <p:sldLayoutId id="2147483680" r:id="rId11"/>
    <p:sldLayoutId id="2147483663" r:id="rId12"/>
    <p:sldLayoutId id="2147483664" r:id="rId13"/>
    <p:sldLayoutId id="2147483666" r:id="rId14"/>
    <p:sldLayoutId id="2147483667" r:id="rId15"/>
    <p:sldLayoutId id="2147483672" r:id="rId16"/>
    <p:sldLayoutId id="2147483674" r:id="rId17"/>
    <p:sldLayoutId id="2147483693" r:id="rId18"/>
  </p:sldLayoutIdLst>
  <p:hf hdr="0"/>
  <p:txStyles>
    <p:titleStyle>
      <a:lvl1pPr algn="l" defTabSz="914400" rtl="0" eaLnBrk="1" latinLnBrk="0" hangingPunct="1">
        <a:lnSpc>
          <a:spcPct val="80000"/>
        </a:lnSpc>
        <a:spcBef>
          <a:spcPct val="0"/>
        </a:spcBef>
        <a:buNone/>
        <a:defRPr sz="4600" b="1" kern="1200" cap="none"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2800" b="1" kern="1200">
          <a:solidFill>
            <a:schemeClr val="accent6"/>
          </a:solidFill>
          <a:latin typeface="+mn-lt"/>
          <a:ea typeface="+mn-ea"/>
          <a:cs typeface="+mn-cs"/>
        </a:defRPr>
      </a:lvl1pPr>
      <a:lvl2pPr marL="252000" indent="-252000" algn="l" defTabSz="914400" rtl="0" eaLnBrk="1" latinLnBrk="0" hangingPunct="1">
        <a:lnSpc>
          <a:spcPct val="90000"/>
        </a:lnSpc>
        <a:spcBef>
          <a:spcPts val="800"/>
        </a:spcBef>
        <a:buFont typeface="Aptos" panose="020B0004020202020204" pitchFamily="34" charset="0"/>
        <a:buChar char="&gt;"/>
        <a:defRPr sz="2200" b="0" kern="1200">
          <a:solidFill>
            <a:schemeClr val="accent2"/>
          </a:solidFill>
          <a:latin typeface="+mn-lt"/>
          <a:ea typeface="+mn-ea"/>
          <a:cs typeface="+mn-cs"/>
        </a:defRPr>
      </a:lvl2pPr>
      <a:lvl3pPr marL="0" indent="0" algn="l" defTabSz="914400" rtl="0" eaLnBrk="1" latinLnBrk="0" hangingPunct="1">
        <a:lnSpc>
          <a:spcPct val="100000"/>
        </a:lnSpc>
        <a:spcBef>
          <a:spcPts val="500"/>
        </a:spcBef>
        <a:buFontTx/>
        <a:buNone/>
        <a:defRPr sz="1900" b="0" u="none" kern="1200">
          <a:solidFill>
            <a:schemeClr val="tx1">
              <a:lumMod val="75000"/>
              <a:lumOff val="25000"/>
            </a:schemeClr>
          </a:solidFill>
          <a:latin typeface="+mn-lt"/>
          <a:ea typeface="+mn-ea"/>
          <a:cs typeface="+mn-cs"/>
        </a:defRPr>
      </a:lvl3pPr>
      <a:lvl4pPr marL="540000" indent="-180000" algn="l" defTabSz="914400" rtl="0" eaLnBrk="1" latinLnBrk="0" hangingPunct="1">
        <a:lnSpc>
          <a:spcPct val="100000"/>
        </a:lnSpc>
        <a:spcBef>
          <a:spcPts val="500"/>
        </a:spcBef>
        <a:buClr>
          <a:schemeClr val="tx1">
            <a:lumMod val="75000"/>
            <a:lumOff val="25000"/>
          </a:schemeClr>
        </a:buClr>
        <a:buFont typeface="Arial" panose="020B0604020202020204" pitchFamily="34" charset="0"/>
        <a:buChar char="•"/>
        <a:defRPr sz="1900" kern="1200">
          <a:solidFill>
            <a:schemeClr val="tx1">
              <a:lumMod val="75000"/>
              <a:lumOff val="25000"/>
            </a:schemeClr>
          </a:solidFill>
          <a:latin typeface="+mn-lt"/>
          <a:ea typeface="+mn-ea"/>
          <a:cs typeface="+mn-cs"/>
        </a:defRPr>
      </a:lvl4pPr>
      <a:lvl5pPr marL="720000" indent="-180000" algn="l" defTabSz="914400" rtl="0" eaLnBrk="1" latinLnBrk="0" hangingPunct="1">
        <a:lnSpc>
          <a:spcPct val="100000"/>
        </a:lnSpc>
        <a:spcBef>
          <a:spcPts val="500"/>
        </a:spcBef>
        <a:buFont typeface="Aptos" panose="020B0004020202020204" pitchFamily="34" charset="0"/>
        <a:buChar char="–"/>
        <a:defRPr sz="1500" i="1"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A26EC-CA9B-4034-ACEA-70043AC00D5C}" type="datetimeFigureOut">
              <a:rPr lang="fr-FR" smtClean="0"/>
              <a:t>05/06/2025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C3FA8-414B-49CF-9C49-2285928AF17A}" type="slidenum">
              <a:rPr lang="fr-FR" smtClean="0"/>
              <a:t>‹N°›</a:t>
            </a:fld>
            <a:endParaRPr lang="fr-FR"/>
          </a:p>
        </p:txBody>
      </p:sp>
    </p:spTree>
    <p:extLst>
      <p:ext uri="{BB962C8B-B14F-4D97-AF65-F5344CB8AC3E}">
        <p14:creationId xmlns:p14="http://schemas.microsoft.com/office/powerpoint/2010/main" val="113879072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32F08-20DF-33C1-43D7-2D05EDFB3C7A}"/>
              </a:ext>
            </a:extLst>
          </p:cNvPr>
          <p:cNvSpPr>
            <a:spLocks noGrp="1"/>
          </p:cNvSpPr>
          <p:nvPr>
            <p:ph type="ctrTitle"/>
          </p:nvPr>
        </p:nvSpPr>
        <p:spPr/>
        <p:txBody>
          <a:bodyPr/>
          <a:lstStyle/>
          <a:p>
            <a:r>
              <a:rPr lang="fr-FR" dirty="0" smtClean="0"/>
              <a:t>Jeu de cartes : </a:t>
            </a:r>
            <a:br>
              <a:rPr lang="fr-FR" dirty="0" smtClean="0"/>
            </a:br>
            <a:r>
              <a:rPr lang="fr-FR" dirty="0" smtClean="0"/>
              <a:t>Prisme en Action</a:t>
            </a:r>
            <a:endParaRPr lang="fr-FR" dirty="0"/>
          </a:p>
        </p:txBody>
      </p:sp>
      <p:sp>
        <p:nvSpPr>
          <p:cNvPr id="3" name="Sous-titre 2">
            <a:extLst>
              <a:ext uri="{FF2B5EF4-FFF2-40B4-BE49-F238E27FC236}">
                <a16:creationId xmlns:a16="http://schemas.microsoft.com/office/drawing/2014/main" id="{09FF97CF-74E0-0B7C-C54F-D33B962180A0}"/>
              </a:ext>
            </a:extLst>
          </p:cNvPr>
          <p:cNvSpPr>
            <a:spLocks noGrp="1"/>
          </p:cNvSpPr>
          <p:nvPr>
            <p:ph type="subTitle" idx="1"/>
          </p:nvPr>
        </p:nvSpPr>
        <p:spPr/>
        <p:txBody>
          <a:bodyPr/>
          <a:lstStyle/>
          <a:p>
            <a:r>
              <a:rPr lang="fr-FR" dirty="0" smtClean="0"/>
              <a:t>V1</a:t>
            </a:r>
            <a:endParaRPr lang="fr-FR" dirty="0"/>
          </a:p>
        </p:txBody>
      </p:sp>
      <p:sp>
        <p:nvSpPr>
          <p:cNvPr id="5" name="Espace réservé du texte 4"/>
          <p:cNvSpPr>
            <a:spLocks noGrp="1"/>
          </p:cNvSpPr>
          <p:nvPr>
            <p:ph type="body" sz="quarter" idx="15"/>
          </p:nvPr>
        </p:nvSpPr>
        <p:spPr/>
        <p:txBody>
          <a:bodyPr/>
          <a:lstStyle/>
          <a:p>
            <a:r>
              <a:rPr lang="fr-FR" dirty="0" smtClean="0"/>
              <a:t>Léna Miller-Jones DRH VYV3</a:t>
            </a:r>
            <a:endParaRPr lang="fr-FR" dirty="0"/>
          </a:p>
        </p:txBody>
      </p:sp>
    </p:spTree>
    <p:extLst>
      <p:ext uri="{BB962C8B-B14F-4D97-AF65-F5344CB8AC3E}">
        <p14:creationId xmlns:p14="http://schemas.microsoft.com/office/powerpoint/2010/main" val="3435425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3796517145"/>
              </p:ext>
            </p:extLst>
          </p:nvPr>
        </p:nvGraphicFramePr>
        <p:xfrm>
          <a:off x="144724" y="126006"/>
          <a:ext cx="11821416" cy="6623450"/>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2345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dirty="0" smtClean="0">
                          <a:solidFill>
                            <a:srgbClr val="002060"/>
                          </a:solidFill>
                        </a:rPr>
                        <a:t>Exemples d’actions pour diminuer l’effort lié à l’activité physique : </a:t>
                      </a:r>
                    </a:p>
                    <a:p>
                      <a:pPr marL="171450" indent="-171450" algn="ctr">
                        <a:buFont typeface="Arial" panose="020B0604020202020204" pitchFamily="34" charset="0"/>
                        <a:buChar char="•"/>
                      </a:pPr>
                      <a:endParaRPr lang="fr-FR" sz="1200" b="0" dirty="0" smtClean="0">
                        <a:solidFill>
                          <a:srgbClr val="002060"/>
                        </a:solidFill>
                      </a:endParaRPr>
                    </a:p>
                    <a:p>
                      <a:pPr marL="228600" indent="-228600" algn="l">
                        <a:spcBef>
                          <a:spcPts val="1200"/>
                        </a:spcBef>
                        <a:buFont typeface="+mj-lt"/>
                        <a:buAutoNum type="arabicPeriod"/>
                      </a:pPr>
                      <a:r>
                        <a:rPr lang="fr-FR" sz="1200" b="0" dirty="0" smtClean="0">
                          <a:solidFill>
                            <a:srgbClr val="002060"/>
                          </a:solidFill>
                        </a:rPr>
                        <a:t>Répartir les efforts physiques en alternant les tâches exigeantes et moins éprouvantes.</a:t>
                      </a:r>
                    </a:p>
                    <a:p>
                      <a:pPr marL="228600" indent="-228600" algn="l">
                        <a:spcBef>
                          <a:spcPts val="1200"/>
                        </a:spcBef>
                        <a:buFont typeface="+mj-lt"/>
                        <a:buAutoNum type="arabicPeriod"/>
                      </a:pPr>
                      <a:r>
                        <a:rPr lang="fr-FR" sz="1200" b="0" dirty="0" smtClean="0">
                          <a:solidFill>
                            <a:srgbClr val="002060"/>
                          </a:solidFill>
                        </a:rPr>
                        <a:t>Encourager le travail en binôme pour les manipulations lourdes ou répétitives.</a:t>
                      </a:r>
                    </a:p>
                    <a:p>
                      <a:pPr marL="228600" indent="-228600" algn="l">
                        <a:spcBef>
                          <a:spcPts val="1200"/>
                        </a:spcBef>
                        <a:buFont typeface="+mj-lt"/>
                        <a:buAutoNum type="arabicPeriod"/>
                      </a:pPr>
                      <a:r>
                        <a:rPr lang="fr-FR" sz="1200" b="0" dirty="0" smtClean="0">
                          <a:solidFill>
                            <a:srgbClr val="002060"/>
                          </a:solidFill>
                        </a:rPr>
                        <a:t>Fournir des équipements adaptés comme des chariots, des lève-personnes ou des harnais de soutien.</a:t>
                      </a:r>
                    </a:p>
                    <a:p>
                      <a:pPr marL="228600" indent="-228600" algn="l">
                        <a:spcBef>
                          <a:spcPts val="1200"/>
                        </a:spcBef>
                        <a:buFont typeface="+mj-lt"/>
                        <a:buAutoNum type="arabicPeriod"/>
                      </a:pPr>
                      <a:r>
                        <a:rPr lang="fr-FR" sz="1200" b="0" dirty="0" smtClean="0">
                          <a:solidFill>
                            <a:srgbClr val="002060"/>
                          </a:solidFill>
                        </a:rPr>
                        <a:t>Vérifier régulièrement l’état du matériel pour éviter son usure et garantir son efficacité.</a:t>
                      </a:r>
                    </a:p>
                    <a:p>
                      <a:pPr marL="228600" indent="-228600" algn="l">
                        <a:spcBef>
                          <a:spcPts val="1200"/>
                        </a:spcBef>
                        <a:buFont typeface="+mj-lt"/>
                        <a:buAutoNum type="arabicPeriod"/>
                      </a:pPr>
                      <a:r>
                        <a:rPr lang="fr-FR" sz="1200" b="0" dirty="0" smtClean="0">
                          <a:solidFill>
                            <a:srgbClr val="002060"/>
                          </a:solidFill>
                        </a:rPr>
                        <a:t>Réorganiser les espaces de travail pour limiter les allers-retours (exemple : regrouper le matériel essentiel à proximité des postes de travail).</a:t>
                      </a:r>
                    </a:p>
                    <a:p>
                      <a:pPr marL="228600" indent="-228600" algn="l">
                        <a:spcBef>
                          <a:spcPts val="1200"/>
                        </a:spcBef>
                        <a:buFont typeface="+mj-lt"/>
                        <a:buAutoNum type="arabicPeriod"/>
                      </a:pPr>
                      <a:r>
                        <a:rPr lang="fr-FR" sz="1200" b="0" dirty="0" smtClean="0">
                          <a:solidFill>
                            <a:srgbClr val="002060"/>
                          </a:solidFill>
                        </a:rPr>
                        <a:t>Mettre en place des systèmes de distribution ou de stockage optimisés pour éviter les charges inutiles.</a:t>
                      </a:r>
                    </a:p>
                    <a:p>
                      <a:pPr marL="228600" indent="-228600" algn="l">
                        <a:spcBef>
                          <a:spcPts val="1200"/>
                        </a:spcBef>
                        <a:buFont typeface="+mj-lt"/>
                        <a:buAutoNum type="arabicPeriod"/>
                      </a:pPr>
                      <a:r>
                        <a:rPr lang="fr-FR" sz="1200" b="0" dirty="0" smtClean="0">
                          <a:solidFill>
                            <a:srgbClr val="002060"/>
                          </a:solidFill>
                        </a:rPr>
                        <a:t>Encourager des micro-pauses pour limiter la fatigue musculaire et éviter l’accumulation de tensions.</a:t>
                      </a:r>
                    </a:p>
                    <a:p>
                      <a:pPr marL="228600" indent="-228600" algn="l">
                        <a:spcBef>
                          <a:spcPts val="1200"/>
                        </a:spcBef>
                        <a:buFont typeface="+mj-lt"/>
                        <a:buAutoNum type="arabicPeriod"/>
                      </a:pPr>
                      <a:r>
                        <a:rPr lang="fr-FR" sz="1200" b="0" dirty="0" smtClean="0">
                          <a:solidFill>
                            <a:srgbClr val="002060"/>
                          </a:solidFill>
                        </a:rPr>
                        <a:t>Aménager des espaces de repos avec des assises confortables et un accès à l’hydratation.</a:t>
                      </a:r>
                    </a:p>
                    <a:p>
                      <a:pPr marL="228600" indent="-228600" algn="l">
                        <a:spcBef>
                          <a:spcPts val="1200"/>
                        </a:spcBef>
                        <a:buFont typeface="+mj-lt"/>
                        <a:buAutoNum type="arabicPeriod"/>
                      </a:pPr>
                      <a:r>
                        <a:rPr lang="fr-FR" sz="1200" b="0" dirty="0" smtClean="0">
                          <a:solidFill>
                            <a:srgbClr val="002060"/>
                          </a:solidFill>
                        </a:rPr>
                        <a:t>Former les équipes aux bonnes pratiques de levage et de déplacement d’objets ou de personnes.</a:t>
                      </a:r>
                    </a:p>
                    <a:p>
                      <a:pPr marL="228600" indent="-228600" algn="l">
                        <a:spcBef>
                          <a:spcPts val="1200"/>
                        </a:spcBef>
                        <a:buFont typeface="+mj-lt"/>
                        <a:buAutoNum type="arabicPeriod"/>
                      </a:pPr>
                      <a:r>
                        <a:rPr lang="fr-FR" sz="1200" b="0" dirty="0" smtClean="0">
                          <a:solidFill>
                            <a:srgbClr val="002060"/>
                          </a:solidFill>
                        </a:rPr>
                        <a:t>Encourager l’usage de techniques comme le gainage ou la poussée plutôt que le soulèvement direct.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smtClean="0">
                          <a:solidFill>
                            <a:srgbClr val="002060"/>
                          </a:solidFill>
                        </a:rPr>
                        <a:t>Exemples d’actions  pour améliorer les équipements/l’environnement de travail : </a:t>
                      </a:r>
                    </a:p>
                    <a:p>
                      <a:pPr algn="ctr"/>
                      <a:endParaRPr lang="fr-FR" sz="1200" dirty="0" smtClean="0">
                        <a:solidFill>
                          <a:srgbClr val="002060"/>
                        </a:solidFill>
                      </a:endParaRPr>
                    </a:p>
                    <a:p>
                      <a:pPr marL="228600" indent="-228600" algn="l">
                        <a:spcBef>
                          <a:spcPts val="600"/>
                        </a:spcBef>
                        <a:buFont typeface="+mj-lt"/>
                        <a:buAutoNum type="arabicPeriod"/>
                      </a:pPr>
                      <a:r>
                        <a:rPr lang="fr-FR" sz="1200" b="0" dirty="0" smtClean="0">
                          <a:solidFill>
                            <a:srgbClr val="002060"/>
                          </a:solidFill>
                        </a:rPr>
                        <a:t>Organiser un diagnostic collectif pour identifier les équipements défaillants ou manquants.</a:t>
                      </a:r>
                    </a:p>
                    <a:p>
                      <a:pPr marL="228600" indent="-228600" algn="l">
                        <a:spcBef>
                          <a:spcPts val="600"/>
                        </a:spcBef>
                        <a:buFont typeface="+mj-lt"/>
                        <a:buAutoNum type="arabicPeriod"/>
                      </a:pPr>
                      <a:r>
                        <a:rPr lang="fr-FR" sz="1200" b="0" dirty="0" smtClean="0">
                          <a:solidFill>
                            <a:srgbClr val="002060"/>
                          </a:solidFill>
                        </a:rPr>
                        <a:t>Ajuster la hauteur des bureaux, des sièges et des outils pour réduire les troubles musculo-squelettiques.</a:t>
                      </a:r>
                    </a:p>
                    <a:p>
                      <a:pPr marL="228600" indent="-228600" algn="l">
                        <a:spcBef>
                          <a:spcPts val="600"/>
                        </a:spcBef>
                        <a:buFont typeface="+mj-lt"/>
                        <a:buAutoNum type="arabicPeriod"/>
                      </a:pPr>
                      <a:r>
                        <a:rPr lang="fr-FR" sz="1200" b="0" dirty="0" smtClean="0">
                          <a:solidFill>
                            <a:srgbClr val="002060"/>
                          </a:solidFill>
                        </a:rPr>
                        <a:t>Mettre à disposition des supports ergonomiques (sièges adaptés, repose-pieds, claviers ergonomiques).</a:t>
                      </a:r>
                    </a:p>
                    <a:p>
                      <a:pPr marL="228600" indent="-228600" algn="l">
                        <a:spcBef>
                          <a:spcPts val="600"/>
                        </a:spcBef>
                        <a:buFont typeface="+mj-lt"/>
                        <a:buAutoNum type="arabicPeriod"/>
                      </a:pPr>
                      <a:r>
                        <a:rPr lang="fr-FR" sz="1200" b="0" dirty="0" smtClean="0">
                          <a:solidFill>
                            <a:srgbClr val="002060"/>
                          </a:solidFill>
                        </a:rPr>
                        <a:t>Identifier et réduire les pertes de temps liées au partage ou à l’indisponibilité du matériel (exemple : mise en place d’un planning de réservation).</a:t>
                      </a:r>
                    </a:p>
                    <a:p>
                      <a:pPr marL="228600" indent="-228600" algn="l">
                        <a:spcBef>
                          <a:spcPts val="600"/>
                        </a:spcBef>
                        <a:buFont typeface="+mj-lt"/>
                        <a:buAutoNum type="arabicPeriod"/>
                      </a:pPr>
                      <a:r>
                        <a:rPr lang="fr-FR" sz="1200" b="0" dirty="0" smtClean="0">
                          <a:solidFill>
                            <a:srgbClr val="002060"/>
                          </a:solidFill>
                        </a:rPr>
                        <a:t>Optimiser l’éclairage et l’insonorisation des locaux.</a:t>
                      </a:r>
                    </a:p>
                    <a:p>
                      <a:pPr marL="228600" indent="-228600" algn="l">
                        <a:spcBef>
                          <a:spcPts val="600"/>
                        </a:spcBef>
                        <a:buFont typeface="+mj-lt"/>
                        <a:buAutoNum type="arabicPeriod"/>
                      </a:pPr>
                      <a:r>
                        <a:rPr lang="fr-FR" sz="1200" b="0" dirty="0" smtClean="0">
                          <a:solidFill>
                            <a:srgbClr val="002060"/>
                          </a:solidFill>
                        </a:rPr>
                        <a:t>Aménager un espace de repos agréable et fonctionnel.</a:t>
                      </a:r>
                    </a:p>
                    <a:p>
                      <a:pPr marL="228600" indent="-228600" algn="l">
                        <a:spcBef>
                          <a:spcPts val="600"/>
                        </a:spcBef>
                        <a:buFont typeface="+mj-lt"/>
                        <a:buAutoNum type="arabicPeriod"/>
                      </a:pPr>
                      <a:r>
                        <a:rPr lang="fr-FR" sz="1200" b="0" dirty="0" smtClean="0">
                          <a:solidFill>
                            <a:srgbClr val="002060"/>
                          </a:solidFill>
                        </a:rPr>
                        <a:t>Désigner des référents pour signaler les besoins de maintenance.</a:t>
                      </a:r>
                    </a:p>
                    <a:p>
                      <a:pPr marL="228600" indent="-228600" algn="l">
                        <a:spcBef>
                          <a:spcPts val="600"/>
                        </a:spcBef>
                        <a:buFont typeface="+mj-lt"/>
                        <a:buAutoNum type="arabicPeriod"/>
                      </a:pPr>
                      <a:r>
                        <a:rPr lang="fr-FR" sz="1200" b="0" dirty="0" smtClean="0">
                          <a:solidFill>
                            <a:srgbClr val="002060"/>
                          </a:solidFill>
                        </a:rPr>
                        <a:t>Mettre en place un suivi des réparations et des remplacements.</a:t>
                      </a:r>
                      <a:endParaRPr lang="fr-FR" sz="1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152681"/>
                  </a:ext>
                </a:extLst>
              </a:tr>
            </a:tbl>
          </a:graphicData>
        </a:graphic>
      </p:graphicFrame>
    </p:spTree>
    <p:extLst>
      <p:ext uri="{BB962C8B-B14F-4D97-AF65-F5344CB8AC3E}">
        <p14:creationId xmlns:p14="http://schemas.microsoft.com/office/powerpoint/2010/main" val="2591886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1913602980"/>
              </p:ext>
            </p:extLst>
          </p:nvPr>
        </p:nvGraphicFramePr>
        <p:xfrm>
          <a:off x="211659" y="92098"/>
          <a:ext cx="11821416" cy="6677093"/>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77093">
                <a:tc>
                  <a:txBody>
                    <a:bodyPr/>
                    <a:lstStyle/>
                    <a:p>
                      <a:pPr marL="0" algn="ctr" defTabSz="914400" rtl="0" eaLnBrk="1" latinLnBrk="0" hangingPunct="1"/>
                      <a:endParaRPr lang="fr-FR" sz="2000" b="1" kern="1200" dirty="0" smtClean="0">
                        <a:solidFill>
                          <a:srgbClr val="002060"/>
                        </a:solidFill>
                        <a:latin typeface="+mn-lt"/>
                        <a:ea typeface="+mn-ea"/>
                        <a:cs typeface="+mn-cs"/>
                      </a:endParaRPr>
                    </a:p>
                    <a:p>
                      <a:pPr marL="0" algn="ctr" defTabSz="914400" rtl="0" eaLnBrk="1" latinLnBrk="0" hangingPunct="1"/>
                      <a:endParaRPr lang="fr-FR" sz="2000" b="1" kern="1200" dirty="0" smtClean="0">
                        <a:solidFill>
                          <a:srgbClr val="002060"/>
                        </a:solidFill>
                        <a:latin typeface="+mn-lt"/>
                        <a:ea typeface="+mn-ea"/>
                        <a:cs typeface="+mn-cs"/>
                      </a:endParaRPr>
                    </a:p>
                    <a:p>
                      <a:pPr marL="0" algn="ctr" defTabSz="914400" rtl="0" eaLnBrk="1" latinLnBrk="0" hangingPunct="1"/>
                      <a:r>
                        <a:rPr lang="fr-FR" sz="2000" b="1" kern="1200" dirty="0" smtClean="0">
                          <a:solidFill>
                            <a:srgbClr val="002060"/>
                          </a:solidFill>
                          <a:latin typeface="+mn-lt"/>
                          <a:ea typeface="+mn-ea"/>
                          <a:cs typeface="+mn-cs"/>
                        </a:rPr>
                        <a:t>Santé physique</a:t>
                      </a:r>
                    </a:p>
                    <a:p>
                      <a:pPr marL="0" algn="ctr" defTabSz="914400" rtl="0" eaLnBrk="1" latinLnBrk="0" hangingPunct="1"/>
                      <a:endParaRPr lang="fr-FR" sz="1600" b="1" kern="1200" dirty="0" smtClean="0">
                        <a:solidFill>
                          <a:srgbClr val="002060"/>
                        </a:solidFill>
                        <a:latin typeface="+mn-lt"/>
                        <a:ea typeface="+mn-ea"/>
                        <a:cs typeface="+mn-cs"/>
                      </a:endParaRPr>
                    </a:p>
                    <a:p>
                      <a:pPr marL="0" algn="ctr" defTabSz="914400" rtl="0" eaLnBrk="1" latinLnBrk="0" hangingPunct="1"/>
                      <a:r>
                        <a:rPr lang="fr-FR" sz="1800" b="0" kern="1200" dirty="0" smtClean="0">
                          <a:solidFill>
                            <a:srgbClr val="002060"/>
                          </a:solidFill>
                          <a:latin typeface="+mn-lt"/>
                          <a:ea typeface="+mn-ea"/>
                          <a:cs typeface="+mn-cs"/>
                        </a:rPr>
                        <a:t>Améliorer les gestes et postures</a:t>
                      </a:r>
                    </a:p>
                    <a:p>
                      <a:pPr algn="ctr"/>
                      <a:endParaRPr lang="fr-FR"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fr-FR" sz="2000" b="1" kern="1200" dirty="0" smtClean="0">
                        <a:solidFill>
                          <a:srgbClr val="002060"/>
                        </a:solidFill>
                        <a:latin typeface="+mn-lt"/>
                        <a:ea typeface="+mn-ea"/>
                        <a:cs typeface="+mn-cs"/>
                      </a:endParaRPr>
                    </a:p>
                    <a:p>
                      <a:pPr marL="0" algn="ctr" defTabSz="914400" rtl="0" eaLnBrk="1" latinLnBrk="0" hangingPunct="1"/>
                      <a:endParaRPr lang="fr-FR" sz="2000" b="1" kern="1200" dirty="0" smtClean="0">
                        <a:solidFill>
                          <a:srgbClr val="002060"/>
                        </a:solidFill>
                        <a:latin typeface="+mn-lt"/>
                        <a:ea typeface="+mn-ea"/>
                        <a:cs typeface="+mn-cs"/>
                      </a:endParaRPr>
                    </a:p>
                    <a:p>
                      <a:pPr marL="0" algn="ctr" defTabSz="914400" rtl="0" eaLnBrk="1" latinLnBrk="0" hangingPunct="1"/>
                      <a:r>
                        <a:rPr lang="fr-FR" sz="2000" b="1" kern="1200" dirty="0" smtClean="0">
                          <a:solidFill>
                            <a:srgbClr val="002060"/>
                          </a:solidFill>
                          <a:latin typeface="+mn-lt"/>
                          <a:ea typeface="+mn-ea"/>
                          <a:cs typeface="+mn-cs"/>
                        </a:rPr>
                        <a:t>Santé physique</a:t>
                      </a:r>
                    </a:p>
                    <a:p>
                      <a:pPr algn="ctr"/>
                      <a:endParaRPr lang="fr-FR" sz="1600" dirty="0" smtClean="0">
                        <a:solidFill>
                          <a:srgbClr val="002060"/>
                        </a:solidFill>
                      </a:endParaRPr>
                    </a:p>
                    <a:p>
                      <a:pPr marL="0" algn="ctr" defTabSz="914400" rtl="0" eaLnBrk="1" latinLnBrk="0" hangingPunct="1"/>
                      <a:r>
                        <a:rPr lang="fr-FR" sz="1800" b="0" kern="1200" dirty="0" smtClean="0">
                          <a:solidFill>
                            <a:srgbClr val="002060"/>
                          </a:solidFill>
                          <a:latin typeface="+mn-lt"/>
                          <a:ea typeface="+mn-ea"/>
                          <a:cs typeface="+mn-cs"/>
                        </a:rPr>
                        <a:t>Analyser les accidents du travail ou les situations à risque</a:t>
                      </a:r>
                    </a:p>
                    <a:p>
                      <a:pPr algn="ctr"/>
                      <a:endParaRPr lang="fr-FR"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630148"/>
                  </a:ext>
                </a:extLst>
              </a:tr>
            </a:tbl>
          </a:graphicData>
        </a:graphic>
      </p:graphicFrame>
      <p:pic>
        <p:nvPicPr>
          <p:cNvPr id="4" name="Image 3"/>
          <p:cNvPicPr>
            <a:picLocks noChangeAspect="1"/>
          </p:cNvPicPr>
          <p:nvPr/>
        </p:nvPicPr>
        <p:blipFill>
          <a:blip r:embed="rId2"/>
          <a:stretch>
            <a:fillRect/>
          </a:stretch>
        </p:blipFill>
        <p:spPr>
          <a:xfrm>
            <a:off x="1914061" y="2567835"/>
            <a:ext cx="2559263" cy="2987638"/>
          </a:xfrm>
          <a:prstGeom prst="rect">
            <a:avLst/>
          </a:prstGeom>
        </p:spPr>
      </p:pic>
      <p:pic>
        <p:nvPicPr>
          <p:cNvPr id="5" name="Image 4"/>
          <p:cNvPicPr>
            <a:picLocks noChangeAspect="1"/>
          </p:cNvPicPr>
          <p:nvPr/>
        </p:nvPicPr>
        <p:blipFill>
          <a:blip r:embed="rId3"/>
          <a:stretch>
            <a:fillRect/>
          </a:stretch>
        </p:blipFill>
        <p:spPr>
          <a:xfrm>
            <a:off x="6605546" y="3025250"/>
            <a:ext cx="4991205" cy="1882250"/>
          </a:xfrm>
          <a:prstGeom prst="rect">
            <a:avLst/>
          </a:prstGeom>
        </p:spPr>
      </p:pic>
    </p:spTree>
    <p:extLst>
      <p:ext uri="{BB962C8B-B14F-4D97-AF65-F5344CB8AC3E}">
        <p14:creationId xmlns:p14="http://schemas.microsoft.com/office/powerpoint/2010/main" val="103404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2100752653"/>
              </p:ext>
            </p:extLst>
          </p:nvPr>
        </p:nvGraphicFramePr>
        <p:xfrm>
          <a:off x="144724" y="126006"/>
          <a:ext cx="11821416" cy="6616872"/>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1687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dirty="0" smtClean="0">
                          <a:solidFill>
                            <a:srgbClr val="002060"/>
                          </a:solidFill>
                        </a:rPr>
                        <a:t>Exemples d’actions pour analyser les accidents du travail ou les situations à risque: </a:t>
                      </a:r>
                    </a:p>
                    <a:p>
                      <a:pPr marL="171450" indent="-171450" algn="l">
                        <a:buFont typeface="Arial" panose="020B0604020202020204" pitchFamily="34" charset="0"/>
                        <a:buChar char="•"/>
                      </a:pPr>
                      <a:endParaRPr lang="fr-FR" sz="1200" b="1" dirty="0" smtClean="0">
                        <a:solidFill>
                          <a:srgbClr val="002060"/>
                        </a:solidFill>
                      </a:endParaRPr>
                    </a:p>
                    <a:p>
                      <a:pPr marL="228600" indent="-228600" algn="l">
                        <a:spcBef>
                          <a:spcPts val="600"/>
                        </a:spcBef>
                        <a:buFont typeface="+mj-lt"/>
                        <a:buAutoNum type="arabicPeriod"/>
                      </a:pPr>
                      <a:r>
                        <a:rPr lang="fr-FR" sz="1200" b="0" dirty="0" smtClean="0">
                          <a:solidFill>
                            <a:srgbClr val="002060"/>
                          </a:solidFill>
                        </a:rPr>
                        <a:t>Organiser des débriefings après chaque accident ou quasi-accident pour identifier les causes et prévenir leur récurrence.</a:t>
                      </a:r>
                    </a:p>
                    <a:p>
                      <a:pPr marL="228600" indent="-228600" algn="l">
                        <a:spcBef>
                          <a:spcPts val="600"/>
                        </a:spcBef>
                        <a:buFont typeface="+mj-lt"/>
                        <a:buAutoNum type="arabicPeriod"/>
                      </a:pPr>
                      <a:r>
                        <a:rPr lang="fr-FR" sz="1200" b="0" dirty="0" smtClean="0">
                          <a:solidFill>
                            <a:srgbClr val="002060"/>
                          </a:solidFill>
                        </a:rPr>
                        <a:t>Utiliser des fiches de retour d’expérience standardisées pour formaliser les analyses et actions correctives.</a:t>
                      </a:r>
                    </a:p>
                    <a:p>
                      <a:pPr marL="228600" indent="-228600" algn="l">
                        <a:spcBef>
                          <a:spcPts val="600"/>
                        </a:spcBef>
                        <a:buFont typeface="+mj-lt"/>
                        <a:buAutoNum type="arabicPeriod"/>
                      </a:pPr>
                      <a:r>
                        <a:rPr lang="fr-FR" sz="1200" b="0" dirty="0" smtClean="0">
                          <a:solidFill>
                            <a:srgbClr val="002060"/>
                          </a:solidFill>
                        </a:rPr>
                        <a:t>Sensibiliser les équipes à l’importance de signaler les incidents et conditions dangereuses.</a:t>
                      </a:r>
                    </a:p>
                    <a:p>
                      <a:pPr marL="228600" indent="-228600" algn="l">
                        <a:spcBef>
                          <a:spcPts val="600"/>
                        </a:spcBef>
                        <a:buFont typeface="+mj-lt"/>
                        <a:buAutoNum type="arabicPeriod"/>
                      </a:pPr>
                      <a:r>
                        <a:rPr lang="fr-FR" sz="1200" b="0" dirty="0" smtClean="0">
                          <a:solidFill>
                            <a:srgbClr val="002060"/>
                          </a:solidFill>
                        </a:rPr>
                        <a:t>Mettre en place un dispositif simple et accessible de remontée des risques (boîte à idées, application, registre dédié).</a:t>
                      </a:r>
                    </a:p>
                    <a:p>
                      <a:pPr marL="228600" indent="-228600" algn="l">
                        <a:spcBef>
                          <a:spcPts val="600"/>
                        </a:spcBef>
                        <a:buFont typeface="+mj-lt"/>
                        <a:buAutoNum type="arabicPeriod"/>
                      </a:pPr>
                      <a:r>
                        <a:rPr lang="fr-FR" sz="1200" b="0" dirty="0" smtClean="0">
                          <a:solidFill>
                            <a:srgbClr val="002060"/>
                          </a:solidFill>
                        </a:rPr>
                        <a:t>Exploiter les données des accidents pour identifier des récurrences (types d’accidents, horaires, postes concernés).</a:t>
                      </a:r>
                    </a:p>
                    <a:p>
                      <a:pPr marL="228600" indent="-228600" algn="l">
                        <a:spcBef>
                          <a:spcPts val="600"/>
                        </a:spcBef>
                        <a:buFont typeface="+mj-lt"/>
                        <a:buAutoNum type="arabicPeriod"/>
                      </a:pPr>
                      <a:r>
                        <a:rPr lang="fr-FR" sz="1200" b="0" dirty="0" smtClean="0">
                          <a:solidFill>
                            <a:srgbClr val="002060"/>
                          </a:solidFill>
                        </a:rPr>
                        <a:t>Croiser les analyses avec des observations terrain pour mieux comprendre les facteurs contributifs.</a:t>
                      </a:r>
                    </a:p>
                    <a:p>
                      <a:pPr marL="228600" indent="-228600" algn="l">
                        <a:spcBef>
                          <a:spcPts val="600"/>
                        </a:spcBef>
                        <a:buFont typeface="+mj-lt"/>
                        <a:buAutoNum type="arabicPeriod"/>
                      </a:pPr>
                      <a:r>
                        <a:rPr lang="fr-FR" sz="1200" b="0" dirty="0" smtClean="0">
                          <a:solidFill>
                            <a:srgbClr val="002060"/>
                          </a:solidFill>
                        </a:rPr>
                        <a:t>Organiser des groupes de travail avec les salariés pour réfléchir aux améliorations possibles.</a:t>
                      </a:r>
                    </a:p>
                    <a:p>
                      <a:pPr marL="228600" indent="-228600" algn="l">
                        <a:spcBef>
                          <a:spcPts val="600"/>
                        </a:spcBef>
                        <a:buFont typeface="+mj-lt"/>
                        <a:buAutoNum type="arabicPeriod"/>
                      </a:pPr>
                      <a:r>
                        <a:rPr lang="fr-FR" sz="1200" b="0" dirty="0" smtClean="0">
                          <a:solidFill>
                            <a:srgbClr val="002060"/>
                          </a:solidFill>
                        </a:rPr>
                        <a:t>Mettre en place des "marches de sécurité" où les équipes parcourent leur environnement de travail pour identifier les risques.</a:t>
                      </a:r>
                    </a:p>
                    <a:p>
                      <a:pPr marL="228600" indent="-228600" algn="l">
                        <a:spcBef>
                          <a:spcPts val="600"/>
                        </a:spcBef>
                        <a:buFont typeface="+mj-lt"/>
                        <a:buAutoNum type="arabicPeriod"/>
                      </a:pPr>
                      <a:r>
                        <a:rPr lang="fr-FR" sz="1200" b="0" dirty="0" smtClean="0">
                          <a:solidFill>
                            <a:srgbClr val="002060"/>
                          </a:solidFill>
                        </a:rPr>
                        <a:t>Expérimenter des solutions concrètes (modifications d’aménagement, nouvelles procédures) et évaluer leur efficacité.</a:t>
                      </a:r>
                    </a:p>
                    <a:p>
                      <a:pPr marL="228600" indent="-228600" algn="l">
                        <a:spcBef>
                          <a:spcPts val="600"/>
                        </a:spcBef>
                        <a:buFont typeface="+mj-lt"/>
                        <a:buAutoNum type="arabicPeriod"/>
                      </a:pPr>
                      <a:r>
                        <a:rPr lang="fr-FR" sz="1200" b="0" dirty="0" smtClean="0">
                          <a:solidFill>
                            <a:srgbClr val="002060"/>
                          </a:solidFill>
                        </a:rPr>
                        <a:t>Mettre en place un suivi régulier avec des indicateurs pour mesurer l’évolution du nombre d’accidents ou de situations à risque.</a:t>
                      </a:r>
                    </a:p>
                    <a:p>
                      <a:pPr algn="ctr"/>
                      <a:endParaRPr lang="fr-FR" sz="1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2060"/>
                          </a:solidFill>
                        </a:rPr>
                        <a:t>Exemples d’actions pour</a:t>
                      </a:r>
                      <a:r>
                        <a:rPr lang="fr-FR" sz="1200" b="1" baseline="0" dirty="0" smtClean="0">
                          <a:solidFill>
                            <a:srgbClr val="002060"/>
                          </a:solidFill>
                        </a:rPr>
                        <a:t> améliorer les gestes et postures</a:t>
                      </a:r>
                      <a:r>
                        <a:rPr lang="fr-FR" sz="1200" b="1" dirty="0" smtClean="0">
                          <a:solidFill>
                            <a:srgbClr val="002060"/>
                          </a:solidFill>
                        </a:rPr>
                        <a:t>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02060"/>
                        </a:solidFill>
                      </a:endParaRPr>
                    </a:p>
                    <a:p>
                      <a:pPr marL="228600" indent="-228600" algn="l" defTabSz="914400" rtl="0" eaLnBrk="1" latinLnBrk="0" hangingPunct="1">
                        <a:spcBef>
                          <a:spcPts val="600"/>
                        </a:spcBef>
                        <a:buFont typeface="+mj-lt"/>
                        <a:buAutoNum type="arabicPeriod"/>
                      </a:pPr>
                      <a:r>
                        <a:rPr lang="fr-FR" sz="1200" b="0" kern="1200" dirty="0" smtClean="0">
                          <a:solidFill>
                            <a:srgbClr val="002060"/>
                          </a:solidFill>
                          <a:latin typeface="+mn-lt"/>
                          <a:ea typeface="+mn-ea"/>
                          <a:cs typeface="+mn-cs"/>
                        </a:rPr>
                        <a:t>Organiser</a:t>
                      </a:r>
                      <a:r>
                        <a:rPr lang="fr-FR" sz="1200" b="0" kern="1200" baseline="0" dirty="0" smtClean="0">
                          <a:solidFill>
                            <a:srgbClr val="002060"/>
                          </a:solidFill>
                          <a:latin typeface="+mn-lt"/>
                          <a:ea typeface="+mn-ea"/>
                          <a:cs typeface="+mn-cs"/>
                        </a:rPr>
                        <a:t> </a:t>
                      </a:r>
                      <a:r>
                        <a:rPr lang="fr-FR" sz="1200" b="0" kern="1200" dirty="0" smtClean="0">
                          <a:solidFill>
                            <a:srgbClr val="002060"/>
                          </a:solidFill>
                          <a:latin typeface="+mn-lt"/>
                          <a:ea typeface="+mn-ea"/>
                          <a:cs typeface="+mn-cs"/>
                        </a:rPr>
                        <a:t>des ateliers pratiques animés par un ergonome ou un formateur spécialisé</a:t>
                      </a:r>
                    </a:p>
                    <a:p>
                      <a:pPr marL="228600" indent="-228600" algn="l" defTabSz="914400" rtl="0" eaLnBrk="1" latinLnBrk="0" hangingPunct="1">
                        <a:spcBef>
                          <a:spcPts val="600"/>
                        </a:spcBef>
                        <a:buFont typeface="+mj-lt"/>
                        <a:buAutoNum type="arabicPeriod"/>
                      </a:pPr>
                      <a:r>
                        <a:rPr lang="fr-FR" sz="1200" b="0" kern="1200" dirty="0" smtClean="0">
                          <a:solidFill>
                            <a:srgbClr val="002060"/>
                          </a:solidFill>
                          <a:latin typeface="+mn-lt"/>
                          <a:ea typeface="+mn-ea"/>
                          <a:cs typeface="+mn-cs"/>
                        </a:rPr>
                        <a:t>Intégrer un module sur les postures adaptées dans les formations internes.</a:t>
                      </a:r>
                    </a:p>
                    <a:p>
                      <a:pPr marL="228600" indent="-228600" algn="l" defTabSz="914400" rtl="0" eaLnBrk="1" latinLnBrk="0" hangingPunct="1">
                        <a:spcBef>
                          <a:spcPts val="600"/>
                        </a:spcBef>
                        <a:buFont typeface="+mj-lt"/>
                        <a:buAutoNum type="arabicPeriod"/>
                      </a:pPr>
                      <a:r>
                        <a:rPr lang="fr-FR" sz="1200" b="0" kern="1200" dirty="0" smtClean="0">
                          <a:solidFill>
                            <a:srgbClr val="002060"/>
                          </a:solidFill>
                          <a:latin typeface="+mn-lt"/>
                          <a:ea typeface="+mn-ea"/>
                          <a:cs typeface="+mn-cs"/>
                        </a:rPr>
                        <a:t>Afficher des fiches illustrées avec les bonnes postures aux postes de travail.</a:t>
                      </a:r>
                    </a:p>
                    <a:p>
                      <a:pPr marL="228600" indent="-228600" algn="l" defTabSz="914400" rtl="0" eaLnBrk="1" latinLnBrk="0" hangingPunct="1">
                        <a:spcBef>
                          <a:spcPts val="600"/>
                        </a:spcBef>
                        <a:buFont typeface="+mj-lt"/>
                        <a:buAutoNum type="arabicPeriod"/>
                      </a:pPr>
                      <a:r>
                        <a:rPr lang="fr-FR" sz="1200" b="0" kern="1200" dirty="0" smtClean="0">
                          <a:solidFill>
                            <a:srgbClr val="002060"/>
                          </a:solidFill>
                          <a:latin typeface="+mn-lt"/>
                          <a:ea typeface="+mn-ea"/>
                          <a:cs typeface="+mn-cs"/>
                        </a:rPr>
                        <a:t>Installer des marqueurs visuels au sol pour guider les déplacements sécurisés.</a:t>
                      </a:r>
                    </a:p>
                    <a:p>
                      <a:pPr marL="228600" indent="-228600" algn="l" defTabSz="914400" rtl="0" eaLnBrk="1" latinLnBrk="0" hangingPunct="1">
                        <a:spcBef>
                          <a:spcPts val="600"/>
                        </a:spcBef>
                        <a:buFont typeface="+mj-lt"/>
                        <a:buAutoNum type="arabicPeriod"/>
                      </a:pPr>
                      <a:r>
                        <a:rPr lang="fr-FR" sz="1200" b="0" kern="1200" dirty="0" smtClean="0">
                          <a:solidFill>
                            <a:srgbClr val="002060"/>
                          </a:solidFill>
                          <a:latin typeface="+mn-lt"/>
                          <a:ea typeface="+mn-ea"/>
                          <a:cs typeface="+mn-cs"/>
                        </a:rPr>
                        <a:t>Instituer un rituel d’échauffement en début de service pour préparer le corps.</a:t>
                      </a:r>
                    </a:p>
                    <a:p>
                      <a:pPr marL="228600" indent="-228600" algn="l" defTabSz="914400" rtl="0" eaLnBrk="1" latinLnBrk="0" hangingPunct="1">
                        <a:spcBef>
                          <a:spcPts val="600"/>
                        </a:spcBef>
                        <a:buFont typeface="+mj-lt"/>
                        <a:buAutoNum type="arabicPeriod"/>
                      </a:pPr>
                      <a:r>
                        <a:rPr lang="fr-FR" sz="1200" b="0" kern="1200" dirty="0" smtClean="0">
                          <a:solidFill>
                            <a:srgbClr val="002060"/>
                          </a:solidFill>
                          <a:latin typeface="+mn-lt"/>
                          <a:ea typeface="+mn-ea"/>
                          <a:cs typeface="+mn-cs"/>
                        </a:rPr>
                        <a:t>Proposer des exercices simples de détente musculaire en fin de poste.</a:t>
                      </a:r>
                    </a:p>
                    <a:p>
                      <a:pPr marL="228600" indent="-228600" algn="l" defTabSz="914400" rtl="0" eaLnBrk="1" latinLnBrk="0" hangingPunct="1">
                        <a:spcBef>
                          <a:spcPts val="600"/>
                        </a:spcBef>
                        <a:buFont typeface="+mj-lt"/>
                        <a:buAutoNum type="arabicPeriod"/>
                      </a:pPr>
                      <a:r>
                        <a:rPr lang="fr-FR" sz="1200" b="0" kern="1200" dirty="0" smtClean="0">
                          <a:solidFill>
                            <a:srgbClr val="002060"/>
                          </a:solidFill>
                          <a:latin typeface="+mn-lt"/>
                          <a:ea typeface="+mn-ea"/>
                          <a:cs typeface="+mn-cs"/>
                        </a:rPr>
                        <a:t>Fournir des équipements facilitant les manipulations lourdes (sangles, chariots ergonomiques).</a:t>
                      </a:r>
                    </a:p>
                    <a:p>
                      <a:pPr marL="228600" indent="-228600" algn="l" defTabSz="914400" rtl="0" eaLnBrk="1" latinLnBrk="0" hangingPunct="1">
                        <a:spcBef>
                          <a:spcPts val="600"/>
                        </a:spcBef>
                        <a:buFont typeface="+mj-lt"/>
                        <a:buAutoNum type="arabicPeriod"/>
                      </a:pPr>
                      <a:r>
                        <a:rPr lang="fr-FR" sz="1200" b="0" kern="1200" dirty="0" smtClean="0">
                          <a:solidFill>
                            <a:srgbClr val="002060"/>
                          </a:solidFill>
                          <a:latin typeface="+mn-lt"/>
                          <a:ea typeface="+mn-ea"/>
                          <a:cs typeface="+mn-cs"/>
                        </a:rPr>
                        <a:t>Ajuster la hauteur des plans de travail en fonction des tâches et des utilisateurs.</a:t>
                      </a:r>
                    </a:p>
                    <a:p>
                      <a:pPr marL="228600" indent="-228600" algn="l" defTabSz="914400" rtl="0" eaLnBrk="1" latinLnBrk="0" hangingPunct="1">
                        <a:spcBef>
                          <a:spcPts val="600"/>
                        </a:spcBef>
                        <a:buFont typeface="+mj-lt"/>
                        <a:buAutoNum type="arabicPeriod"/>
                      </a:pPr>
                      <a:r>
                        <a:rPr lang="fr-FR" sz="1200" b="0" kern="1200" dirty="0" smtClean="0">
                          <a:solidFill>
                            <a:srgbClr val="002060"/>
                          </a:solidFill>
                          <a:latin typeface="+mn-lt"/>
                          <a:ea typeface="+mn-ea"/>
                          <a:cs typeface="+mn-cs"/>
                        </a:rPr>
                        <a:t>Sensibiliser les équipes à l’observation et à la correction des mauvaises postures entre collègues.</a:t>
                      </a:r>
                    </a:p>
                    <a:p>
                      <a:pPr marL="228600" indent="-228600" algn="l" defTabSz="914400" rtl="0" eaLnBrk="1" latinLnBrk="0" hangingPunct="1">
                        <a:spcBef>
                          <a:spcPts val="600"/>
                        </a:spcBef>
                        <a:buFont typeface="+mj-lt"/>
                        <a:buAutoNum type="arabicPeriod"/>
                      </a:pPr>
                      <a:r>
                        <a:rPr lang="fr-FR" sz="1200" b="0" kern="1200" dirty="0" smtClean="0">
                          <a:solidFill>
                            <a:srgbClr val="002060"/>
                          </a:solidFill>
                          <a:latin typeface="+mn-lt"/>
                          <a:ea typeface="+mn-ea"/>
                          <a:cs typeface="+mn-cs"/>
                        </a:rPr>
                        <a:t>Mettre en place des points réguliers avec un référent prévention pour identifier les axes d’amélioration.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630148"/>
                  </a:ext>
                </a:extLst>
              </a:tr>
            </a:tbl>
          </a:graphicData>
        </a:graphic>
      </p:graphicFrame>
    </p:spTree>
    <p:extLst>
      <p:ext uri="{BB962C8B-B14F-4D97-AF65-F5344CB8AC3E}">
        <p14:creationId xmlns:p14="http://schemas.microsoft.com/office/powerpoint/2010/main" val="871975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3276326160"/>
              </p:ext>
            </p:extLst>
          </p:nvPr>
        </p:nvGraphicFramePr>
        <p:xfrm>
          <a:off x="211659" y="92098"/>
          <a:ext cx="11821416" cy="6683672"/>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83672">
                <a:tc>
                  <a:txBody>
                    <a:bodyPr/>
                    <a:lstStyle/>
                    <a:p>
                      <a:pPr algn="ctr"/>
                      <a:endParaRPr lang="fr-FR" sz="2000" dirty="0" smtClean="0">
                        <a:solidFill>
                          <a:srgbClr val="0070C0"/>
                        </a:solidFill>
                      </a:endParaRPr>
                    </a:p>
                    <a:p>
                      <a:pPr algn="ctr"/>
                      <a:endParaRPr lang="fr-FR" sz="2000" dirty="0" smtClean="0">
                        <a:solidFill>
                          <a:srgbClr val="0070C0"/>
                        </a:solidFill>
                      </a:endParaRPr>
                    </a:p>
                    <a:p>
                      <a:pPr algn="ctr"/>
                      <a:r>
                        <a:rPr lang="fr-FR" sz="2000" dirty="0" smtClean="0">
                          <a:solidFill>
                            <a:srgbClr val="0070C0"/>
                          </a:solidFill>
                        </a:rPr>
                        <a:t>Santé mentale</a:t>
                      </a:r>
                    </a:p>
                    <a:p>
                      <a:pPr algn="ctr"/>
                      <a:endParaRPr lang="fr-FR" sz="1600" dirty="0" smtClean="0">
                        <a:solidFill>
                          <a:srgbClr val="0070C0"/>
                        </a:solidFill>
                      </a:endParaRPr>
                    </a:p>
                    <a:p>
                      <a:pPr algn="ctr"/>
                      <a:r>
                        <a:rPr lang="fr-FR" sz="1800" b="0" dirty="0" smtClean="0">
                          <a:solidFill>
                            <a:srgbClr val="0070C0"/>
                          </a:solidFill>
                        </a:rPr>
                        <a:t>Soutenir et accompagner les professionnels</a:t>
                      </a:r>
                      <a:endParaRPr lang="fr-FR" sz="1800" b="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fr-FR" sz="2000" b="1" kern="1200" dirty="0" smtClean="0">
                        <a:solidFill>
                          <a:srgbClr val="0070C0"/>
                        </a:solidFill>
                        <a:latin typeface="+mn-lt"/>
                        <a:ea typeface="+mn-ea"/>
                        <a:cs typeface="+mn-cs"/>
                      </a:endParaRPr>
                    </a:p>
                    <a:p>
                      <a:pPr marL="0" algn="ctr" defTabSz="914400" rtl="0" eaLnBrk="1" latinLnBrk="0" hangingPunct="1"/>
                      <a:endParaRPr lang="fr-FR" sz="2000" b="1" kern="1200" dirty="0" smtClean="0">
                        <a:solidFill>
                          <a:srgbClr val="0070C0"/>
                        </a:solidFill>
                        <a:latin typeface="+mn-lt"/>
                        <a:ea typeface="+mn-ea"/>
                        <a:cs typeface="+mn-cs"/>
                      </a:endParaRPr>
                    </a:p>
                    <a:p>
                      <a:pPr marL="0" algn="ctr" defTabSz="914400" rtl="0" eaLnBrk="1" latinLnBrk="0" hangingPunct="1"/>
                      <a:r>
                        <a:rPr lang="fr-FR" sz="2000" b="1" kern="1200" dirty="0" smtClean="0">
                          <a:solidFill>
                            <a:srgbClr val="0070C0"/>
                          </a:solidFill>
                          <a:latin typeface="+mn-lt"/>
                          <a:ea typeface="+mn-ea"/>
                          <a:cs typeface="+mn-cs"/>
                        </a:rPr>
                        <a:t>Santé mentale</a:t>
                      </a:r>
                    </a:p>
                    <a:p>
                      <a:pPr marL="0" algn="ctr" defTabSz="914400" rtl="0" eaLnBrk="1" latinLnBrk="0" hangingPunct="1"/>
                      <a:endParaRPr lang="fr-FR" sz="2400" b="1" kern="1200" dirty="0" smtClean="0">
                        <a:solidFill>
                          <a:srgbClr val="0070C0"/>
                        </a:solidFill>
                        <a:latin typeface="+mn-lt"/>
                        <a:ea typeface="+mn-ea"/>
                        <a:cs typeface="+mn-cs"/>
                      </a:endParaRPr>
                    </a:p>
                    <a:p>
                      <a:pPr marL="0" algn="ctr" defTabSz="914400" rtl="0" eaLnBrk="1" latinLnBrk="0" hangingPunct="1"/>
                      <a:r>
                        <a:rPr lang="fr-FR" sz="1800" b="0" kern="1200" dirty="0" smtClean="0">
                          <a:solidFill>
                            <a:srgbClr val="0070C0"/>
                          </a:solidFill>
                          <a:latin typeface="+mn-lt"/>
                          <a:ea typeface="+mn-ea"/>
                          <a:cs typeface="+mn-cs"/>
                        </a:rPr>
                        <a:t>Identifier et réduire les sources de stress au travail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152681"/>
                  </a:ext>
                </a:extLst>
              </a:tr>
            </a:tbl>
          </a:graphicData>
        </a:graphic>
      </p:graphicFrame>
      <p:pic>
        <p:nvPicPr>
          <p:cNvPr id="2" name="Image 1"/>
          <p:cNvPicPr>
            <a:picLocks noChangeAspect="1"/>
          </p:cNvPicPr>
          <p:nvPr/>
        </p:nvPicPr>
        <p:blipFill>
          <a:blip r:embed="rId2"/>
          <a:stretch>
            <a:fillRect/>
          </a:stretch>
        </p:blipFill>
        <p:spPr>
          <a:xfrm>
            <a:off x="1354785" y="2478555"/>
            <a:ext cx="2832267" cy="2310533"/>
          </a:xfrm>
          <a:prstGeom prst="rect">
            <a:avLst/>
          </a:prstGeom>
        </p:spPr>
      </p:pic>
      <p:pic>
        <p:nvPicPr>
          <p:cNvPr id="4" name="Image 3"/>
          <p:cNvPicPr>
            <a:picLocks noChangeAspect="1"/>
          </p:cNvPicPr>
          <p:nvPr/>
        </p:nvPicPr>
        <p:blipFill>
          <a:blip r:embed="rId3"/>
          <a:stretch>
            <a:fillRect/>
          </a:stretch>
        </p:blipFill>
        <p:spPr>
          <a:xfrm>
            <a:off x="7845797" y="2074107"/>
            <a:ext cx="2508632" cy="2966288"/>
          </a:xfrm>
          <a:prstGeom prst="rect">
            <a:avLst/>
          </a:prstGeom>
        </p:spPr>
      </p:pic>
    </p:spTree>
    <p:extLst>
      <p:ext uri="{BB962C8B-B14F-4D97-AF65-F5344CB8AC3E}">
        <p14:creationId xmlns:p14="http://schemas.microsoft.com/office/powerpoint/2010/main" val="655422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4131703027"/>
              </p:ext>
            </p:extLst>
          </p:nvPr>
        </p:nvGraphicFramePr>
        <p:xfrm>
          <a:off x="144724" y="126005"/>
          <a:ext cx="11821416" cy="6636607"/>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36607">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dirty="0" smtClean="0">
                          <a:solidFill>
                            <a:srgbClr val="0070C0"/>
                          </a:solidFill>
                        </a:rPr>
                        <a:t>Exemples d’actions pour </a:t>
                      </a:r>
                      <a:r>
                        <a:rPr lang="fr-FR" sz="1200" b="1" kern="1200" dirty="0" smtClean="0">
                          <a:solidFill>
                            <a:srgbClr val="0070C0"/>
                          </a:solidFill>
                          <a:latin typeface="+mn-lt"/>
                          <a:ea typeface="+mn-ea"/>
                          <a:cs typeface="+mn-cs"/>
                        </a:rPr>
                        <a:t>Identifier et réduire les sources de stress au travail </a:t>
                      </a:r>
                      <a:r>
                        <a:rPr lang="fr-FR" sz="1200" dirty="0" smtClean="0">
                          <a:solidFill>
                            <a:srgbClr val="002060"/>
                          </a:solidFill>
                        </a:rPr>
                        <a:t>: </a:t>
                      </a:r>
                    </a:p>
                    <a:p>
                      <a:pPr marL="171450" indent="-171450" algn="ctr">
                        <a:buFont typeface="Arial" panose="020B0604020202020204" pitchFamily="34" charset="0"/>
                        <a:buChar char="•"/>
                      </a:pPr>
                      <a:endParaRPr lang="fr-FR" sz="1200" b="0" dirty="0" smtClean="0">
                        <a:solidFill>
                          <a:srgbClr val="002060"/>
                        </a:solidFill>
                      </a:endParaRPr>
                    </a:p>
                    <a:p>
                      <a:pPr marL="228600" indent="-228600" algn="l">
                        <a:spcBef>
                          <a:spcPts val="600"/>
                        </a:spcBef>
                        <a:buFont typeface="+mj-lt"/>
                        <a:buAutoNum type="arabicPeriod"/>
                      </a:pPr>
                      <a:r>
                        <a:rPr lang="fr-FR" sz="1200" b="0" dirty="0" smtClean="0">
                          <a:solidFill>
                            <a:srgbClr val="0070C0"/>
                          </a:solidFill>
                        </a:rPr>
                        <a:t>Organiser une courte réunion d’équipe chaque jour ou chaque semaine pour discuter des irritants (sources de stress) liées au travail et trouver ensemble des solutions adaptées (exemple : réorganiser certaines tâches ou redistribuer les responsabilités).</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dirty="0" smtClean="0">
                          <a:solidFill>
                            <a:srgbClr val="0070C0"/>
                          </a:solidFill>
                        </a:rPr>
                        <a:t>Créer un mur des irritants : espace où chacun peut noter ce qui génère du stress au quotidien. L'équipe peut ensuite discuter et chercher des solutions ensemble. </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dirty="0" smtClean="0">
                          <a:solidFill>
                            <a:srgbClr val="0070C0"/>
                          </a:solidFill>
                        </a:rPr>
                        <a:t>Instaurer des moments de régulation avec les équipes pour ajuster la répartition des tâches en cas de surcharge.</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dirty="0" smtClean="0">
                          <a:solidFill>
                            <a:srgbClr val="0070C0"/>
                          </a:solidFill>
                        </a:rPr>
                        <a:t>Mettre en place un "tour de météo" en début de réunion : Chaque membre partage en une phrase son état d’esprit du jour (ex. : serein, sous pression, fatigué). </a:t>
                      </a:r>
                    </a:p>
                    <a:p>
                      <a:pPr marL="228600" indent="-228600" algn="l">
                        <a:spcBef>
                          <a:spcPts val="600"/>
                        </a:spcBef>
                        <a:buFont typeface="+mj-lt"/>
                        <a:buAutoNum type="arabicPeriod"/>
                      </a:pPr>
                      <a:r>
                        <a:rPr lang="fr-FR" sz="1200" b="0" dirty="0" smtClean="0">
                          <a:solidFill>
                            <a:srgbClr val="0070C0"/>
                          </a:solidFill>
                        </a:rPr>
                        <a:t>Mettre en place un cercle de parole informel après chaque service où chaque membre de l’équipe peut partager ses émotions ou difficultés rencontrées lors de la journée.</a:t>
                      </a:r>
                    </a:p>
                    <a:p>
                      <a:pPr marL="228600" indent="-228600" algn="l">
                        <a:spcBef>
                          <a:spcPts val="600"/>
                        </a:spcBef>
                        <a:buFont typeface="+mj-lt"/>
                        <a:buAutoNum type="arabicPeriod"/>
                      </a:pPr>
                      <a:r>
                        <a:rPr lang="fr-FR" sz="1200" b="0" dirty="0" smtClean="0">
                          <a:solidFill>
                            <a:srgbClr val="0070C0"/>
                          </a:solidFill>
                        </a:rPr>
                        <a:t>Mettre en place une procédure des conduites à tenir en cas d'agressivité</a:t>
                      </a:r>
                    </a:p>
                    <a:p>
                      <a:pPr marL="228600" indent="-228600" algn="l">
                        <a:spcBef>
                          <a:spcPts val="600"/>
                        </a:spcBef>
                        <a:buFont typeface="+mj-lt"/>
                        <a:buAutoNum type="arabicPeriod"/>
                      </a:pPr>
                      <a:r>
                        <a:rPr lang="fr-FR" sz="1200" b="0" dirty="0" smtClean="0">
                          <a:solidFill>
                            <a:srgbClr val="0070C0"/>
                          </a:solidFill>
                        </a:rPr>
                        <a:t>Inscrire les temps de pause dans l’organisation</a:t>
                      </a:r>
                      <a:r>
                        <a:rPr lang="fr-FR" sz="1200" b="0" baseline="0" dirty="0" smtClean="0">
                          <a:solidFill>
                            <a:srgbClr val="0070C0"/>
                          </a:solidFill>
                        </a:rPr>
                        <a:t> du travail </a:t>
                      </a:r>
                      <a:r>
                        <a:rPr lang="fr-FR" sz="1200" b="0" dirty="0" smtClean="0">
                          <a:solidFill>
                            <a:srgbClr val="0070C0"/>
                          </a:solidFill>
                        </a:rPr>
                        <a:t>pour éviter l’accumulation de la fatigue mentale.</a:t>
                      </a:r>
                    </a:p>
                    <a:p>
                      <a:pPr marL="228600" indent="-228600" algn="l">
                        <a:spcBef>
                          <a:spcPts val="600"/>
                        </a:spcBef>
                        <a:buFont typeface="+mj-lt"/>
                        <a:buAutoNum type="arabicPeriod"/>
                      </a:pPr>
                      <a:r>
                        <a:rPr lang="fr-FR" sz="1200" b="0" dirty="0" smtClean="0">
                          <a:solidFill>
                            <a:srgbClr val="0070C0"/>
                          </a:solidFill>
                        </a:rPr>
                        <a:t>Organiser des sessions de sensibilisation à la gestion du stress et de l'agressivité</a:t>
                      </a:r>
                    </a:p>
                    <a:p>
                      <a:pPr marL="228600" indent="-228600" algn="l">
                        <a:spcBef>
                          <a:spcPts val="600"/>
                        </a:spcBef>
                        <a:buFont typeface="+mj-lt"/>
                        <a:buAutoNum type="arabicPeriod"/>
                      </a:pPr>
                      <a:r>
                        <a:rPr lang="fr-FR" sz="1200" b="0" dirty="0" smtClean="0">
                          <a:solidFill>
                            <a:srgbClr val="0070C0"/>
                          </a:solidFill>
                        </a:rPr>
                        <a:t>Définir ensemble des moments où on évite toute sollicitation (ex. : éviter les interruptions sur certaines plages horaires).</a:t>
                      </a:r>
                    </a:p>
                    <a:p>
                      <a:pPr marL="228600" indent="-228600" algn="l">
                        <a:spcBef>
                          <a:spcPts val="600"/>
                        </a:spcBef>
                        <a:buFont typeface="+mj-lt"/>
                        <a:buAutoNum type="arabicPeriod"/>
                      </a:pPr>
                      <a:r>
                        <a:rPr lang="fr-FR" sz="1200" b="0" dirty="0" smtClean="0">
                          <a:solidFill>
                            <a:srgbClr val="0070C0"/>
                          </a:solidFill>
                        </a:rPr>
                        <a:t>Chaque membre de l’équipe choisit un binôme avec qui échanger en cas de surcharge ou de besoin d’aide.</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dirty="0" smtClean="0">
                          <a:solidFill>
                            <a:srgbClr val="0070C0"/>
                          </a:solidFill>
                        </a:rPr>
                        <a:t>Encourager le réflexe "Je demande avant de stresser seul".</a:t>
                      </a:r>
                      <a:r>
                        <a:rPr lang="fr-FR" sz="1200" b="0" kern="1200" dirty="0" smtClean="0">
                          <a:solidFill>
                            <a:srgbClr val="7030A0"/>
                          </a:solidFill>
                          <a:latin typeface="+mn-lt"/>
                          <a:ea typeface="+mn-ea"/>
                          <a:cs typeface="+mn-cs"/>
                        </a:rPr>
                        <a:t> </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kern="1200" dirty="0" smtClean="0">
                          <a:solidFill>
                            <a:srgbClr val="0070C0"/>
                          </a:solidFill>
                          <a:latin typeface="+mn-lt"/>
                          <a:ea typeface="+mn-ea"/>
                          <a:cs typeface="+mn-cs"/>
                        </a:rPr>
                        <a:t>Intégrer des micro-pauses dans la journée pour maintenir la concentration et réduire la fatigue mentale.</a:t>
                      </a:r>
                      <a:endParaRPr lang="fr-FR" sz="1200" b="0"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70C0"/>
                          </a:solidFill>
                        </a:rPr>
                        <a:t>Exemples d’a</a:t>
                      </a:r>
                      <a:r>
                        <a:rPr lang="fr-FR" sz="1200" b="1" kern="1200" dirty="0" smtClean="0">
                          <a:solidFill>
                            <a:srgbClr val="0070C0"/>
                          </a:solidFill>
                          <a:latin typeface="+mn-lt"/>
                          <a:ea typeface="+mn-ea"/>
                          <a:cs typeface="+mn-cs"/>
                        </a:rPr>
                        <a:t>ctions pour soutenir et accompagner les professionnels : </a:t>
                      </a:r>
                    </a:p>
                    <a:p>
                      <a:pPr algn="ctr"/>
                      <a:endParaRPr lang="fr-FR" sz="1200" dirty="0" smtClean="0">
                        <a:solidFill>
                          <a:srgbClr val="0070C0"/>
                        </a:solidFill>
                      </a:endParaRPr>
                    </a:p>
                    <a:p>
                      <a:pPr marL="228600" indent="-228600" algn="l">
                        <a:spcBef>
                          <a:spcPts val="600"/>
                        </a:spcBef>
                        <a:buFont typeface="+mj-lt"/>
                        <a:buAutoNum type="arabicPeriod"/>
                      </a:pPr>
                      <a:r>
                        <a:rPr lang="fr-FR" sz="1200" b="0" dirty="0" smtClean="0">
                          <a:solidFill>
                            <a:srgbClr val="0070C0"/>
                          </a:solidFill>
                        </a:rPr>
                        <a:t>Mettre en place des groupes de parole animés par un professionnel (psychologue, coach, référent bien-être).</a:t>
                      </a:r>
                    </a:p>
                    <a:p>
                      <a:pPr marL="228600" indent="-228600" algn="l">
                        <a:spcBef>
                          <a:spcPts val="600"/>
                        </a:spcBef>
                        <a:buFont typeface="+mj-lt"/>
                        <a:buAutoNum type="arabicPeriod"/>
                      </a:pPr>
                      <a:r>
                        <a:rPr lang="fr-FR" sz="1200" b="0" dirty="0" smtClean="0">
                          <a:solidFill>
                            <a:srgbClr val="0070C0"/>
                          </a:solidFill>
                        </a:rPr>
                        <a:t>Organiser des points réguliers entre managers et équipes pour exprimer les difficultés et trouver des solutions ensemble.</a:t>
                      </a:r>
                    </a:p>
                    <a:p>
                      <a:pPr marL="228600" indent="-228600" algn="l">
                        <a:spcBef>
                          <a:spcPts val="600"/>
                        </a:spcBef>
                        <a:buFont typeface="+mj-lt"/>
                        <a:buAutoNum type="arabicPeriod"/>
                      </a:pPr>
                      <a:r>
                        <a:rPr lang="fr-FR" sz="1200" b="0" dirty="0" smtClean="0">
                          <a:solidFill>
                            <a:srgbClr val="0070C0"/>
                          </a:solidFill>
                        </a:rPr>
                        <a:t>Communiquer sur les lignes d'écoute existantes</a:t>
                      </a:r>
                    </a:p>
                    <a:p>
                      <a:pPr marL="228600" indent="-228600" algn="l">
                        <a:spcBef>
                          <a:spcPts val="600"/>
                        </a:spcBef>
                        <a:buFont typeface="+mj-lt"/>
                        <a:buAutoNum type="arabicPeriod"/>
                      </a:pPr>
                      <a:r>
                        <a:rPr lang="fr-FR" sz="1200" b="0" dirty="0" smtClean="0">
                          <a:solidFill>
                            <a:srgbClr val="0070C0"/>
                          </a:solidFill>
                        </a:rPr>
                        <a:t>Former des personnes aux Premiers Secours Santé Mentale</a:t>
                      </a:r>
                    </a:p>
                    <a:p>
                      <a:pPr marL="228600" indent="-228600" algn="l">
                        <a:spcBef>
                          <a:spcPts val="600"/>
                        </a:spcBef>
                        <a:buFont typeface="+mj-lt"/>
                        <a:buAutoNum type="arabicPeriod"/>
                      </a:pPr>
                      <a:r>
                        <a:rPr lang="fr-FR" sz="1200" b="0" dirty="0" smtClean="0">
                          <a:solidFill>
                            <a:srgbClr val="0070C0"/>
                          </a:solidFill>
                        </a:rPr>
                        <a:t>Après une situation particulièrement difficile, organiser un débriefing rapide avec l’équipe pour partager les émotions, discuter de ce qui a bien fonctionné et de ce qui pourrait être amélioré dans la gestion du stress.</a:t>
                      </a:r>
                    </a:p>
                    <a:p>
                      <a:pPr marL="228600" indent="-228600" algn="l">
                        <a:spcBef>
                          <a:spcPts val="600"/>
                        </a:spcBef>
                        <a:buFont typeface="+mj-lt"/>
                        <a:buAutoNum type="arabicPeriod"/>
                      </a:pPr>
                      <a:r>
                        <a:rPr lang="fr-FR" sz="1200" b="0" dirty="0" smtClean="0">
                          <a:solidFill>
                            <a:srgbClr val="0070C0"/>
                          </a:solidFill>
                        </a:rPr>
                        <a:t>Communiquer sur la cellule qui gère les situations de harcèlement  (si elle existe), à défaut communiquer sur la ligne d'alerte VYV3</a:t>
                      </a:r>
                    </a:p>
                    <a:p>
                      <a:pPr marL="228600" indent="-228600" algn="l">
                        <a:spcBef>
                          <a:spcPts val="600"/>
                        </a:spcBef>
                        <a:buFont typeface="+mj-lt"/>
                        <a:buAutoNum type="arabicPeriod"/>
                      </a:pPr>
                      <a:r>
                        <a:rPr lang="fr-FR" sz="1200" b="0" dirty="0" smtClean="0">
                          <a:solidFill>
                            <a:srgbClr val="0070C0"/>
                          </a:solidFill>
                        </a:rPr>
                        <a:t>Valoriser les dispositifs existants (service de santé au travail, accompagnement social).</a:t>
                      </a:r>
                    </a:p>
                    <a:p>
                      <a:pPr marL="228600" indent="-228600" algn="l">
                        <a:spcBef>
                          <a:spcPts val="600"/>
                        </a:spcBef>
                        <a:buFont typeface="+mj-lt"/>
                        <a:buAutoNum type="arabicPeriod"/>
                      </a:pPr>
                      <a:r>
                        <a:rPr lang="fr-FR" sz="1200" b="0" dirty="0" smtClean="0">
                          <a:solidFill>
                            <a:srgbClr val="0070C0"/>
                          </a:solidFill>
                        </a:rPr>
                        <a:t>Introduire des moments de détente dans la journée (respiration, relaxation, moments conviviaux en équipe).</a:t>
                      </a:r>
                    </a:p>
                    <a:p>
                      <a:pPr marL="228600" indent="-228600" algn="l">
                        <a:spcBef>
                          <a:spcPts val="600"/>
                        </a:spcBef>
                        <a:buFont typeface="+mj-lt"/>
                        <a:buAutoNum type="arabicPeriod"/>
                      </a:pPr>
                      <a:r>
                        <a:rPr lang="fr-FR" sz="1200" b="0" dirty="0" smtClean="0">
                          <a:solidFill>
                            <a:srgbClr val="0070C0"/>
                          </a:solidFill>
                        </a:rPr>
                        <a:t>Aménager un espace calme où les professionnels peuvent souffler quelques minutes en cas de stress intense.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152681"/>
                  </a:ext>
                </a:extLst>
              </a:tr>
            </a:tbl>
          </a:graphicData>
        </a:graphic>
      </p:graphicFrame>
    </p:spTree>
    <p:extLst>
      <p:ext uri="{BB962C8B-B14F-4D97-AF65-F5344CB8AC3E}">
        <p14:creationId xmlns:p14="http://schemas.microsoft.com/office/powerpoint/2010/main" val="102707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2409932664"/>
              </p:ext>
            </p:extLst>
          </p:nvPr>
        </p:nvGraphicFramePr>
        <p:xfrm>
          <a:off x="211659" y="92098"/>
          <a:ext cx="11821416" cy="6677093"/>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77093">
                <a:tc>
                  <a:txBody>
                    <a:bodyPr/>
                    <a:lstStyle/>
                    <a:p>
                      <a:pPr marL="0" algn="ctr" defTabSz="914400" rtl="0" eaLnBrk="1" latinLnBrk="0" hangingPunct="1"/>
                      <a:endParaRPr lang="fr-FR" sz="2000" b="1" kern="1200" dirty="0" smtClean="0">
                        <a:solidFill>
                          <a:srgbClr val="7030A0"/>
                        </a:solidFill>
                        <a:latin typeface="+mn-lt"/>
                        <a:ea typeface="+mn-ea"/>
                        <a:cs typeface="+mn-cs"/>
                      </a:endParaRPr>
                    </a:p>
                    <a:p>
                      <a:pPr marL="0" algn="ctr" defTabSz="914400" rtl="0" eaLnBrk="1" latinLnBrk="0" hangingPunct="1"/>
                      <a:endParaRPr lang="fr-FR" sz="2000" b="1" kern="1200" dirty="0" smtClean="0">
                        <a:solidFill>
                          <a:srgbClr val="7030A0"/>
                        </a:solidFill>
                        <a:latin typeface="+mn-lt"/>
                        <a:ea typeface="+mn-ea"/>
                        <a:cs typeface="+mn-cs"/>
                      </a:endParaRPr>
                    </a:p>
                    <a:p>
                      <a:pPr marL="0" algn="ctr" defTabSz="914400" rtl="0" eaLnBrk="1" latinLnBrk="0" hangingPunct="1"/>
                      <a:r>
                        <a:rPr lang="fr-FR" sz="2000" b="1" kern="1200" dirty="0" smtClean="0">
                          <a:solidFill>
                            <a:srgbClr val="7030A0"/>
                          </a:solidFill>
                          <a:latin typeface="+mn-lt"/>
                          <a:ea typeface="+mn-ea"/>
                          <a:cs typeface="+mn-cs"/>
                        </a:rPr>
                        <a:t>Compétences</a:t>
                      </a:r>
                    </a:p>
                    <a:p>
                      <a:pPr algn="ctr"/>
                      <a:endParaRPr lang="fr-FR" sz="1800" dirty="0" smtClean="0">
                        <a:solidFill>
                          <a:srgbClr val="7030A0"/>
                        </a:solidFill>
                      </a:endParaRPr>
                    </a:p>
                    <a:p>
                      <a:pPr marL="0" algn="ctr" defTabSz="914400" rtl="0" eaLnBrk="1" latinLnBrk="0" hangingPunct="1"/>
                      <a:r>
                        <a:rPr lang="fr-FR" sz="1800" b="0" kern="1200" dirty="0" smtClean="0">
                          <a:solidFill>
                            <a:srgbClr val="7030A0"/>
                          </a:solidFill>
                          <a:latin typeface="+mn-lt"/>
                          <a:ea typeface="+mn-ea"/>
                          <a:cs typeface="+mn-cs"/>
                        </a:rPr>
                        <a:t>Mettre en place des échanges de pratiques</a:t>
                      </a:r>
                      <a:endParaRPr lang="fr-FR" sz="1800" b="0" kern="1200" dirty="0">
                        <a:solidFill>
                          <a:srgbClr val="7030A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fr-FR" sz="2000" b="1" kern="1200" dirty="0" smtClean="0">
                        <a:solidFill>
                          <a:srgbClr val="7030A0"/>
                        </a:solidFill>
                        <a:latin typeface="+mn-lt"/>
                        <a:ea typeface="+mn-ea"/>
                        <a:cs typeface="+mn-cs"/>
                      </a:endParaRPr>
                    </a:p>
                    <a:p>
                      <a:pPr marL="0" algn="ctr" defTabSz="914400" rtl="0" eaLnBrk="1" latinLnBrk="0" hangingPunct="1"/>
                      <a:endParaRPr lang="fr-FR" sz="2000" b="1" kern="1200" dirty="0" smtClean="0">
                        <a:solidFill>
                          <a:srgbClr val="7030A0"/>
                        </a:solidFill>
                        <a:latin typeface="+mn-lt"/>
                        <a:ea typeface="+mn-ea"/>
                        <a:cs typeface="+mn-cs"/>
                      </a:endParaRPr>
                    </a:p>
                    <a:p>
                      <a:pPr marL="0" algn="ctr" defTabSz="914400" rtl="0" eaLnBrk="1" latinLnBrk="0" hangingPunct="1"/>
                      <a:r>
                        <a:rPr lang="fr-FR" sz="2000" b="1" kern="1200" dirty="0" smtClean="0">
                          <a:solidFill>
                            <a:srgbClr val="7030A0"/>
                          </a:solidFill>
                          <a:latin typeface="+mn-lt"/>
                          <a:ea typeface="+mn-ea"/>
                          <a:cs typeface="+mn-cs"/>
                        </a:rPr>
                        <a:t>Compétences</a:t>
                      </a:r>
                    </a:p>
                    <a:p>
                      <a:pPr algn="ctr"/>
                      <a:endParaRPr lang="fr-FR" sz="1600" dirty="0" smtClean="0">
                        <a:solidFill>
                          <a:srgbClr val="7030A0"/>
                        </a:solidFill>
                      </a:endParaRPr>
                    </a:p>
                    <a:p>
                      <a:pPr marL="0" algn="ctr" defTabSz="914400" rtl="0" eaLnBrk="1" latinLnBrk="0" hangingPunct="1"/>
                      <a:r>
                        <a:rPr lang="fr-FR" sz="1800" b="0" kern="1200" dirty="0" smtClean="0">
                          <a:solidFill>
                            <a:srgbClr val="7030A0"/>
                          </a:solidFill>
                          <a:latin typeface="+mn-lt"/>
                          <a:ea typeface="+mn-ea"/>
                          <a:cs typeface="+mn-cs"/>
                        </a:rPr>
                        <a:t>Favoriser la transmission de savoir</a:t>
                      </a:r>
                      <a:endParaRPr lang="fr-FR" sz="16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630148"/>
                  </a:ext>
                </a:extLst>
              </a:tr>
            </a:tbl>
          </a:graphicData>
        </a:graphic>
      </p:graphicFrame>
      <p:pic>
        <p:nvPicPr>
          <p:cNvPr id="4" name="Image 3"/>
          <p:cNvPicPr>
            <a:picLocks noChangeAspect="1"/>
          </p:cNvPicPr>
          <p:nvPr/>
        </p:nvPicPr>
        <p:blipFill>
          <a:blip r:embed="rId2"/>
          <a:stretch>
            <a:fillRect/>
          </a:stretch>
        </p:blipFill>
        <p:spPr>
          <a:xfrm>
            <a:off x="1469435" y="2382882"/>
            <a:ext cx="3353684" cy="2369591"/>
          </a:xfrm>
          <a:prstGeom prst="rect">
            <a:avLst/>
          </a:prstGeom>
        </p:spPr>
      </p:pic>
      <p:pic>
        <p:nvPicPr>
          <p:cNvPr id="5" name="Image 4"/>
          <p:cNvPicPr>
            <a:picLocks noChangeAspect="1"/>
          </p:cNvPicPr>
          <p:nvPr/>
        </p:nvPicPr>
        <p:blipFill>
          <a:blip r:embed="rId3"/>
          <a:stretch>
            <a:fillRect/>
          </a:stretch>
        </p:blipFill>
        <p:spPr>
          <a:xfrm>
            <a:off x="7015818" y="2403141"/>
            <a:ext cx="4101361" cy="2329071"/>
          </a:xfrm>
          <a:prstGeom prst="rect">
            <a:avLst/>
          </a:prstGeom>
        </p:spPr>
      </p:pic>
    </p:spTree>
    <p:extLst>
      <p:ext uri="{BB962C8B-B14F-4D97-AF65-F5344CB8AC3E}">
        <p14:creationId xmlns:p14="http://schemas.microsoft.com/office/powerpoint/2010/main" val="3781471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2056636621"/>
              </p:ext>
            </p:extLst>
          </p:nvPr>
        </p:nvGraphicFramePr>
        <p:xfrm>
          <a:off x="144724" y="126006"/>
          <a:ext cx="11821416" cy="6623450"/>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234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7030A0"/>
                          </a:solidFill>
                        </a:rPr>
                        <a:t>Exemples d’actions pour</a:t>
                      </a:r>
                      <a:r>
                        <a:rPr lang="fr-FR" sz="1200" b="1" baseline="0" dirty="0" smtClean="0">
                          <a:solidFill>
                            <a:srgbClr val="7030A0"/>
                          </a:solidFill>
                        </a:rPr>
                        <a:t> f</a:t>
                      </a:r>
                      <a:r>
                        <a:rPr lang="fr-FR" sz="1200" b="1" kern="1200" dirty="0" smtClean="0">
                          <a:solidFill>
                            <a:srgbClr val="7030A0"/>
                          </a:solidFill>
                          <a:latin typeface="+mn-lt"/>
                          <a:ea typeface="+mn-ea"/>
                          <a:cs typeface="+mn-cs"/>
                        </a:rPr>
                        <a:t>avoriser la transmission de savoir</a:t>
                      </a:r>
                      <a:r>
                        <a:rPr lang="fr-FR" sz="1200" b="1" dirty="0" smtClean="0">
                          <a:solidFill>
                            <a:srgbClr val="7030A0"/>
                          </a:solidFill>
                        </a:rPr>
                        <a:t> </a:t>
                      </a:r>
                      <a:r>
                        <a:rPr lang="fr-FR" sz="1200" b="1" dirty="0" smtClean="0">
                          <a:solidFill>
                            <a:srgbClr val="002060"/>
                          </a:solidFill>
                        </a:rPr>
                        <a:t>: </a:t>
                      </a:r>
                    </a:p>
                    <a:p>
                      <a:pPr marL="171450" indent="-171450" algn="l">
                        <a:buFont typeface="Arial" panose="020B0604020202020204" pitchFamily="34" charset="0"/>
                        <a:buChar char="•"/>
                      </a:pPr>
                      <a:endParaRPr lang="fr-FR" sz="1200" b="1" dirty="0" smtClean="0">
                        <a:solidFill>
                          <a:srgbClr val="002060"/>
                        </a:solidFill>
                      </a:endParaRPr>
                    </a:p>
                    <a:p>
                      <a:pPr marL="228600" indent="-228600" algn="l">
                        <a:spcBef>
                          <a:spcPts val="600"/>
                        </a:spcBef>
                        <a:buFont typeface="+mj-lt"/>
                        <a:buAutoNum type="arabicPeriod"/>
                      </a:pPr>
                      <a:r>
                        <a:rPr lang="fr-FR" sz="1200" b="0" dirty="0" smtClean="0">
                          <a:solidFill>
                            <a:srgbClr val="7030A0"/>
                          </a:solidFill>
                        </a:rPr>
                        <a:t>Favoriser la transmission de savoir au sein de l'équipe : les membres plus expérimentés accompagnent les nouveaux arrivants ou les personnes qui doivent effectuer de nouvelles tâches</a:t>
                      </a:r>
                    </a:p>
                    <a:p>
                      <a:pPr marL="228600" indent="-228600" algn="l">
                        <a:spcBef>
                          <a:spcPts val="600"/>
                        </a:spcBef>
                        <a:buFont typeface="+mj-lt"/>
                        <a:buAutoNum type="arabicPeriod"/>
                      </a:pPr>
                      <a:r>
                        <a:rPr lang="fr-FR" sz="1200" b="0" dirty="0" smtClean="0">
                          <a:solidFill>
                            <a:srgbClr val="7030A0"/>
                          </a:solidFill>
                        </a:rPr>
                        <a:t>Dédier du temps à certains membres de l'équipe sur les missions de transfert de savoir et formaliser ces missions à travers des fiches mission par exemple.</a:t>
                      </a:r>
                    </a:p>
                    <a:p>
                      <a:pPr marL="228600" indent="-228600" algn="l">
                        <a:spcBef>
                          <a:spcPts val="600"/>
                        </a:spcBef>
                        <a:buFont typeface="+mj-lt"/>
                        <a:buAutoNum type="arabicPeriod"/>
                      </a:pPr>
                      <a:r>
                        <a:rPr lang="fr-FR" sz="1200" b="0" dirty="0" smtClean="0">
                          <a:solidFill>
                            <a:srgbClr val="7030A0"/>
                          </a:solidFill>
                        </a:rPr>
                        <a:t>Créer un “carnet des savoirs” partagé : Un document (papier ou numérique) où chacun note des astuces et méthodes utiles pour le travail quotidien.</a:t>
                      </a:r>
                    </a:p>
                    <a:p>
                      <a:pPr marL="228600" indent="-228600" algn="l">
                        <a:spcBef>
                          <a:spcPts val="600"/>
                        </a:spcBef>
                        <a:buFont typeface="+mj-lt"/>
                        <a:buAutoNum type="arabicPeriod"/>
                      </a:pPr>
                      <a:r>
                        <a:rPr lang="fr-FR" sz="1200" b="0" dirty="0" smtClean="0">
                          <a:solidFill>
                            <a:srgbClr val="7030A0"/>
                          </a:solidFill>
                        </a:rPr>
                        <a:t>Dédier un temps en équipe pour partager des expériences: Des sessions de 15-20 minutes où un collègue transmet une compétence ou une bonne pratique aux autres.</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kern="1200" dirty="0" smtClean="0">
                          <a:solidFill>
                            <a:srgbClr val="7030A0"/>
                          </a:solidFill>
                          <a:latin typeface="+mn-lt"/>
                          <a:ea typeface="+mn-ea"/>
                          <a:cs typeface="+mn-cs"/>
                        </a:rPr>
                        <a:t>Instaurer un binôme d’apprentissage tournant : Chaque mois, deux collègues échangent sur leurs méthodes et bonnes pratiques pour apprendre l’un de l’autre.</a:t>
                      </a:r>
                    </a:p>
                    <a:p>
                      <a:pPr algn="ctr"/>
                      <a:endParaRPr lang="fr-FR" sz="1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7030A0"/>
                          </a:solidFill>
                        </a:rPr>
                        <a:t>Exemples d’actions </a:t>
                      </a:r>
                      <a:r>
                        <a:rPr lang="fr-FR" sz="1200" b="1" kern="1200" dirty="0" smtClean="0">
                          <a:solidFill>
                            <a:srgbClr val="7030A0"/>
                          </a:solidFill>
                          <a:latin typeface="+mn-lt"/>
                          <a:ea typeface="+mn-ea"/>
                          <a:cs typeface="+mn-cs"/>
                        </a:rPr>
                        <a:t>pour mettre en place des échanges de pratiques </a:t>
                      </a:r>
                      <a:r>
                        <a:rPr lang="fr-FR" sz="1200" b="1" dirty="0" smtClean="0">
                          <a:solidFill>
                            <a:srgbClr val="00206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02060"/>
                        </a:solidFill>
                      </a:endParaRPr>
                    </a:p>
                    <a:p>
                      <a:pPr marL="228600" indent="-228600" algn="l" defTabSz="914400" rtl="0" eaLnBrk="1" latinLnBrk="0" hangingPunct="1">
                        <a:spcBef>
                          <a:spcPts val="600"/>
                        </a:spcBef>
                        <a:buFont typeface="+mj-lt"/>
                        <a:buAutoNum type="arabicPeriod"/>
                      </a:pPr>
                      <a:r>
                        <a:rPr lang="fr-FR" sz="1200" b="0" kern="1200" dirty="0" smtClean="0">
                          <a:solidFill>
                            <a:srgbClr val="7030A0"/>
                          </a:solidFill>
                          <a:latin typeface="+mn-lt"/>
                          <a:ea typeface="+mn-ea"/>
                          <a:cs typeface="+mn-cs"/>
                        </a:rPr>
                        <a:t>Organiser régulièrement des sessions de partage de bonnes pratiques où chaque membre de l’équipe présente une méthode ou un soin qu’il maîtrise particulièrement bien, et qui pourrait être utile aux autres.</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kern="1200" dirty="0" smtClean="0">
                          <a:solidFill>
                            <a:srgbClr val="7030A0"/>
                          </a:solidFill>
                          <a:latin typeface="+mn-lt"/>
                          <a:ea typeface="+mn-ea"/>
                          <a:cs typeface="+mn-cs"/>
                        </a:rPr>
                        <a:t>Chaque réunion inclut un moment où chacun peut partager une réussite ou une difficulté et discute</a:t>
                      </a:r>
                      <a:r>
                        <a:rPr lang="fr-FR" sz="1200" b="0" kern="1200" baseline="0" dirty="0" smtClean="0">
                          <a:solidFill>
                            <a:srgbClr val="7030A0"/>
                          </a:solidFill>
                          <a:latin typeface="+mn-lt"/>
                          <a:ea typeface="+mn-ea"/>
                          <a:cs typeface="+mn-cs"/>
                        </a:rPr>
                        <a:t> </a:t>
                      </a:r>
                      <a:r>
                        <a:rPr lang="fr-FR" sz="1200" b="0" kern="1200" dirty="0" smtClean="0">
                          <a:solidFill>
                            <a:srgbClr val="7030A0"/>
                          </a:solidFill>
                          <a:latin typeface="+mn-lt"/>
                          <a:ea typeface="+mn-ea"/>
                          <a:cs typeface="+mn-cs"/>
                        </a:rPr>
                        <a:t>des solutions trouvées.</a:t>
                      </a:r>
                    </a:p>
                    <a:p>
                      <a:pPr marL="228600" indent="-228600" algn="l" defTabSz="914400" rtl="0" eaLnBrk="1" latinLnBrk="0" hangingPunct="1">
                        <a:spcBef>
                          <a:spcPts val="600"/>
                        </a:spcBef>
                        <a:buFont typeface="+mj-lt"/>
                        <a:buAutoNum type="arabicPeriod"/>
                      </a:pPr>
                      <a:r>
                        <a:rPr lang="fr-FR" sz="1200" b="0" kern="1200" dirty="0" smtClean="0">
                          <a:solidFill>
                            <a:srgbClr val="7030A0"/>
                          </a:solidFill>
                          <a:latin typeface="+mn-lt"/>
                          <a:ea typeface="+mn-ea"/>
                          <a:cs typeface="+mn-cs"/>
                        </a:rPr>
                        <a:t>Créer un carnet des bonnes pratiques collaboratif: Un document partagé où chacun peut noter et consulter des solutions testées et validées par l’équipe.</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kern="1200" dirty="0" smtClean="0">
                          <a:solidFill>
                            <a:srgbClr val="7030A0"/>
                          </a:solidFill>
                          <a:latin typeface="+mn-lt"/>
                          <a:ea typeface="+mn-ea"/>
                          <a:cs typeface="+mn-cs"/>
                        </a:rPr>
                        <a:t>Mettre en place des observations croisées : Un collègue observe un autre dans son travail pendant une courte période et échange ensuite sur les apprentissages. </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dirty="0" smtClean="0">
                          <a:solidFill>
                            <a:srgbClr val="7030A0"/>
                          </a:solidFill>
                        </a:rPr>
                        <a:t>Organiser des journées d’immersion entre services ou postes: Permet aux équipes de découvrir d’autres métiers ou méthodes et d’échanger sur les bonnes pratiques.</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kern="1200" dirty="0" smtClean="0">
                          <a:solidFill>
                            <a:srgbClr val="7030A0"/>
                          </a:solidFill>
                          <a:latin typeface="+mn-lt"/>
                          <a:ea typeface="+mn-ea"/>
                          <a:cs typeface="+mn-cs"/>
                        </a:rPr>
                        <a:t>Organiser des sessions de </a:t>
                      </a:r>
                      <a:r>
                        <a:rPr lang="fr-FR" sz="1200" b="0" kern="1200" dirty="0" err="1" smtClean="0">
                          <a:solidFill>
                            <a:srgbClr val="7030A0"/>
                          </a:solidFill>
                          <a:latin typeface="+mn-lt"/>
                          <a:ea typeface="+mn-ea"/>
                          <a:cs typeface="+mn-cs"/>
                        </a:rPr>
                        <a:t>co</a:t>
                      </a:r>
                      <a:r>
                        <a:rPr lang="fr-FR" sz="1200" b="0" kern="1200" dirty="0" smtClean="0">
                          <a:solidFill>
                            <a:srgbClr val="7030A0"/>
                          </a:solidFill>
                          <a:latin typeface="+mn-lt"/>
                          <a:ea typeface="+mn-ea"/>
                          <a:cs typeface="+mn-cs"/>
                        </a:rPr>
                        <a:t>-développement lors desquelles un professionnel vient avec une difficulté qui est traitée collectivement</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kern="1200" dirty="0" smtClean="0">
                          <a:solidFill>
                            <a:srgbClr val="7030A0"/>
                          </a:solidFill>
                          <a:latin typeface="+mn-lt"/>
                          <a:ea typeface="+mn-ea"/>
                          <a:cs typeface="+mn-cs"/>
                        </a:rPr>
                        <a:t>Formation</a:t>
                      </a:r>
                      <a:r>
                        <a:rPr lang="fr-FR" sz="1200" b="0" kern="1200" baseline="0" dirty="0" smtClean="0">
                          <a:solidFill>
                            <a:srgbClr val="7030A0"/>
                          </a:solidFill>
                          <a:latin typeface="+mn-lt"/>
                          <a:ea typeface="+mn-ea"/>
                          <a:cs typeface="+mn-cs"/>
                        </a:rPr>
                        <a:t> de tuteurs</a:t>
                      </a:r>
                      <a:endParaRPr lang="fr-FR" sz="1200" b="0" kern="1200" dirty="0" smtClean="0">
                        <a:solidFill>
                          <a:srgbClr val="7030A0"/>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fr-FR" sz="1200" b="0" kern="1200" dirty="0" smtClean="0">
                        <a:solidFill>
                          <a:srgbClr val="7030A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630148"/>
                  </a:ext>
                </a:extLst>
              </a:tr>
            </a:tbl>
          </a:graphicData>
        </a:graphic>
      </p:graphicFrame>
    </p:spTree>
    <p:extLst>
      <p:ext uri="{BB962C8B-B14F-4D97-AF65-F5344CB8AC3E}">
        <p14:creationId xmlns:p14="http://schemas.microsoft.com/office/powerpoint/2010/main" val="1838674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408932637"/>
              </p:ext>
            </p:extLst>
          </p:nvPr>
        </p:nvGraphicFramePr>
        <p:xfrm>
          <a:off x="211659" y="92097"/>
          <a:ext cx="11821416" cy="6670515"/>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70515">
                <a:tc>
                  <a:txBody>
                    <a:bodyPr/>
                    <a:lstStyle/>
                    <a:p>
                      <a:pPr algn="ctr"/>
                      <a:endParaRPr lang="fr-FR" sz="2000" dirty="0" smtClean="0">
                        <a:solidFill>
                          <a:srgbClr val="00B050"/>
                        </a:solidFill>
                      </a:endParaRPr>
                    </a:p>
                    <a:p>
                      <a:pPr algn="ctr"/>
                      <a:endParaRPr lang="fr-FR" sz="2000" dirty="0" smtClean="0">
                        <a:solidFill>
                          <a:srgbClr val="00B050"/>
                        </a:solidFill>
                      </a:endParaRPr>
                    </a:p>
                    <a:p>
                      <a:pPr algn="ctr"/>
                      <a:r>
                        <a:rPr lang="fr-FR" sz="2000" dirty="0" smtClean="0">
                          <a:solidFill>
                            <a:srgbClr val="00B050"/>
                          </a:solidFill>
                        </a:rPr>
                        <a:t>Efficacité organisationnelle</a:t>
                      </a:r>
                    </a:p>
                    <a:p>
                      <a:pPr algn="ctr"/>
                      <a:endParaRPr lang="fr-FR" sz="1600" dirty="0" smtClean="0">
                        <a:solidFill>
                          <a:srgbClr val="00B050"/>
                        </a:solidFill>
                      </a:endParaRPr>
                    </a:p>
                    <a:p>
                      <a:pPr algn="ctr"/>
                      <a:r>
                        <a:rPr lang="fr-FR" sz="1800" b="0" dirty="0" smtClean="0">
                          <a:solidFill>
                            <a:srgbClr val="00B050"/>
                          </a:solidFill>
                        </a:rPr>
                        <a:t>Optimiser la répartition des tâches au sein de l’équipe</a:t>
                      </a:r>
                      <a:endParaRPr lang="fr-FR" sz="1800" b="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fr-FR" sz="2000" b="1" kern="1200" dirty="0" smtClean="0">
                        <a:solidFill>
                          <a:srgbClr val="00B050"/>
                        </a:solidFill>
                        <a:latin typeface="+mn-lt"/>
                        <a:ea typeface="+mn-ea"/>
                        <a:cs typeface="+mn-cs"/>
                      </a:endParaRPr>
                    </a:p>
                    <a:p>
                      <a:pPr marL="0" algn="ctr" defTabSz="914400" rtl="0" eaLnBrk="1" latinLnBrk="0" hangingPunct="1"/>
                      <a:endParaRPr lang="fr-FR" sz="2000" b="1" kern="1200" dirty="0" smtClean="0">
                        <a:solidFill>
                          <a:srgbClr val="00B050"/>
                        </a:solidFill>
                        <a:latin typeface="+mn-lt"/>
                        <a:ea typeface="+mn-ea"/>
                        <a:cs typeface="+mn-cs"/>
                      </a:endParaRPr>
                    </a:p>
                    <a:p>
                      <a:pPr marL="0" algn="ctr" defTabSz="914400" rtl="0" eaLnBrk="1" latinLnBrk="0" hangingPunct="1"/>
                      <a:r>
                        <a:rPr lang="fr-FR" sz="2000" b="1" kern="1200" dirty="0" smtClean="0">
                          <a:solidFill>
                            <a:srgbClr val="00B050"/>
                          </a:solidFill>
                          <a:latin typeface="+mn-lt"/>
                          <a:ea typeface="+mn-ea"/>
                          <a:cs typeface="+mn-cs"/>
                        </a:rPr>
                        <a:t>Efficacité organisationnelle</a:t>
                      </a:r>
                    </a:p>
                    <a:p>
                      <a:pPr algn="ctr"/>
                      <a:endParaRPr lang="fr-FR" sz="1600" dirty="0" smtClean="0">
                        <a:solidFill>
                          <a:srgbClr val="00B050"/>
                        </a:solidFill>
                      </a:endParaRPr>
                    </a:p>
                    <a:p>
                      <a:pPr marL="0" algn="ctr" defTabSz="914400" rtl="0" eaLnBrk="1" latinLnBrk="0" hangingPunct="1"/>
                      <a:r>
                        <a:rPr lang="fr-FR" sz="1800" b="0" kern="1200" dirty="0" smtClean="0">
                          <a:solidFill>
                            <a:srgbClr val="00B050"/>
                          </a:solidFill>
                          <a:latin typeface="+mn-lt"/>
                          <a:ea typeface="+mn-ea"/>
                          <a:cs typeface="+mn-cs"/>
                        </a:rPr>
                        <a:t>Simplifier les processus</a:t>
                      </a:r>
                      <a:endParaRPr lang="fr-FR" sz="1800" b="0" kern="1200" dirty="0">
                        <a:solidFill>
                          <a:srgbClr val="00B05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152681"/>
                  </a:ext>
                </a:extLst>
              </a:tr>
            </a:tbl>
          </a:graphicData>
        </a:graphic>
      </p:graphicFrame>
      <p:pic>
        <p:nvPicPr>
          <p:cNvPr id="2" name="Image 1"/>
          <p:cNvPicPr>
            <a:picLocks noChangeAspect="1"/>
          </p:cNvPicPr>
          <p:nvPr/>
        </p:nvPicPr>
        <p:blipFill>
          <a:blip r:embed="rId2"/>
          <a:stretch>
            <a:fillRect/>
          </a:stretch>
        </p:blipFill>
        <p:spPr>
          <a:xfrm>
            <a:off x="1996228" y="1855112"/>
            <a:ext cx="2351903" cy="3381308"/>
          </a:xfrm>
          <a:prstGeom prst="rect">
            <a:avLst/>
          </a:prstGeom>
        </p:spPr>
      </p:pic>
      <p:pic>
        <p:nvPicPr>
          <p:cNvPr id="5" name="Image 4"/>
          <p:cNvPicPr>
            <a:picLocks noChangeAspect="1"/>
          </p:cNvPicPr>
          <p:nvPr/>
        </p:nvPicPr>
        <p:blipFill>
          <a:blip r:embed="rId3"/>
          <a:stretch>
            <a:fillRect/>
          </a:stretch>
        </p:blipFill>
        <p:spPr>
          <a:xfrm>
            <a:off x="6507402" y="2177494"/>
            <a:ext cx="4781162" cy="3011115"/>
          </a:xfrm>
          <a:prstGeom prst="rect">
            <a:avLst/>
          </a:prstGeom>
        </p:spPr>
      </p:pic>
    </p:spTree>
    <p:extLst>
      <p:ext uri="{BB962C8B-B14F-4D97-AF65-F5344CB8AC3E}">
        <p14:creationId xmlns:p14="http://schemas.microsoft.com/office/powerpoint/2010/main" val="739299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2610044463"/>
              </p:ext>
            </p:extLst>
          </p:nvPr>
        </p:nvGraphicFramePr>
        <p:xfrm>
          <a:off x="144724" y="126006"/>
          <a:ext cx="11821416" cy="6610293"/>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1029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dirty="0" smtClean="0">
                          <a:solidFill>
                            <a:srgbClr val="00B050"/>
                          </a:solidFill>
                        </a:rPr>
                        <a:t>Exemples d’actions pour </a:t>
                      </a:r>
                      <a:r>
                        <a:rPr lang="fr-FR" sz="1200" b="1" kern="1200" dirty="0" smtClean="0">
                          <a:solidFill>
                            <a:srgbClr val="00B050"/>
                          </a:solidFill>
                          <a:latin typeface="+mn-lt"/>
                          <a:ea typeface="+mn-ea"/>
                          <a:cs typeface="+mn-cs"/>
                        </a:rPr>
                        <a:t>simplifier les processus </a:t>
                      </a:r>
                      <a:r>
                        <a:rPr lang="fr-FR" sz="1200" dirty="0" smtClean="0">
                          <a:solidFill>
                            <a:srgbClr val="00B050"/>
                          </a:solidFill>
                        </a:rPr>
                        <a:t>: </a:t>
                      </a:r>
                    </a:p>
                    <a:p>
                      <a:pPr marL="171450" indent="-171450" algn="ctr">
                        <a:buFont typeface="Arial" panose="020B0604020202020204" pitchFamily="34" charset="0"/>
                        <a:buChar char="•"/>
                      </a:pPr>
                      <a:endParaRPr lang="fr-FR" sz="1200" b="0" dirty="0" smtClean="0">
                        <a:solidFill>
                          <a:srgbClr val="002060"/>
                        </a:solidFill>
                      </a:endParaRPr>
                    </a:p>
                    <a:p>
                      <a:pPr marL="228600" indent="-228600" algn="l">
                        <a:spcBef>
                          <a:spcPts val="600"/>
                        </a:spcBef>
                        <a:buFont typeface="+mj-lt"/>
                        <a:buAutoNum type="arabicPeriod"/>
                      </a:pPr>
                      <a:r>
                        <a:rPr lang="fr-FR" sz="1200" b="0" dirty="0" smtClean="0">
                          <a:solidFill>
                            <a:srgbClr val="00B050"/>
                          </a:solidFill>
                        </a:rPr>
                        <a:t>Lancer un challenge de simplification pour que chacun puisse proposer des processus à améliorer (mis</a:t>
                      </a:r>
                      <a:r>
                        <a:rPr lang="fr-FR" sz="1200" b="0" baseline="0" dirty="0" smtClean="0">
                          <a:solidFill>
                            <a:srgbClr val="00B050"/>
                          </a:solidFill>
                        </a:rPr>
                        <a:t> en place chez VYV3 Terres d’Oc)</a:t>
                      </a:r>
                      <a:endParaRPr lang="fr-FR" sz="1200" b="0" i="1" dirty="0" smtClean="0">
                        <a:solidFill>
                          <a:srgbClr val="00B050"/>
                        </a:solidFill>
                      </a:endParaRP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dirty="0" smtClean="0">
                          <a:solidFill>
                            <a:srgbClr val="00B050"/>
                          </a:solidFill>
                        </a:rPr>
                        <a:t>Utiliser un tableau de suivi des irritants pour permettre à l’équipe de signaler les procédures trop lourdes et réfléchir ensemble à des alternatives plus simples.</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dirty="0" smtClean="0">
                          <a:solidFill>
                            <a:srgbClr val="00B050"/>
                          </a:solidFill>
                        </a:rPr>
                        <a:t>Identifier les processus qui ne sont pas efficaces (exemple : perte de temps, perte d'informations, multiples saisies, tâches sans valeur ajoutée…) et réfléchissez à la manière de simplifier le processus</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dirty="0" smtClean="0">
                          <a:solidFill>
                            <a:srgbClr val="00B050"/>
                          </a:solidFill>
                        </a:rPr>
                        <a:t>Lister les étapes d’un processus qui dysfonctionne (à définir)</a:t>
                      </a:r>
                      <a:r>
                        <a:rPr lang="fr-FR" sz="1200" b="0" baseline="0" dirty="0" smtClean="0">
                          <a:solidFill>
                            <a:srgbClr val="00B050"/>
                          </a:solidFill>
                        </a:rPr>
                        <a:t> </a:t>
                      </a:r>
                      <a:r>
                        <a:rPr lang="fr-FR" sz="1200" b="0" dirty="0" smtClean="0">
                          <a:solidFill>
                            <a:srgbClr val="00B050"/>
                          </a:solidFill>
                        </a:rPr>
                        <a:t>et voir lesquelles peuvent être supprimées ou automatisées. Expérimenter un processus simplifié sur une période définie avant de l’adopter définitivement.</a:t>
                      </a:r>
                    </a:p>
                    <a:p>
                      <a:pPr marL="228600" indent="-228600" algn="l">
                        <a:spcBef>
                          <a:spcPts val="600"/>
                        </a:spcBef>
                        <a:buFont typeface="+mj-lt"/>
                        <a:buAutoNum type="arabicPeriod"/>
                      </a:pPr>
                      <a:r>
                        <a:rPr lang="fr-FR" sz="1200" b="0" dirty="0" smtClean="0">
                          <a:solidFill>
                            <a:srgbClr val="00B050"/>
                          </a:solidFill>
                        </a:rPr>
                        <a:t>Standardiser les tâches récurrentes avec des check-lists: Permet de gagner du temps et d’éviter les erreurs sans devoir relire une procédure complète à chaque fois.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B050"/>
                          </a:solidFill>
                        </a:rPr>
                        <a:t>Exemples d’a</a:t>
                      </a:r>
                      <a:r>
                        <a:rPr lang="fr-FR" sz="1200" b="1" kern="1200" dirty="0" smtClean="0">
                          <a:solidFill>
                            <a:srgbClr val="00B050"/>
                          </a:solidFill>
                          <a:latin typeface="+mn-lt"/>
                          <a:ea typeface="+mn-ea"/>
                          <a:cs typeface="+mn-cs"/>
                        </a:rPr>
                        <a:t>ctions pour o</a:t>
                      </a:r>
                      <a:r>
                        <a:rPr lang="fr-FR" sz="1200" b="1" dirty="0" smtClean="0">
                          <a:solidFill>
                            <a:srgbClr val="00B050"/>
                          </a:solidFill>
                        </a:rPr>
                        <a:t>ptimiser la répartition des tâches au sein de l’équipe</a:t>
                      </a:r>
                      <a:r>
                        <a:rPr lang="fr-FR" sz="1200" b="1" baseline="0" dirty="0" smtClean="0">
                          <a:solidFill>
                            <a:srgbClr val="00B050"/>
                          </a:solidFill>
                        </a:rPr>
                        <a:t> </a:t>
                      </a:r>
                      <a:r>
                        <a:rPr lang="fr-FR" sz="1200" b="1" kern="1200" dirty="0" smtClean="0">
                          <a:solidFill>
                            <a:srgbClr val="00B050"/>
                          </a:solidFill>
                          <a:latin typeface="+mn-lt"/>
                          <a:ea typeface="+mn-ea"/>
                          <a:cs typeface="+mn-cs"/>
                        </a:rPr>
                        <a:t>: </a:t>
                      </a:r>
                    </a:p>
                    <a:p>
                      <a:pPr algn="ctr"/>
                      <a:endParaRPr lang="fr-FR" sz="1200" dirty="0" smtClean="0">
                        <a:solidFill>
                          <a:srgbClr val="00B050"/>
                        </a:solidFill>
                      </a:endParaRPr>
                    </a:p>
                    <a:p>
                      <a:pPr marL="228600" indent="-228600" algn="l">
                        <a:spcBef>
                          <a:spcPts val="600"/>
                        </a:spcBef>
                        <a:buFont typeface="+mj-lt"/>
                        <a:buAutoNum type="arabicPeriod"/>
                      </a:pPr>
                      <a:r>
                        <a:rPr lang="fr-FR" sz="1200" b="0" dirty="0" smtClean="0">
                          <a:solidFill>
                            <a:srgbClr val="00B050"/>
                          </a:solidFill>
                        </a:rPr>
                        <a:t>Définir ensemble qui fait quoi pour éviter les doublons et les zones floues.</a:t>
                      </a:r>
                    </a:p>
                    <a:p>
                      <a:pPr marL="228600" indent="-228600" algn="l">
                        <a:spcBef>
                          <a:spcPts val="600"/>
                        </a:spcBef>
                        <a:buFont typeface="+mj-lt"/>
                        <a:buAutoNum type="arabicPeriod"/>
                      </a:pPr>
                      <a:r>
                        <a:rPr lang="fr-FR" sz="1200" b="0" dirty="0" smtClean="0">
                          <a:solidFill>
                            <a:srgbClr val="00B050"/>
                          </a:solidFill>
                        </a:rPr>
                        <a:t>Organiser une réunion hebdomadaire pour réévaluer la répartition des tâches en fonction des urgences ou des absences, afin de garantir une gestion optimale des ressources de l'équipe.</a:t>
                      </a:r>
                    </a:p>
                    <a:p>
                      <a:pPr marL="228600" indent="-228600" algn="l">
                        <a:spcBef>
                          <a:spcPts val="600"/>
                        </a:spcBef>
                        <a:buFont typeface="+mj-lt"/>
                        <a:buAutoNum type="arabicPeriod"/>
                      </a:pPr>
                      <a:r>
                        <a:rPr lang="fr-FR" sz="1200" b="0" dirty="0" smtClean="0">
                          <a:solidFill>
                            <a:srgbClr val="00B050"/>
                          </a:solidFill>
                        </a:rPr>
                        <a:t>Créer un tableau de répartition des tâches accessible à tous les membres de l’équipe, pour assurer une meilleure coordination et éviter les doublons ou omissions dans les soins.</a:t>
                      </a:r>
                    </a:p>
                    <a:p>
                      <a:pPr marL="228600" indent="-228600" algn="l">
                        <a:spcBef>
                          <a:spcPts val="600"/>
                        </a:spcBef>
                        <a:buFont typeface="+mj-lt"/>
                        <a:buAutoNum type="arabicPeriod"/>
                      </a:pPr>
                      <a:r>
                        <a:rPr lang="fr-FR" sz="1200" b="0" dirty="0" smtClean="0">
                          <a:solidFill>
                            <a:srgbClr val="00B050"/>
                          </a:solidFill>
                        </a:rPr>
                        <a:t>Réaliser un point mensuel pour ajuster les responsabilités de chaque membre de l’équipe selon leur charge de travail et leur niveau d’expérience.</a:t>
                      </a:r>
                    </a:p>
                    <a:p>
                      <a:pPr marL="228600" indent="-228600" algn="l">
                        <a:spcBef>
                          <a:spcPts val="600"/>
                        </a:spcBef>
                        <a:buFont typeface="+mj-lt"/>
                        <a:buAutoNum type="arabicPeriod"/>
                      </a:pPr>
                      <a:r>
                        <a:rPr lang="fr-FR" sz="1200" b="0" dirty="0" smtClean="0">
                          <a:solidFill>
                            <a:srgbClr val="00B050"/>
                          </a:solidFill>
                        </a:rPr>
                        <a:t>Encourager l’échange de tâches selon les compétences et la charge de chacun, sans rigidité excessive.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152681"/>
                  </a:ext>
                </a:extLst>
              </a:tr>
            </a:tbl>
          </a:graphicData>
        </a:graphic>
      </p:graphicFrame>
    </p:spTree>
    <p:extLst>
      <p:ext uri="{BB962C8B-B14F-4D97-AF65-F5344CB8AC3E}">
        <p14:creationId xmlns:p14="http://schemas.microsoft.com/office/powerpoint/2010/main" val="3719314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1593586696"/>
              </p:ext>
            </p:extLst>
          </p:nvPr>
        </p:nvGraphicFramePr>
        <p:xfrm>
          <a:off x="211659" y="92098"/>
          <a:ext cx="11821416" cy="6677093"/>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77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dirty="0" smtClean="0">
                        <a:solidFill>
                          <a:srgbClr val="00B05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dirty="0" smtClean="0">
                        <a:solidFill>
                          <a:srgbClr val="00B05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rgbClr val="00B050"/>
                          </a:solidFill>
                        </a:rPr>
                        <a:t>Efficacité organisationnelle</a:t>
                      </a:r>
                      <a:endParaRPr lang="fr-FR" sz="2000" b="1" kern="1200" dirty="0" smtClean="0">
                        <a:solidFill>
                          <a:srgbClr val="0070C0"/>
                        </a:solidFill>
                        <a:latin typeface="+mn-lt"/>
                        <a:ea typeface="+mn-ea"/>
                        <a:cs typeface="+mn-cs"/>
                      </a:endParaRPr>
                    </a:p>
                    <a:p>
                      <a:pPr marL="0" algn="ctr" defTabSz="914400" rtl="0" eaLnBrk="1" latinLnBrk="0" hangingPunct="1"/>
                      <a:endParaRPr lang="fr-FR" sz="2000" b="1" kern="1200" dirty="0" smtClean="0">
                        <a:solidFill>
                          <a:srgbClr val="0070C0"/>
                        </a:solidFill>
                        <a:latin typeface="+mn-lt"/>
                        <a:ea typeface="+mn-ea"/>
                        <a:cs typeface="+mn-cs"/>
                      </a:endParaRPr>
                    </a:p>
                    <a:p>
                      <a:pPr marL="0" algn="ctr" defTabSz="914400" rtl="0" eaLnBrk="1" latinLnBrk="0" hangingPunct="1"/>
                      <a:r>
                        <a:rPr lang="fr-FR" sz="1800" b="0" kern="1200" dirty="0" smtClean="0">
                          <a:solidFill>
                            <a:srgbClr val="00B050"/>
                          </a:solidFill>
                          <a:latin typeface="+mn-lt"/>
                          <a:ea typeface="+mn-ea"/>
                          <a:cs typeface="+mn-cs"/>
                        </a:rPr>
                        <a:t>Améliorer la gestion du temps et des priorités</a:t>
                      </a:r>
                    </a:p>
                    <a:p>
                      <a:pPr marL="0" algn="ctr" defTabSz="914400" rtl="0" eaLnBrk="1" latinLnBrk="0" hangingPunct="1"/>
                      <a:endParaRPr lang="fr-FR" sz="1800" b="0" kern="1200" dirty="0" smtClean="0">
                        <a:solidFill>
                          <a:srgbClr val="00B050"/>
                        </a:solidFill>
                        <a:latin typeface="+mn-lt"/>
                        <a:ea typeface="+mn-ea"/>
                        <a:cs typeface="+mn-cs"/>
                      </a:endParaRPr>
                    </a:p>
                    <a:p>
                      <a:pPr marL="0" algn="ctr" defTabSz="914400" rtl="0" eaLnBrk="1" latinLnBrk="0" hangingPunct="1"/>
                      <a:endParaRPr lang="fr-FR" sz="1800" b="0" kern="1200" dirty="0">
                        <a:solidFill>
                          <a:srgbClr val="00B05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fr-FR" sz="2000" b="1" kern="1200" dirty="0" smtClean="0">
                        <a:solidFill>
                          <a:srgbClr val="00B050"/>
                        </a:solidFill>
                        <a:latin typeface="+mn-lt"/>
                        <a:ea typeface="+mn-ea"/>
                        <a:cs typeface="+mn-cs"/>
                      </a:endParaRPr>
                    </a:p>
                    <a:p>
                      <a:pPr marL="0" algn="ctr" defTabSz="914400" rtl="0" eaLnBrk="1" latinLnBrk="0" hangingPunct="1"/>
                      <a:endParaRPr lang="fr-FR" sz="2000" b="1" kern="1200" dirty="0" smtClean="0">
                        <a:solidFill>
                          <a:srgbClr val="00B050"/>
                        </a:solidFill>
                        <a:latin typeface="+mn-lt"/>
                        <a:ea typeface="+mn-ea"/>
                        <a:cs typeface="+mn-cs"/>
                      </a:endParaRPr>
                    </a:p>
                    <a:p>
                      <a:pPr marL="0" algn="ctr" defTabSz="914400" rtl="0" eaLnBrk="1" latinLnBrk="0" hangingPunct="1"/>
                      <a:r>
                        <a:rPr lang="fr-FR" sz="2000" b="1" kern="1200" dirty="0" smtClean="0">
                          <a:solidFill>
                            <a:srgbClr val="00B050"/>
                          </a:solidFill>
                          <a:latin typeface="+mn-lt"/>
                          <a:ea typeface="+mn-ea"/>
                          <a:cs typeface="+mn-cs"/>
                        </a:rPr>
                        <a:t>Efficacité organisationnelle</a:t>
                      </a:r>
                    </a:p>
                    <a:p>
                      <a:pPr algn="ctr"/>
                      <a:endParaRPr lang="fr-FR" sz="1600" dirty="0" smtClean="0">
                        <a:solidFill>
                          <a:srgbClr val="00B050"/>
                        </a:solidFill>
                      </a:endParaRPr>
                    </a:p>
                    <a:p>
                      <a:pPr marL="0" algn="ctr" defTabSz="914400" rtl="0" eaLnBrk="1" latinLnBrk="0" hangingPunct="1"/>
                      <a:r>
                        <a:rPr lang="fr-FR" sz="1800" b="0" kern="1200" dirty="0" smtClean="0">
                          <a:solidFill>
                            <a:srgbClr val="00B050"/>
                          </a:solidFill>
                          <a:latin typeface="+mn-lt"/>
                          <a:ea typeface="+mn-ea"/>
                          <a:cs typeface="+mn-cs"/>
                        </a:rPr>
                        <a:t>Permettre aux professionnels de se concentrer sur une tache</a:t>
                      </a:r>
                      <a:endParaRPr lang="fr-FR" sz="1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630148"/>
                  </a:ext>
                </a:extLst>
              </a:tr>
            </a:tbl>
          </a:graphicData>
        </a:graphic>
      </p:graphicFrame>
      <p:pic>
        <p:nvPicPr>
          <p:cNvPr id="2" name="Image 1"/>
          <p:cNvPicPr>
            <a:picLocks noChangeAspect="1"/>
          </p:cNvPicPr>
          <p:nvPr/>
        </p:nvPicPr>
        <p:blipFill>
          <a:blip r:embed="rId2"/>
          <a:stretch>
            <a:fillRect/>
          </a:stretch>
        </p:blipFill>
        <p:spPr>
          <a:xfrm>
            <a:off x="1629757" y="2124827"/>
            <a:ext cx="3323791" cy="3384729"/>
          </a:xfrm>
          <a:prstGeom prst="rect">
            <a:avLst/>
          </a:prstGeom>
        </p:spPr>
      </p:pic>
      <p:pic>
        <p:nvPicPr>
          <p:cNvPr id="5" name="Image 4"/>
          <p:cNvPicPr>
            <a:picLocks noChangeAspect="1"/>
          </p:cNvPicPr>
          <p:nvPr/>
        </p:nvPicPr>
        <p:blipFill>
          <a:blip r:embed="rId3"/>
          <a:stretch>
            <a:fillRect/>
          </a:stretch>
        </p:blipFill>
        <p:spPr>
          <a:xfrm>
            <a:off x="7435798" y="2354261"/>
            <a:ext cx="3740932" cy="2290101"/>
          </a:xfrm>
          <a:prstGeom prst="rect">
            <a:avLst/>
          </a:prstGeom>
        </p:spPr>
      </p:pic>
    </p:spTree>
    <p:extLst>
      <p:ext uri="{BB962C8B-B14F-4D97-AF65-F5344CB8AC3E}">
        <p14:creationId xmlns:p14="http://schemas.microsoft.com/office/powerpoint/2010/main" val="2678800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D20695E2-BFCA-4B18-9E5A-192070118646}" type="slidenum">
              <a:rPr lang="fr-FR" smtClean="0"/>
              <a:pPr/>
              <a:t>2</a:t>
            </a:fld>
            <a:endParaRPr lang="fr-FR" dirty="0"/>
          </a:p>
        </p:txBody>
      </p:sp>
      <p:sp>
        <p:nvSpPr>
          <p:cNvPr id="9" name="ZoneTexte 8"/>
          <p:cNvSpPr txBox="1"/>
          <p:nvPr/>
        </p:nvSpPr>
        <p:spPr>
          <a:xfrm>
            <a:off x="1710622" y="1684730"/>
            <a:ext cx="8395814" cy="1231106"/>
          </a:xfrm>
          <a:prstGeom prst="rect">
            <a:avLst/>
          </a:prstGeom>
          <a:solidFill>
            <a:schemeClr val="tx2"/>
          </a:solidFill>
        </p:spPr>
        <p:txBody>
          <a:bodyPr wrap="square" rtlCol="0">
            <a:spAutoFit/>
          </a:bodyPr>
          <a:lstStyle/>
          <a:p>
            <a:pPr algn="ctr"/>
            <a:r>
              <a:rPr lang="fr-FR" sz="1600" b="1" dirty="0" smtClean="0">
                <a:solidFill>
                  <a:schemeClr val="bg1"/>
                </a:solidFill>
              </a:rPr>
              <a:t>C’est quoi?</a:t>
            </a:r>
          </a:p>
          <a:p>
            <a:pPr algn="ctr"/>
            <a:endParaRPr lang="fr-FR" sz="1600" b="1" dirty="0" smtClean="0">
              <a:solidFill>
                <a:schemeClr val="bg1"/>
              </a:solidFill>
            </a:endParaRPr>
          </a:p>
          <a:p>
            <a:pPr algn="ctr"/>
            <a:r>
              <a:rPr lang="fr-FR" sz="1400" dirty="0" smtClean="0">
                <a:solidFill>
                  <a:schemeClr val="bg1"/>
                </a:solidFill>
              </a:rPr>
              <a:t>Un jeu </a:t>
            </a:r>
            <a:r>
              <a:rPr lang="fr-FR" sz="1400" dirty="0">
                <a:solidFill>
                  <a:schemeClr val="bg1"/>
                </a:solidFill>
              </a:rPr>
              <a:t>de cartes avec au recto des thématiques et leviers d'action et au verso des propositions d'actions pour agir concrètement</a:t>
            </a:r>
            <a:r>
              <a:rPr lang="fr-FR" sz="1400" dirty="0" smtClean="0">
                <a:solidFill>
                  <a:schemeClr val="bg1"/>
                </a:solidFill>
              </a:rPr>
              <a:t>.</a:t>
            </a:r>
          </a:p>
          <a:p>
            <a:endParaRPr lang="fr-FR" sz="1400" dirty="0">
              <a:solidFill>
                <a:schemeClr val="bg1"/>
              </a:solidFill>
            </a:endParaRPr>
          </a:p>
        </p:txBody>
      </p:sp>
      <p:sp>
        <p:nvSpPr>
          <p:cNvPr id="11" name="ZoneTexte 10"/>
          <p:cNvSpPr txBox="1"/>
          <p:nvPr/>
        </p:nvSpPr>
        <p:spPr>
          <a:xfrm>
            <a:off x="2978051" y="3145871"/>
            <a:ext cx="5860956" cy="1200329"/>
          </a:xfrm>
          <a:prstGeom prst="rect">
            <a:avLst/>
          </a:prstGeom>
          <a:solidFill>
            <a:schemeClr val="tx2"/>
          </a:solidFill>
        </p:spPr>
        <p:txBody>
          <a:bodyPr wrap="square" rtlCol="0">
            <a:spAutoFit/>
          </a:bodyPr>
          <a:lstStyle/>
          <a:p>
            <a:pPr algn="ctr"/>
            <a:r>
              <a:rPr lang="fr-FR" sz="1600" b="1" dirty="0" smtClean="0">
                <a:solidFill>
                  <a:schemeClr val="bg1"/>
                </a:solidFill>
              </a:rPr>
              <a:t>Pour qui ? </a:t>
            </a:r>
          </a:p>
          <a:p>
            <a:endParaRPr lang="fr-FR" sz="1600" b="1" dirty="0" smtClean="0">
              <a:solidFill>
                <a:schemeClr val="bg1"/>
              </a:solidFill>
            </a:endParaRPr>
          </a:p>
          <a:p>
            <a:r>
              <a:rPr lang="fr-FR" sz="1400" b="1" dirty="0" smtClean="0">
                <a:solidFill>
                  <a:schemeClr val="bg1"/>
                </a:solidFill>
              </a:rPr>
              <a:t>Animateur </a:t>
            </a:r>
            <a:r>
              <a:rPr lang="fr-FR" sz="1400" b="1" dirty="0">
                <a:solidFill>
                  <a:schemeClr val="bg1"/>
                </a:solidFill>
              </a:rPr>
              <a:t>: </a:t>
            </a:r>
            <a:r>
              <a:rPr lang="fr-FR" sz="1400" dirty="0">
                <a:solidFill>
                  <a:schemeClr val="bg1"/>
                </a:solidFill>
              </a:rPr>
              <a:t>manager </a:t>
            </a:r>
            <a:r>
              <a:rPr lang="fr-FR" sz="1400" dirty="0" smtClean="0">
                <a:solidFill>
                  <a:schemeClr val="bg1"/>
                </a:solidFill>
              </a:rPr>
              <a:t>d’équipe</a:t>
            </a:r>
            <a:r>
              <a:rPr lang="fr-FR" sz="1400" dirty="0">
                <a:solidFill>
                  <a:schemeClr val="bg1"/>
                </a:solidFill>
              </a:rPr>
              <a:t>, référent QVCT, préventeur ou RH</a:t>
            </a:r>
          </a:p>
          <a:p>
            <a:r>
              <a:rPr lang="fr-FR" sz="1400" b="1" dirty="0" smtClean="0">
                <a:solidFill>
                  <a:schemeClr val="bg1"/>
                </a:solidFill>
              </a:rPr>
              <a:t>Collectif de travail : </a:t>
            </a:r>
            <a:r>
              <a:rPr lang="fr-FR" sz="1400" dirty="0" smtClean="0">
                <a:solidFill>
                  <a:schemeClr val="bg1"/>
                </a:solidFill>
              </a:rPr>
              <a:t>idéalement </a:t>
            </a:r>
            <a:r>
              <a:rPr lang="fr-FR" sz="1400" dirty="0">
                <a:solidFill>
                  <a:schemeClr val="bg1"/>
                </a:solidFill>
              </a:rPr>
              <a:t>des </a:t>
            </a:r>
            <a:r>
              <a:rPr lang="fr-FR" sz="1400" dirty="0" smtClean="0">
                <a:solidFill>
                  <a:schemeClr val="bg1"/>
                </a:solidFill>
              </a:rPr>
              <a:t>collectifs </a:t>
            </a:r>
            <a:r>
              <a:rPr lang="fr-FR" sz="1400" dirty="0">
                <a:solidFill>
                  <a:schemeClr val="bg1"/>
                </a:solidFill>
              </a:rPr>
              <a:t>de moins de </a:t>
            </a:r>
            <a:r>
              <a:rPr lang="fr-FR" sz="1400" dirty="0" smtClean="0">
                <a:solidFill>
                  <a:schemeClr val="bg1"/>
                </a:solidFill>
              </a:rPr>
              <a:t>10 personnes</a:t>
            </a:r>
          </a:p>
          <a:p>
            <a:endParaRPr lang="fr-FR" sz="1200" dirty="0">
              <a:solidFill>
                <a:schemeClr val="bg1"/>
              </a:solidFill>
            </a:endParaRPr>
          </a:p>
        </p:txBody>
      </p:sp>
      <p:sp>
        <p:nvSpPr>
          <p:cNvPr id="14" name="ZoneTexte 13"/>
          <p:cNvSpPr txBox="1"/>
          <p:nvPr/>
        </p:nvSpPr>
        <p:spPr>
          <a:xfrm>
            <a:off x="728962" y="4576235"/>
            <a:ext cx="10755712" cy="2062103"/>
          </a:xfrm>
          <a:prstGeom prst="rect">
            <a:avLst/>
          </a:prstGeom>
          <a:solidFill>
            <a:schemeClr val="tx2"/>
          </a:solidFill>
        </p:spPr>
        <p:txBody>
          <a:bodyPr wrap="square" rtlCol="0">
            <a:spAutoFit/>
          </a:bodyPr>
          <a:lstStyle/>
          <a:p>
            <a:pPr algn="ctr"/>
            <a:r>
              <a:rPr lang="fr-FR" sz="1600" b="1" dirty="0">
                <a:solidFill>
                  <a:schemeClr val="bg1"/>
                </a:solidFill>
              </a:rPr>
              <a:t>Matériel : </a:t>
            </a:r>
            <a:endParaRPr lang="fr-FR" sz="1600" b="1" dirty="0" smtClean="0">
              <a:solidFill>
                <a:schemeClr val="bg1"/>
              </a:solidFill>
            </a:endParaRPr>
          </a:p>
          <a:p>
            <a:endParaRPr lang="fr-FR" sz="1400" b="1" dirty="0">
              <a:solidFill>
                <a:schemeClr val="bg1"/>
              </a:solidFill>
            </a:endParaRPr>
          </a:p>
          <a:p>
            <a:pPr marL="285750" indent="-285750">
              <a:buFontTx/>
              <a:buChar char="-"/>
            </a:pPr>
            <a:r>
              <a:rPr lang="fr-FR" sz="1400" dirty="0" smtClean="0">
                <a:solidFill>
                  <a:schemeClr val="bg1"/>
                </a:solidFill>
              </a:rPr>
              <a:t>22 </a:t>
            </a:r>
            <a:r>
              <a:rPr lang="fr-FR" sz="1400" dirty="0">
                <a:solidFill>
                  <a:schemeClr val="bg1"/>
                </a:solidFill>
              </a:rPr>
              <a:t>cartes avec au recto des thématiques et leviers d'action et au verso des propositions d'actions pour agir concrètement</a:t>
            </a:r>
            <a:r>
              <a:rPr lang="fr-FR" sz="1400" dirty="0" smtClean="0">
                <a:solidFill>
                  <a:schemeClr val="bg1"/>
                </a:solidFill>
              </a:rPr>
              <a:t>.</a:t>
            </a:r>
            <a:endParaRPr lang="fr-FR" sz="1400" dirty="0">
              <a:solidFill>
                <a:schemeClr val="bg1"/>
              </a:solidFill>
            </a:endParaRPr>
          </a:p>
          <a:p>
            <a:pPr marL="285750" indent="-285750">
              <a:buFontTx/>
              <a:buChar char="-"/>
            </a:pPr>
            <a:r>
              <a:rPr lang="fr-FR" sz="1400" dirty="0" smtClean="0">
                <a:solidFill>
                  <a:schemeClr val="bg1"/>
                </a:solidFill>
              </a:rPr>
              <a:t>+ 4 </a:t>
            </a:r>
            <a:r>
              <a:rPr lang="fr-FR" sz="1400" dirty="0">
                <a:solidFill>
                  <a:schemeClr val="bg1"/>
                </a:solidFill>
              </a:rPr>
              <a:t>cartes </a:t>
            </a:r>
            <a:r>
              <a:rPr lang="fr-FR" sz="1400" dirty="0" smtClean="0">
                <a:solidFill>
                  <a:schemeClr val="bg1"/>
                </a:solidFill>
              </a:rPr>
              <a:t>à </a:t>
            </a:r>
            <a:r>
              <a:rPr lang="fr-FR" sz="1400" dirty="0">
                <a:solidFill>
                  <a:schemeClr val="bg1"/>
                </a:solidFill>
              </a:rPr>
              <a:t>destination des managers seulement, ces cartes peuvent être utilisées soit en individuel pour que les managers réfléchissent à leur pratique, soit en équipe de managers pour définir collectivement les axes managériaux à </a:t>
            </a:r>
            <a:r>
              <a:rPr lang="fr-FR" sz="1400" dirty="0" smtClean="0">
                <a:solidFill>
                  <a:schemeClr val="bg1"/>
                </a:solidFill>
              </a:rPr>
              <a:t>développer</a:t>
            </a:r>
          </a:p>
          <a:p>
            <a:pPr marL="285750" indent="-285750">
              <a:buFontTx/>
              <a:buChar char="-"/>
            </a:pPr>
            <a:r>
              <a:rPr lang="fr-FR" sz="1400" dirty="0" smtClean="0">
                <a:solidFill>
                  <a:schemeClr val="bg1"/>
                </a:solidFill>
              </a:rPr>
              <a:t>Trame </a:t>
            </a:r>
            <a:r>
              <a:rPr lang="fr-FR" sz="1400" dirty="0">
                <a:solidFill>
                  <a:schemeClr val="bg1"/>
                </a:solidFill>
              </a:rPr>
              <a:t>plan </a:t>
            </a:r>
            <a:r>
              <a:rPr lang="fr-FR" sz="1400" dirty="0" smtClean="0">
                <a:solidFill>
                  <a:schemeClr val="bg1"/>
                </a:solidFill>
              </a:rPr>
              <a:t>d’action</a:t>
            </a:r>
            <a:endParaRPr lang="fr-FR" sz="1400" dirty="0">
              <a:solidFill>
                <a:schemeClr val="bg1"/>
              </a:solidFill>
            </a:endParaRPr>
          </a:p>
          <a:p>
            <a:pPr marL="285750" indent="-285750">
              <a:buFontTx/>
              <a:buChar char="-"/>
            </a:pPr>
            <a:r>
              <a:rPr lang="fr-FR" sz="1400" dirty="0" smtClean="0">
                <a:solidFill>
                  <a:schemeClr val="bg1"/>
                </a:solidFill>
              </a:rPr>
              <a:t>Prévoyez en plus </a:t>
            </a:r>
            <a:r>
              <a:rPr lang="fr-FR" sz="1400" dirty="0">
                <a:solidFill>
                  <a:schemeClr val="bg1"/>
                </a:solidFill>
              </a:rPr>
              <a:t>: des </a:t>
            </a:r>
            <a:r>
              <a:rPr lang="fr-FR" sz="1400" dirty="0" smtClean="0">
                <a:solidFill>
                  <a:schemeClr val="bg1"/>
                </a:solidFill>
              </a:rPr>
              <a:t>gommettes </a:t>
            </a:r>
            <a:r>
              <a:rPr lang="fr-FR" sz="1400" dirty="0">
                <a:solidFill>
                  <a:schemeClr val="bg1"/>
                </a:solidFill>
              </a:rPr>
              <a:t>(5 par personne participantes) et autres fournitures si vous souhaitez afficher les cartes au mur par exemple (pâte à </a:t>
            </a:r>
            <a:r>
              <a:rPr lang="fr-FR" sz="1400" dirty="0" smtClean="0">
                <a:solidFill>
                  <a:schemeClr val="bg1"/>
                </a:solidFill>
              </a:rPr>
              <a:t>fixe)</a:t>
            </a:r>
          </a:p>
          <a:p>
            <a:pPr marL="285750" indent="-285750">
              <a:buFontTx/>
              <a:buChar char="-"/>
            </a:pPr>
            <a:endParaRPr lang="fr-FR" sz="1400" dirty="0">
              <a:solidFill>
                <a:schemeClr val="bg1"/>
              </a:solidFill>
            </a:endParaRPr>
          </a:p>
        </p:txBody>
      </p:sp>
      <p:sp>
        <p:nvSpPr>
          <p:cNvPr id="10" name="ZoneTexte 9"/>
          <p:cNvSpPr txBox="1"/>
          <p:nvPr/>
        </p:nvSpPr>
        <p:spPr>
          <a:xfrm>
            <a:off x="1260000" y="162033"/>
            <a:ext cx="8994451" cy="1261884"/>
          </a:xfrm>
          <a:prstGeom prst="rect">
            <a:avLst/>
          </a:prstGeom>
          <a:solidFill>
            <a:schemeClr val="tx2"/>
          </a:solidFill>
        </p:spPr>
        <p:txBody>
          <a:bodyPr wrap="square" rtlCol="0">
            <a:spAutoFit/>
          </a:bodyPr>
          <a:lstStyle/>
          <a:p>
            <a:pPr algn="ctr"/>
            <a:r>
              <a:rPr lang="fr-FR" sz="1600" b="1" dirty="0" smtClean="0">
                <a:solidFill>
                  <a:schemeClr val="bg1"/>
                </a:solidFill>
              </a:rPr>
              <a:t>Pourquoi ?</a:t>
            </a:r>
          </a:p>
          <a:p>
            <a:endParaRPr lang="fr-FR" sz="1600" b="1" dirty="0" smtClean="0">
              <a:solidFill>
                <a:schemeClr val="bg1"/>
              </a:solidFill>
            </a:endParaRPr>
          </a:p>
          <a:p>
            <a:pPr algn="ctr"/>
            <a:r>
              <a:rPr lang="fr-FR" sz="1400" dirty="0" smtClean="0">
                <a:solidFill>
                  <a:schemeClr val="bg1"/>
                </a:solidFill>
              </a:rPr>
              <a:t>Booster l’engagement et améliorer les conditions de travail en identifiant collectivement des actions concrètes à mettre </a:t>
            </a:r>
            <a:r>
              <a:rPr lang="fr-FR" sz="1400" dirty="0">
                <a:solidFill>
                  <a:schemeClr val="bg1"/>
                </a:solidFill>
              </a:rPr>
              <a:t>en place à la suite des résultats du baromètre Prisme.</a:t>
            </a:r>
          </a:p>
          <a:p>
            <a:endParaRPr lang="fr-FR" sz="1600" dirty="0">
              <a:solidFill>
                <a:schemeClr val="bg1"/>
              </a:solidFill>
            </a:endParaRPr>
          </a:p>
        </p:txBody>
      </p:sp>
    </p:spTree>
    <p:extLst>
      <p:ext uri="{BB962C8B-B14F-4D97-AF65-F5344CB8AC3E}">
        <p14:creationId xmlns:p14="http://schemas.microsoft.com/office/powerpoint/2010/main" val="2267554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3641073507"/>
              </p:ext>
            </p:extLst>
          </p:nvPr>
        </p:nvGraphicFramePr>
        <p:xfrm>
          <a:off x="144724" y="126005"/>
          <a:ext cx="11821416" cy="6643185"/>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43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B050"/>
                          </a:solidFill>
                        </a:rPr>
                        <a:t>Exemples d’actions pour </a:t>
                      </a:r>
                      <a:r>
                        <a:rPr lang="fr-FR" sz="1200" b="1" kern="1200" dirty="0" smtClean="0">
                          <a:solidFill>
                            <a:srgbClr val="00B050"/>
                          </a:solidFill>
                          <a:latin typeface="+mn-lt"/>
                          <a:ea typeface="+mn-ea"/>
                          <a:cs typeface="+mn-cs"/>
                        </a:rPr>
                        <a:t>permettre aux professionnels de se concentrer sur une tache</a:t>
                      </a:r>
                      <a:r>
                        <a:rPr lang="fr-FR" sz="1200" b="1" kern="1200" baseline="0" dirty="0" smtClean="0">
                          <a:solidFill>
                            <a:srgbClr val="00B050"/>
                          </a:solidFill>
                          <a:latin typeface="+mn-lt"/>
                          <a:ea typeface="+mn-ea"/>
                          <a:cs typeface="+mn-cs"/>
                        </a:rPr>
                        <a:t> </a:t>
                      </a:r>
                      <a:r>
                        <a:rPr lang="fr-FR" sz="1200" b="1" dirty="0" smtClean="0">
                          <a:solidFill>
                            <a:srgbClr val="00B050"/>
                          </a:solidFill>
                        </a:rPr>
                        <a:t>: </a:t>
                      </a:r>
                    </a:p>
                    <a:p>
                      <a:pPr marL="171450" indent="-171450" algn="l">
                        <a:buFont typeface="Arial" panose="020B0604020202020204" pitchFamily="34" charset="0"/>
                        <a:buChar char="•"/>
                      </a:pPr>
                      <a:endParaRPr lang="fr-FR" sz="1200" b="1" dirty="0" smtClean="0">
                        <a:solidFill>
                          <a:srgbClr val="002060"/>
                        </a:solidFill>
                      </a:endParaRPr>
                    </a:p>
                    <a:p>
                      <a:pPr marL="228600" indent="-228600" algn="l">
                        <a:spcBef>
                          <a:spcPts val="600"/>
                        </a:spcBef>
                        <a:buFont typeface="+mj-lt"/>
                        <a:buAutoNum type="arabicPeriod"/>
                      </a:pPr>
                      <a:r>
                        <a:rPr lang="fr-FR" sz="1200" b="0" dirty="0" smtClean="0">
                          <a:solidFill>
                            <a:srgbClr val="00B050"/>
                          </a:solidFill>
                        </a:rPr>
                        <a:t>Pas de numéro téléphonique direct de l’extérieur pour ne pas déranger les professionnels dans les unités</a:t>
                      </a:r>
                    </a:p>
                    <a:p>
                      <a:pPr marL="228600" indent="-228600" algn="l">
                        <a:spcBef>
                          <a:spcPts val="600"/>
                        </a:spcBef>
                        <a:buFont typeface="+mj-lt"/>
                        <a:buAutoNum type="arabicPeriod"/>
                      </a:pPr>
                      <a:r>
                        <a:rPr lang="fr-FR" sz="1200" b="0" dirty="0" smtClean="0">
                          <a:solidFill>
                            <a:srgbClr val="00B050"/>
                          </a:solidFill>
                        </a:rPr>
                        <a:t>Avec</a:t>
                      </a:r>
                      <a:r>
                        <a:rPr lang="fr-FR" sz="1200" b="0" baseline="0" dirty="0" smtClean="0">
                          <a:solidFill>
                            <a:srgbClr val="00B050"/>
                          </a:solidFill>
                        </a:rPr>
                        <a:t> les patients, favoriser le contact par mail dans certains contextes plutôt que par téléphones</a:t>
                      </a:r>
                    </a:p>
                    <a:p>
                      <a:pPr marL="228600" indent="-228600" algn="l">
                        <a:spcBef>
                          <a:spcPts val="600"/>
                        </a:spcBef>
                        <a:buFont typeface="+mj-lt"/>
                        <a:buAutoNum type="arabicPeriod"/>
                      </a:pPr>
                      <a:r>
                        <a:rPr lang="fr-FR" sz="1200" b="0" dirty="0" smtClean="0">
                          <a:solidFill>
                            <a:srgbClr val="00B050"/>
                          </a:solidFill>
                        </a:rPr>
                        <a:t>Avancer le répondeur afin de limiter les appels et dégager du temps sans téléphone en fin de journée</a:t>
                      </a:r>
                    </a:p>
                    <a:p>
                      <a:pPr marL="228600" indent="-228600" algn="l">
                        <a:spcBef>
                          <a:spcPts val="600"/>
                        </a:spcBef>
                        <a:buFont typeface="+mj-lt"/>
                        <a:buAutoNum type="arabicPeriod"/>
                      </a:pPr>
                      <a:r>
                        <a:rPr lang="fr-FR" sz="1200" b="0" dirty="0" smtClean="0">
                          <a:solidFill>
                            <a:srgbClr val="00B050"/>
                          </a:solidFill>
                        </a:rPr>
                        <a:t>Dédier des temps de concentration dans les planning</a:t>
                      </a:r>
                    </a:p>
                    <a:p>
                      <a:pPr marL="228600" indent="-228600" algn="l">
                        <a:spcBef>
                          <a:spcPts val="600"/>
                        </a:spcBef>
                        <a:buFont typeface="+mj-lt"/>
                        <a:buAutoNum type="arabicPeriod"/>
                      </a:pPr>
                      <a:r>
                        <a:rPr lang="fr-FR" sz="1200" b="0" dirty="0" smtClean="0">
                          <a:solidFill>
                            <a:srgbClr val="00B050"/>
                          </a:solidFill>
                        </a:rPr>
                        <a:t>Réflexion sur l’aménagement des locaux/services pour permettre aux professionnels de s’isoler</a:t>
                      </a:r>
                    </a:p>
                    <a:p>
                      <a:pPr marL="228600" indent="-228600" algn="l">
                        <a:spcBef>
                          <a:spcPts val="600"/>
                        </a:spcBef>
                        <a:buFont typeface="+mj-lt"/>
                        <a:buAutoNum type="arabicPeriod"/>
                      </a:pPr>
                      <a:r>
                        <a:rPr lang="fr-FR" sz="1200" b="0" dirty="0" smtClean="0">
                          <a:solidFill>
                            <a:srgbClr val="00B050"/>
                          </a:solidFill>
                        </a:rPr>
                        <a:t>Encourager l’usage de signaux visuels (ex. : casque sur les oreilles = “ne pas déranger”).</a:t>
                      </a:r>
                    </a:p>
                    <a:p>
                      <a:pPr marL="228600" indent="-228600" algn="l">
                        <a:spcBef>
                          <a:spcPts val="600"/>
                        </a:spcBef>
                        <a:buFont typeface="+mj-lt"/>
                        <a:buAutoNum type="arabicPeriod"/>
                      </a:pPr>
                      <a:r>
                        <a:rPr lang="fr-FR" sz="1200" b="0" dirty="0" smtClean="0">
                          <a:solidFill>
                            <a:srgbClr val="00B050"/>
                          </a:solidFill>
                        </a:rPr>
                        <a:t>Centraliser les demandes dans un point de régulation (ex. : tableau, carnet partagé) au lieu d’interrompre chaque personne individuellement.</a:t>
                      </a:r>
                    </a:p>
                    <a:p>
                      <a:pPr marL="228600" indent="-228600" algn="l">
                        <a:spcBef>
                          <a:spcPts val="600"/>
                        </a:spcBef>
                        <a:buFont typeface="+mj-lt"/>
                        <a:buAutoNum type="arabicPeriod"/>
                      </a:pPr>
                      <a:r>
                        <a:rPr lang="fr-FR" sz="1200" b="0" dirty="0" smtClean="0">
                          <a:solidFill>
                            <a:srgbClr val="00B050"/>
                          </a:solidFill>
                        </a:rPr>
                        <a:t>Regrouper les tâches similaires sur des plages dédiées pour éviter de passer sans cesse d’une activité à l’autre.</a:t>
                      </a:r>
                    </a:p>
                    <a:p>
                      <a:pPr marL="228600" indent="-228600" algn="l">
                        <a:spcBef>
                          <a:spcPts val="600"/>
                        </a:spcBef>
                        <a:buFont typeface="+mj-lt"/>
                        <a:buAutoNum type="arabicPeriod"/>
                      </a:pPr>
                      <a:r>
                        <a:rPr lang="fr-FR" sz="1200" b="0" dirty="0" smtClean="0">
                          <a:solidFill>
                            <a:srgbClr val="00B050"/>
                          </a:solidFill>
                        </a:rPr>
                        <a:t>Définir un système où un collègue peut prendre en charge les urgences pendant qu’un autre se concentre sur une tâche précise.</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fr-FR" sz="1200" b="0" dirty="0" smtClean="0">
                          <a:solidFill>
                            <a:srgbClr val="00B050"/>
                          </a:solidFill>
                        </a:rPr>
                        <a:t>Favoriser le télétravail quand cela est possible</a:t>
                      </a:r>
                    </a:p>
                    <a:p>
                      <a:pPr marL="0" indent="0" algn="l">
                        <a:buFont typeface="Arial" panose="020B0604020202020204" pitchFamily="34" charset="0"/>
                        <a:buNone/>
                      </a:pPr>
                      <a:endParaRPr lang="fr-FR" sz="1200" b="0" dirty="0" smtClean="0">
                        <a:solidFill>
                          <a:srgbClr val="00B050"/>
                        </a:solidFill>
                      </a:endParaRPr>
                    </a:p>
                    <a:p>
                      <a:pPr algn="ctr"/>
                      <a:endParaRPr lang="fr-FR" sz="1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B050"/>
                          </a:solidFill>
                        </a:rPr>
                        <a:t>Exemples d’actions </a:t>
                      </a:r>
                      <a:r>
                        <a:rPr lang="fr-FR" sz="1200" b="1" kern="1200" dirty="0" smtClean="0">
                          <a:solidFill>
                            <a:srgbClr val="00B050"/>
                          </a:solidFill>
                          <a:latin typeface="+mn-lt"/>
                          <a:ea typeface="+mn-ea"/>
                          <a:cs typeface="+mn-cs"/>
                        </a:rPr>
                        <a:t>pour améliorer la gestion du temps et des priorités</a:t>
                      </a:r>
                      <a:r>
                        <a:rPr lang="fr-FR" sz="1200" b="1" kern="1200" baseline="0" dirty="0" smtClean="0">
                          <a:solidFill>
                            <a:srgbClr val="00B050"/>
                          </a:solidFill>
                          <a:latin typeface="+mn-lt"/>
                          <a:ea typeface="+mn-ea"/>
                          <a:cs typeface="+mn-cs"/>
                        </a:rPr>
                        <a:t> </a:t>
                      </a:r>
                      <a:r>
                        <a:rPr lang="fr-FR" sz="1200" b="1" dirty="0" smtClean="0">
                          <a:solidFill>
                            <a:srgbClr val="00B05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02060"/>
                        </a:solidFill>
                      </a:endParaRPr>
                    </a:p>
                    <a:p>
                      <a:pPr marL="228600" indent="-228600" algn="l" defTabSz="914400" rtl="0" eaLnBrk="1" latinLnBrk="0" hangingPunct="1">
                        <a:spcBef>
                          <a:spcPts val="600"/>
                        </a:spcBef>
                        <a:buFont typeface="+mj-lt"/>
                        <a:buAutoNum type="arabicPeriod"/>
                      </a:pPr>
                      <a:r>
                        <a:rPr lang="fr-FR" sz="1200" b="0" kern="1200" dirty="0" smtClean="0">
                          <a:solidFill>
                            <a:srgbClr val="00B050"/>
                          </a:solidFill>
                          <a:latin typeface="+mn-lt"/>
                          <a:ea typeface="+mn-ea"/>
                          <a:cs typeface="+mn-cs"/>
                        </a:rPr>
                        <a:t>Mettre en place un système de priorisation des tâches pour aider l’équipe à se concentrer sur les actions les plus urgents et importantes en début de journée.</a:t>
                      </a:r>
                    </a:p>
                    <a:p>
                      <a:pPr marL="228600" indent="-228600" algn="l" defTabSz="914400" rtl="0" eaLnBrk="1" latinLnBrk="0" hangingPunct="1">
                        <a:spcBef>
                          <a:spcPts val="600"/>
                        </a:spcBef>
                        <a:buFont typeface="+mj-lt"/>
                        <a:buAutoNum type="arabicPeriod"/>
                      </a:pPr>
                      <a:r>
                        <a:rPr lang="fr-FR" sz="1200" b="0" kern="1200" dirty="0" smtClean="0">
                          <a:solidFill>
                            <a:srgbClr val="00B050"/>
                          </a:solidFill>
                          <a:latin typeface="+mn-lt"/>
                          <a:ea typeface="+mn-ea"/>
                          <a:cs typeface="+mn-cs"/>
                        </a:rPr>
                        <a:t>Organiser des points de synchronisation rapides avant chaque service pour définir les priorités de la journée et réajuster la répartition des tâches si nécessaire.</a:t>
                      </a:r>
                    </a:p>
                    <a:p>
                      <a:pPr marL="228600" indent="-228600" algn="l" defTabSz="914400" rtl="0" eaLnBrk="1" latinLnBrk="0" hangingPunct="1">
                        <a:spcBef>
                          <a:spcPts val="600"/>
                        </a:spcBef>
                        <a:buFont typeface="+mj-lt"/>
                        <a:buAutoNum type="arabicPeriod"/>
                      </a:pPr>
                      <a:r>
                        <a:rPr lang="fr-FR" sz="1200" b="0" kern="1200" dirty="0" smtClean="0">
                          <a:solidFill>
                            <a:srgbClr val="00B050"/>
                          </a:solidFill>
                          <a:latin typeface="+mn-lt"/>
                          <a:ea typeface="+mn-ea"/>
                          <a:cs typeface="+mn-cs"/>
                        </a:rPr>
                        <a:t>Définir des créneaux où chacun peut se concentrer sans être dérangé, et organiser des points de regroupement pour les demandes non urgentes.</a:t>
                      </a:r>
                    </a:p>
                    <a:p>
                      <a:pPr marL="228600" indent="-228600" algn="l" defTabSz="914400" rtl="0" eaLnBrk="1" latinLnBrk="0" hangingPunct="1">
                        <a:spcBef>
                          <a:spcPts val="600"/>
                        </a:spcBef>
                        <a:buFont typeface="+mj-lt"/>
                        <a:buAutoNum type="arabicPeriod"/>
                      </a:pPr>
                      <a:r>
                        <a:rPr lang="fr-FR" sz="1200" b="0" kern="1200" dirty="0" smtClean="0">
                          <a:solidFill>
                            <a:srgbClr val="00B050"/>
                          </a:solidFill>
                          <a:latin typeface="+mn-lt"/>
                          <a:ea typeface="+mn-ea"/>
                          <a:cs typeface="+mn-cs"/>
                        </a:rPr>
                        <a:t>Mettre en place un tableau partagé (papier ou numérique) pour visualiser l’avancement des missions et anticiper les blocages.</a:t>
                      </a:r>
                    </a:p>
                    <a:p>
                      <a:pPr marL="228600" indent="-228600" algn="l" defTabSz="914400" rtl="0" eaLnBrk="1" latinLnBrk="0" hangingPunct="1">
                        <a:spcBef>
                          <a:spcPts val="600"/>
                        </a:spcBef>
                        <a:buFont typeface="+mj-lt"/>
                        <a:buAutoNum type="arabicPeriod"/>
                      </a:pPr>
                      <a:r>
                        <a:rPr lang="fr-FR" sz="1200" b="0" kern="1200" dirty="0" smtClean="0">
                          <a:solidFill>
                            <a:srgbClr val="00B050"/>
                          </a:solidFill>
                          <a:latin typeface="+mn-lt"/>
                          <a:ea typeface="+mn-ea"/>
                          <a:cs typeface="+mn-cs"/>
                        </a:rPr>
                        <a:t>Définir un "temps tampon" dans l’emploi du temps: Prendre l’habitude de ne pas remplir le planning à 100 % pour gérer les imprévus sans stress.</a:t>
                      </a:r>
                    </a:p>
                    <a:p>
                      <a:pPr marL="228600" indent="-228600" algn="l" defTabSz="914400" rtl="0" eaLnBrk="1" latinLnBrk="0" hangingPunct="1">
                        <a:spcBef>
                          <a:spcPts val="600"/>
                        </a:spcBef>
                        <a:buFont typeface="+mj-lt"/>
                        <a:buAutoNum type="arabicPeriod"/>
                      </a:pPr>
                      <a:r>
                        <a:rPr lang="fr-FR" sz="1200" b="0" kern="1200" dirty="0" smtClean="0">
                          <a:solidFill>
                            <a:srgbClr val="00B050"/>
                          </a:solidFill>
                          <a:latin typeface="+mn-lt"/>
                          <a:ea typeface="+mn-ea"/>
                          <a:cs typeface="+mn-cs"/>
                        </a:rPr>
                        <a:t>Éviter la dispersion en regroupant les tâches similaires</a:t>
                      </a:r>
                    </a:p>
                    <a:p>
                      <a:pPr marL="228600" indent="-228600" algn="l" defTabSz="914400" rtl="0" eaLnBrk="1" latinLnBrk="0" hangingPunct="1">
                        <a:spcBef>
                          <a:spcPts val="600"/>
                        </a:spcBef>
                        <a:buFont typeface="+mj-lt"/>
                        <a:buAutoNum type="arabicPeriod"/>
                      </a:pPr>
                      <a:r>
                        <a:rPr lang="fr-FR" sz="1200" b="0" kern="1200" dirty="0" smtClean="0">
                          <a:solidFill>
                            <a:srgbClr val="00B050"/>
                          </a:solidFill>
                          <a:latin typeface="+mn-lt"/>
                          <a:ea typeface="+mn-ea"/>
                          <a:cs typeface="+mn-cs"/>
                        </a:rPr>
                        <a:t>Fixer une durée limitée aux réunions et échanges: Utiliser des formats courts (ex. : réunions de 15 à 30 minutes) avec un ordre du jour précis pour éviter les pertes de temps.</a:t>
                      </a:r>
                    </a:p>
                    <a:p>
                      <a:pPr marL="228600" indent="-228600" algn="l" defTabSz="914400" rtl="0" eaLnBrk="1" latinLnBrk="0" hangingPunct="1">
                        <a:spcBef>
                          <a:spcPts val="600"/>
                        </a:spcBef>
                        <a:buFont typeface="+mj-lt"/>
                        <a:buAutoNum type="arabicPeriod"/>
                      </a:pPr>
                      <a:r>
                        <a:rPr lang="fr-FR" sz="1200" b="0" kern="1200" dirty="0" smtClean="0">
                          <a:solidFill>
                            <a:srgbClr val="00B050"/>
                          </a:solidFill>
                          <a:latin typeface="+mn-lt"/>
                          <a:ea typeface="+mn-ea"/>
                          <a:cs typeface="+mn-cs"/>
                        </a:rPr>
                        <a:t>Encourager l’identification des tâches chronophages: Chaque membre de l’équipe note les tâches qui prennent trop de temps et propose des solutions pour les optimiser ou les déléguer.</a:t>
                      </a:r>
                    </a:p>
                    <a:p>
                      <a:pPr marL="171450" indent="-171450" algn="l" defTabSz="914400" rtl="0" eaLnBrk="1" latinLnBrk="0" hangingPunct="1">
                        <a:buFont typeface="Arial" panose="020B0604020202020204" pitchFamily="34" charset="0"/>
                        <a:buChar char="•"/>
                      </a:pPr>
                      <a:endParaRPr lang="fr-FR" sz="1200" b="0" kern="1200" dirty="0" smtClean="0">
                        <a:solidFill>
                          <a:srgbClr val="7030A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630148"/>
                  </a:ext>
                </a:extLst>
              </a:tr>
            </a:tbl>
          </a:graphicData>
        </a:graphic>
      </p:graphicFrame>
    </p:spTree>
    <p:extLst>
      <p:ext uri="{BB962C8B-B14F-4D97-AF65-F5344CB8AC3E}">
        <p14:creationId xmlns:p14="http://schemas.microsoft.com/office/powerpoint/2010/main" val="2758603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2918407869"/>
              </p:ext>
            </p:extLst>
          </p:nvPr>
        </p:nvGraphicFramePr>
        <p:xfrm>
          <a:off x="211659" y="92097"/>
          <a:ext cx="11821416" cy="6637623"/>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37623">
                <a:tc>
                  <a:txBody>
                    <a:bodyPr/>
                    <a:lstStyle/>
                    <a:p>
                      <a:pPr algn="ctr"/>
                      <a:endParaRPr lang="fr-FR" sz="2000" dirty="0" smtClean="0">
                        <a:solidFill>
                          <a:schemeClr val="accent2"/>
                        </a:solidFill>
                      </a:endParaRPr>
                    </a:p>
                    <a:p>
                      <a:pPr algn="ctr"/>
                      <a:endParaRPr lang="fr-FR" sz="2000" dirty="0" smtClean="0">
                        <a:solidFill>
                          <a:schemeClr val="accent2"/>
                        </a:solidFill>
                      </a:endParaRPr>
                    </a:p>
                    <a:p>
                      <a:pPr algn="ctr"/>
                      <a:r>
                        <a:rPr lang="fr-FR" sz="2000" dirty="0" smtClean="0">
                          <a:solidFill>
                            <a:schemeClr val="accent2"/>
                          </a:solidFill>
                        </a:rPr>
                        <a:t>Circulation de l’information</a:t>
                      </a:r>
                    </a:p>
                    <a:p>
                      <a:pPr algn="ctr"/>
                      <a:endParaRPr lang="fr-FR" sz="1600" dirty="0" smtClean="0">
                        <a:solidFill>
                          <a:srgbClr val="00B050"/>
                        </a:solidFill>
                      </a:endParaRPr>
                    </a:p>
                    <a:p>
                      <a:pPr algn="ctr"/>
                      <a:r>
                        <a:rPr lang="fr-FR" sz="1800" b="0" dirty="0" smtClean="0">
                          <a:solidFill>
                            <a:schemeClr val="accent2"/>
                          </a:solidFill>
                        </a:rPr>
                        <a:t>Fluidifier la communication</a:t>
                      </a:r>
                      <a:endParaRPr lang="fr-FR" sz="1800" b="0"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2000" dirty="0" smtClean="0">
                        <a:solidFill>
                          <a:schemeClr val="accent2"/>
                        </a:solidFill>
                      </a:endParaRPr>
                    </a:p>
                    <a:p>
                      <a:pPr algn="ctr"/>
                      <a:endParaRPr lang="fr-FR" sz="2000" dirty="0" smtClean="0">
                        <a:solidFill>
                          <a:schemeClr val="accent2"/>
                        </a:solidFill>
                      </a:endParaRPr>
                    </a:p>
                    <a:p>
                      <a:pPr algn="ctr"/>
                      <a:r>
                        <a:rPr lang="fr-FR" sz="2000" dirty="0" smtClean="0">
                          <a:solidFill>
                            <a:schemeClr val="accent2"/>
                          </a:solidFill>
                        </a:rPr>
                        <a:t>Circulation de l’information</a:t>
                      </a:r>
                    </a:p>
                    <a:p>
                      <a:pPr algn="ctr"/>
                      <a:endParaRPr lang="fr-FR" sz="1600" dirty="0" smtClean="0">
                        <a:solidFill>
                          <a:srgbClr val="00B050"/>
                        </a:solidFill>
                      </a:endParaRPr>
                    </a:p>
                    <a:p>
                      <a:pPr marL="0" algn="ctr" defTabSz="914400" rtl="0" eaLnBrk="1" latinLnBrk="0" hangingPunct="1"/>
                      <a:r>
                        <a:rPr lang="fr-FR" sz="1800" b="0" kern="1200" dirty="0" smtClean="0">
                          <a:solidFill>
                            <a:schemeClr val="accent2"/>
                          </a:solidFill>
                          <a:latin typeface="+mn-lt"/>
                          <a:ea typeface="+mn-ea"/>
                          <a:cs typeface="+mn-cs"/>
                        </a:rPr>
                        <a:t>S’assurer de la bonne transmission des informations critiques</a:t>
                      </a:r>
                      <a:endParaRPr lang="fr-FR" sz="1800" b="0" kern="1200" dirty="0">
                        <a:solidFill>
                          <a:schemeClr val="accent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152681"/>
                  </a:ext>
                </a:extLst>
              </a:tr>
            </a:tbl>
          </a:graphicData>
        </a:graphic>
      </p:graphicFrame>
      <p:pic>
        <p:nvPicPr>
          <p:cNvPr id="2" name="Image 1"/>
          <p:cNvPicPr>
            <a:picLocks noChangeAspect="1"/>
          </p:cNvPicPr>
          <p:nvPr/>
        </p:nvPicPr>
        <p:blipFill>
          <a:blip r:embed="rId2"/>
          <a:stretch>
            <a:fillRect/>
          </a:stretch>
        </p:blipFill>
        <p:spPr>
          <a:xfrm>
            <a:off x="1292547" y="2591896"/>
            <a:ext cx="3871588" cy="2696943"/>
          </a:xfrm>
          <a:prstGeom prst="rect">
            <a:avLst/>
          </a:prstGeom>
        </p:spPr>
      </p:pic>
      <p:pic>
        <p:nvPicPr>
          <p:cNvPr id="4" name="Image 3"/>
          <p:cNvPicPr>
            <a:picLocks noChangeAspect="1"/>
          </p:cNvPicPr>
          <p:nvPr/>
        </p:nvPicPr>
        <p:blipFill>
          <a:blip r:embed="rId3"/>
          <a:stretch>
            <a:fillRect/>
          </a:stretch>
        </p:blipFill>
        <p:spPr>
          <a:xfrm>
            <a:off x="6345064" y="2757710"/>
            <a:ext cx="5568449" cy="2480609"/>
          </a:xfrm>
          <a:prstGeom prst="rect">
            <a:avLst/>
          </a:prstGeom>
        </p:spPr>
      </p:pic>
    </p:spTree>
    <p:extLst>
      <p:ext uri="{BB962C8B-B14F-4D97-AF65-F5344CB8AC3E}">
        <p14:creationId xmlns:p14="http://schemas.microsoft.com/office/powerpoint/2010/main" val="655211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2224749082"/>
              </p:ext>
            </p:extLst>
          </p:nvPr>
        </p:nvGraphicFramePr>
        <p:xfrm>
          <a:off x="144724" y="126006"/>
          <a:ext cx="11821416" cy="6630029"/>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3002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dirty="0" smtClean="0">
                          <a:solidFill>
                            <a:schemeClr val="accent2"/>
                          </a:solidFill>
                        </a:rPr>
                        <a:t>Exemples d’actions pour </a:t>
                      </a:r>
                      <a:r>
                        <a:rPr lang="fr-FR" sz="1200" b="1" kern="1200" dirty="0" smtClean="0">
                          <a:solidFill>
                            <a:schemeClr val="accent2"/>
                          </a:solidFill>
                          <a:latin typeface="+mn-lt"/>
                          <a:ea typeface="+mn-ea"/>
                          <a:cs typeface="+mn-cs"/>
                        </a:rPr>
                        <a:t>s’assurer de la bonne transmission des informations critiques</a:t>
                      </a:r>
                      <a:r>
                        <a:rPr lang="fr-FR" sz="1200" b="1" kern="1200" baseline="0" dirty="0" smtClean="0">
                          <a:solidFill>
                            <a:schemeClr val="accent2"/>
                          </a:solidFill>
                          <a:latin typeface="+mn-lt"/>
                          <a:ea typeface="+mn-ea"/>
                          <a:cs typeface="+mn-cs"/>
                        </a:rPr>
                        <a:t> </a:t>
                      </a:r>
                      <a:r>
                        <a:rPr lang="fr-FR" sz="1200" b="1" dirty="0" smtClean="0">
                          <a:solidFill>
                            <a:schemeClr val="accent2"/>
                          </a:solidFill>
                        </a:rPr>
                        <a:t>: </a:t>
                      </a:r>
                    </a:p>
                    <a:p>
                      <a:pPr marL="171450" indent="-171450" algn="ctr">
                        <a:buFont typeface="Arial" panose="020B0604020202020204" pitchFamily="34" charset="0"/>
                        <a:buChar char="•"/>
                      </a:pPr>
                      <a:endParaRPr lang="fr-FR" sz="1200" b="1" dirty="0" smtClean="0">
                        <a:solidFill>
                          <a:schemeClr val="accent2"/>
                        </a:solidFill>
                      </a:endParaRPr>
                    </a:p>
                    <a:p>
                      <a:pPr marL="228600" indent="-228600" algn="l">
                        <a:spcBef>
                          <a:spcPts val="600"/>
                        </a:spcBef>
                        <a:buFont typeface="+mj-lt"/>
                        <a:buAutoNum type="arabicPeriod"/>
                      </a:pPr>
                      <a:r>
                        <a:rPr lang="fr-FR" sz="1200" b="0" dirty="0" smtClean="0">
                          <a:solidFill>
                            <a:schemeClr val="accent2"/>
                          </a:solidFill>
                        </a:rPr>
                        <a:t>Instaurer des ambassadeurs de la communication : Désigner des membres d’équipe responsables de la transmission d’informations clés pour chaque groupe ou service, afin de garantir que les informations importantes sont bien relayées à tous les collaborateurs.</a:t>
                      </a:r>
                    </a:p>
                    <a:p>
                      <a:pPr marL="228600" indent="-228600" algn="l">
                        <a:spcBef>
                          <a:spcPts val="600"/>
                        </a:spcBef>
                        <a:buFont typeface="+mj-lt"/>
                        <a:buAutoNum type="arabicPeriod"/>
                      </a:pPr>
                      <a:r>
                        <a:rPr lang="fr-FR" sz="1200" b="0" dirty="0" smtClean="0">
                          <a:solidFill>
                            <a:schemeClr val="accent2"/>
                          </a:solidFill>
                        </a:rPr>
                        <a:t>Créer un document partagé au sein des services avec les informations clés de chaque journée (changements de programme, soins spéciaux, observations sur les patients).</a:t>
                      </a:r>
                    </a:p>
                    <a:p>
                      <a:pPr marL="228600" indent="-228600" algn="l">
                        <a:spcBef>
                          <a:spcPts val="600"/>
                        </a:spcBef>
                        <a:buFont typeface="+mj-lt"/>
                        <a:buAutoNum type="arabicPeriod"/>
                      </a:pPr>
                      <a:r>
                        <a:rPr lang="fr-FR" sz="1200" b="0" dirty="0" smtClean="0">
                          <a:solidFill>
                            <a:schemeClr val="accent2"/>
                          </a:solidFill>
                        </a:rPr>
                        <a:t>Organiser une révision des informations critiques avant chaque changement de service pour garantir que tous les membres de l’équipe sont bien informés.</a:t>
                      </a:r>
                    </a:p>
                    <a:p>
                      <a:pPr marL="228600" indent="-228600" algn="l">
                        <a:spcBef>
                          <a:spcPts val="600"/>
                        </a:spcBef>
                        <a:buFont typeface="+mj-lt"/>
                        <a:buAutoNum type="arabicPeriod"/>
                      </a:pPr>
                      <a:r>
                        <a:rPr lang="fr-FR" sz="1200" b="0" dirty="0" smtClean="0">
                          <a:solidFill>
                            <a:schemeClr val="accent2"/>
                          </a:solidFill>
                        </a:rPr>
                        <a:t>Mettre en place une réunion quotidienne rapide (stand-up meeting) : Organiser une réunion courte chaque matin où les informations critiques sont partagées de manière claire et concise, avec la possibilité de poser des questions.</a:t>
                      </a:r>
                    </a:p>
                    <a:p>
                      <a:pPr marL="228600" indent="-228600" algn="l">
                        <a:spcBef>
                          <a:spcPts val="600"/>
                        </a:spcBef>
                        <a:buFont typeface="+mj-lt"/>
                        <a:buAutoNum type="arabicPeriod"/>
                      </a:pPr>
                      <a:r>
                        <a:rPr lang="fr-FR" sz="1200" b="0" dirty="0" smtClean="0">
                          <a:solidFill>
                            <a:schemeClr val="accent2"/>
                          </a:solidFill>
                        </a:rPr>
                        <a:t>Élaborer des fiches de synthèse : Créer des fiches résumées des informations essentielles à partager (objectifs, priorités, changements importants) et les diffuser avant chaque réunion d'équipe ou à la fin de la journée pour que chacun puisse les consulter.</a:t>
                      </a:r>
                    </a:p>
                    <a:p>
                      <a:pPr marL="228600" indent="-228600" algn="l">
                        <a:spcBef>
                          <a:spcPts val="600"/>
                        </a:spcBef>
                        <a:buFont typeface="+mj-lt"/>
                        <a:buAutoNum type="arabicPeriod"/>
                      </a:pPr>
                      <a:r>
                        <a:rPr lang="fr-FR" sz="1200" b="0" dirty="0" smtClean="0">
                          <a:solidFill>
                            <a:schemeClr val="accent2"/>
                          </a:solidFill>
                        </a:rPr>
                        <a:t>Mettre en place un retour d'information systématique : À la fin de chaque semaine, organiser une réunion où chaque membre de l’équipe fait un retour sur les informations reçues, leur clarté et si quelque chose manque pour améliorer la transmission.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accent2"/>
                          </a:solidFill>
                        </a:rPr>
                        <a:t>Exemples d’a</a:t>
                      </a:r>
                      <a:r>
                        <a:rPr lang="fr-FR" sz="1200" b="1" kern="1200" dirty="0" smtClean="0">
                          <a:solidFill>
                            <a:schemeClr val="accent2"/>
                          </a:solidFill>
                          <a:latin typeface="+mn-lt"/>
                          <a:ea typeface="+mn-ea"/>
                          <a:cs typeface="+mn-cs"/>
                        </a:rPr>
                        <a:t>ctions pour </a:t>
                      </a:r>
                      <a:r>
                        <a:rPr lang="fr-FR" sz="1200" b="1" dirty="0" smtClean="0">
                          <a:solidFill>
                            <a:schemeClr val="accent2"/>
                          </a:solidFill>
                        </a:rPr>
                        <a:t>fluidifier la communication </a:t>
                      </a:r>
                      <a:r>
                        <a:rPr lang="fr-FR" sz="1200" b="1" kern="1200" dirty="0" smtClean="0">
                          <a:solidFill>
                            <a:schemeClr val="accent2"/>
                          </a:solidFill>
                          <a:latin typeface="+mn-lt"/>
                          <a:ea typeface="+mn-ea"/>
                          <a:cs typeface="+mn-cs"/>
                        </a:rPr>
                        <a:t>: </a:t>
                      </a:r>
                    </a:p>
                    <a:p>
                      <a:pPr algn="ctr"/>
                      <a:endParaRPr lang="fr-FR" sz="1200" b="1" dirty="0" smtClean="0">
                        <a:solidFill>
                          <a:schemeClr val="accent2"/>
                        </a:solidFill>
                      </a:endParaRPr>
                    </a:p>
                    <a:p>
                      <a:pPr marL="228600" indent="-228600" algn="l">
                        <a:spcBef>
                          <a:spcPts val="600"/>
                        </a:spcBef>
                        <a:buFont typeface="+mj-lt"/>
                        <a:buAutoNum type="arabicPeriod"/>
                      </a:pPr>
                      <a:r>
                        <a:rPr lang="fr-FR" sz="1200" b="0" dirty="0" smtClean="0">
                          <a:solidFill>
                            <a:schemeClr val="accent2"/>
                          </a:solidFill>
                        </a:rPr>
                        <a:t>Mise en place de tableaux pour afficher les informations utiles à l'équipe (planning, tâches en cours, consignes importantes) </a:t>
                      </a:r>
                    </a:p>
                    <a:p>
                      <a:pPr marL="228600" indent="-228600" algn="l">
                        <a:spcBef>
                          <a:spcPts val="600"/>
                        </a:spcBef>
                        <a:buFont typeface="+mj-lt"/>
                        <a:buAutoNum type="arabicPeriod"/>
                      </a:pPr>
                      <a:r>
                        <a:rPr lang="fr-FR" sz="1200" b="0" dirty="0" smtClean="0">
                          <a:solidFill>
                            <a:schemeClr val="accent2"/>
                          </a:solidFill>
                        </a:rPr>
                        <a:t>Organiser une réunion courte (10-15 min) en début de journée ou de semaine pour partager les informations essentielles et éviter les malentendus</a:t>
                      </a:r>
                    </a:p>
                    <a:p>
                      <a:pPr marL="228600" indent="-228600" algn="l">
                        <a:spcBef>
                          <a:spcPts val="600"/>
                        </a:spcBef>
                        <a:buFont typeface="+mj-lt"/>
                        <a:buAutoNum type="arabicPeriod"/>
                      </a:pPr>
                      <a:r>
                        <a:rPr lang="fr-FR" sz="1200" b="0" dirty="0" smtClean="0">
                          <a:solidFill>
                            <a:schemeClr val="accent2"/>
                          </a:solidFill>
                        </a:rPr>
                        <a:t>Préciser quel outil utiliser selon l’urgence et le type d’information (ex. : messagerie instantanée pour les urgences, tableau partagé pour le suivi des tâches).</a:t>
                      </a:r>
                    </a:p>
                    <a:p>
                      <a:pPr marL="228600" indent="-228600" algn="l">
                        <a:spcBef>
                          <a:spcPts val="600"/>
                        </a:spcBef>
                        <a:buFont typeface="+mj-lt"/>
                        <a:buAutoNum type="arabicPeriod"/>
                      </a:pPr>
                      <a:r>
                        <a:rPr lang="fr-FR" sz="1200" b="0" dirty="0" smtClean="0">
                          <a:solidFill>
                            <a:schemeClr val="accent2"/>
                          </a:solidFill>
                        </a:rPr>
                        <a:t>Avant de passer à l’action, s’assurer que chacun a bien compris en reformulant brièvement les consignes.</a:t>
                      </a:r>
                    </a:p>
                    <a:p>
                      <a:pPr marL="228600" indent="-228600" algn="l">
                        <a:spcBef>
                          <a:spcPts val="600"/>
                        </a:spcBef>
                        <a:buFont typeface="+mj-lt"/>
                        <a:buAutoNum type="arabicPeriod"/>
                      </a:pPr>
                      <a:r>
                        <a:rPr lang="fr-FR" sz="1200" b="0" dirty="0" smtClean="0">
                          <a:solidFill>
                            <a:schemeClr val="accent2"/>
                          </a:solidFill>
                        </a:rPr>
                        <a:t>Utiliser un support unique (papier ou numérique) où chacun note les informations importantes pour éviter les oublis et répétitions.</a:t>
                      </a:r>
                    </a:p>
                    <a:p>
                      <a:pPr marL="228600" indent="-228600" algn="l">
                        <a:spcBef>
                          <a:spcPts val="600"/>
                        </a:spcBef>
                        <a:buFont typeface="+mj-lt"/>
                        <a:buAutoNum type="arabicPeriod"/>
                      </a:pPr>
                      <a:r>
                        <a:rPr lang="fr-FR" sz="1200" b="0" dirty="0" smtClean="0">
                          <a:solidFill>
                            <a:schemeClr val="accent2"/>
                          </a:solidFill>
                        </a:rPr>
                        <a:t>Nommer un référent de l’information pour chaque équipe afin de s’assurer que les informations cruciales sont transmises à tous les membres, même en cas d’absence.</a:t>
                      </a:r>
                    </a:p>
                    <a:p>
                      <a:pPr marL="228600" indent="-228600" algn="l">
                        <a:spcBef>
                          <a:spcPts val="600"/>
                        </a:spcBef>
                        <a:buFont typeface="+mj-lt"/>
                        <a:buAutoNum type="arabicPeriod"/>
                      </a:pPr>
                      <a:r>
                        <a:rPr lang="fr-FR" sz="1200" b="0" dirty="0" smtClean="0">
                          <a:solidFill>
                            <a:schemeClr val="accent2"/>
                          </a:solidFill>
                        </a:rPr>
                        <a:t>Favoriser les discussions en face-à-face ou par appel plutôt que par écrit pour éviter les malentendus.</a:t>
                      </a:r>
                    </a:p>
                    <a:p>
                      <a:pPr marL="228600" indent="-228600" algn="l">
                        <a:spcBef>
                          <a:spcPts val="600"/>
                        </a:spcBef>
                        <a:buFont typeface="+mj-lt"/>
                        <a:buAutoNum type="arabicPeriod"/>
                      </a:pPr>
                      <a:r>
                        <a:rPr lang="fr-FR" sz="1200" b="0" dirty="0" smtClean="0">
                          <a:solidFill>
                            <a:schemeClr val="accent2"/>
                          </a:solidFill>
                        </a:rPr>
                        <a:t>Créer un rituel de feedback rapide en fin de journée/semaine: un moment où chacun peut partager une difficulté ou une amélioration pour ajuster la communication en continu.</a:t>
                      </a:r>
                    </a:p>
                    <a:p>
                      <a:pPr marL="228600" indent="-228600" algn="l">
                        <a:spcBef>
                          <a:spcPts val="600"/>
                        </a:spcBef>
                        <a:buFont typeface="+mj-lt"/>
                        <a:buAutoNum type="arabicPeriod"/>
                      </a:pPr>
                      <a:r>
                        <a:rPr lang="fr-FR" sz="1200" b="0" dirty="0" smtClean="0">
                          <a:solidFill>
                            <a:schemeClr val="accent2"/>
                          </a:solidFill>
                        </a:rPr>
                        <a:t>Passage obligatoire de chaque nouveau salarié soignant au sein du secrétariat médical et accueil pour comprendre le fonctionnement et connaitre les informations à communiquer.</a:t>
                      </a:r>
                    </a:p>
                    <a:p>
                      <a:pPr marL="228600" indent="-228600" algn="l">
                        <a:spcBef>
                          <a:spcPts val="600"/>
                        </a:spcBef>
                        <a:buFont typeface="+mj-lt"/>
                        <a:buAutoNum type="arabicPeriod"/>
                      </a:pPr>
                      <a:r>
                        <a:rPr lang="fr-FR" sz="1200" b="0" dirty="0" smtClean="0">
                          <a:solidFill>
                            <a:schemeClr val="accent2"/>
                          </a:solidFill>
                        </a:rPr>
                        <a:t>Flyer interne pour informer le personnel des nouveautés</a:t>
                      </a:r>
                    </a:p>
                    <a:p>
                      <a:pPr marL="228600" indent="-228600" algn="l">
                        <a:spcBef>
                          <a:spcPts val="600"/>
                        </a:spcBef>
                        <a:buFont typeface="+mj-lt"/>
                        <a:buAutoNum type="arabicPeriod"/>
                      </a:pPr>
                      <a:r>
                        <a:rPr lang="fr-FR" sz="1200" b="0" dirty="0" smtClean="0">
                          <a:solidFill>
                            <a:schemeClr val="accent2"/>
                          </a:solidFill>
                        </a:rPr>
                        <a:t>Explication des notes par les cadres dans les services.</a:t>
                      </a:r>
                    </a:p>
                    <a:p>
                      <a:pPr marL="228600" indent="-228600" algn="l">
                        <a:spcBef>
                          <a:spcPts val="600"/>
                        </a:spcBef>
                        <a:buFont typeface="+mj-lt"/>
                        <a:buAutoNum type="arabicPeriod"/>
                      </a:pPr>
                      <a:r>
                        <a:rPr lang="fr-FR" sz="1200" b="0" dirty="0" smtClean="0">
                          <a:solidFill>
                            <a:schemeClr val="accent2"/>
                          </a:solidFill>
                        </a:rPr>
                        <a:t>Mise en place d’écrans de communication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152681"/>
                  </a:ext>
                </a:extLst>
              </a:tr>
            </a:tbl>
          </a:graphicData>
        </a:graphic>
      </p:graphicFrame>
    </p:spTree>
    <p:extLst>
      <p:ext uri="{BB962C8B-B14F-4D97-AF65-F5344CB8AC3E}">
        <p14:creationId xmlns:p14="http://schemas.microsoft.com/office/powerpoint/2010/main" val="2871787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196247644"/>
              </p:ext>
            </p:extLst>
          </p:nvPr>
        </p:nvGraphicFramePr>
        <p:xfrm>
          <a:off x="211659" y="92098"/>
          <a:ext cx="11821416" cy="6624466"/>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24466">
                <a:tc>
                  <a:txBody>
                    <a:bodyPr/>
                    <a:lstStyle/>
                    <a:p>
                      <a:pPr algn="ctr"/>
                      <a:endParaRPr lang="fr-FR" sz="2000" b="1" dirty="0" smtClean="0">
                        <a:solidFill>
                          <a:schemeClr val="bg2">
                            <a:lumMod val="25000"/>
                          </a:schemeClr>
                        </a:solidFill>
                      </a:endParaRPr>
                    </a:p>
                    <a:p>
                      <a:pPr algn="ctr"/>
                      <a:endParaRPr lang="fr-FR" sz="2000" b="1" dirty="0" smtClean="0">
                        <a:solidFill>
                          <a:schemeClr val="bg2">
                            <a:lumMod val="25000"/>
                          </a:schemeClr>
                        </a:solidFill>
                      </a:endParaRPr>
                    </a:p>
                    <a:p>
                      <a:pPr algn="ctr"/>
                      <a:r>
                        <a:rPr lang="fr-FR" sz="2000" b="1" dirty="0" smtClean="0">
                          <a:solidFill>
                            <a:schemeClr val="bg2">
                              <a:lumMod val="25000"/>
                            </a:schemeClr>
                          </a:solidFill>
                        </a:rPr>
                        <a:t>Participation aux projets de l'entreprise</a:t>
                      </a:r>
                    </a:p>
                    <a:p>
                      <a:pPr algn="ctr"/>
                      <a:endParaRPr lang="fr-FR" sz="2000" b="1" kern="1200" dirty="0" smtClean="0">
                        <a:solidFill>
                          <a:srgbClr val="0070C0"/>
                        </a:solidFill>
                        <a:latin typeface="+mn-lt"/>
                        <a:ea typeface="+mn-ea"/>
                        <a:cs typeface="+mn-cs"/>
                      </a:endParaRPr>
                    </a:p>
                    <a:p>
                      <a:pPr marL="0" algn="ctr" defTabSz="914400" rtl="0" eaLnBrk="1" latinLnBrk="0" hangingPunct="1"/>
                      <a:r>
                        <a:rPr lang="fr-FR" sz="1800" b="0" kern="1200" dirty="0" smtClean="0">
                          <a:solidFill>
                            <a:schemeClr val="bg2">
                              <a:lumMod val="25000"/>
                            </a:schemeClr>
                          </a:solidFill>
                          <a:latin typeface="+mn-lt"/>
                          <a:ea typeface="+mn-ea"/>
                          <a:cs typeface="+mn-cs"/>
                        </a:rPr>
                        <a:t>Impliquer l’équipe dans les décisions et projets</a:t>
                      </a:r>
                      <a:endParaRPr lang="fr-FR" sz="1800" b="0" kern="1200" dirty="0">
                        <a:solidFill>
                          <a:schemeClr val="bg2">
                            <a:lumMod val="2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2000" b="1" dirty="0" smtClean="0">
                        <a:solidFill>
                          <a:schemeClr val="bg2">
                            <a:lumMod val="25000"/>
                          </a:schemeClr>
                        </a:solidFill>
                      </a:endParaRPr>
                    </a:p>
                    <a:p>
                      <a:pPr algn="ctr"/>
                      <a:endParaRPr lang="fr-FR" sz="2000" b="1" dirty="0" smtClean="0">
                        <a:solidFill>
                          <a:schemeClr val="bg2">
                            <a:lumMod val="25000"/>
                          </a:schemeClr>
                        </a:solidFill>
                      </a:endParaRPr>
                    </a:p>
                    <a:p>
                      <a:pPr algn="ctr"/>
                      <a:r>
                        <a:rPr lang="fr-FR" sz="2000" b="1" dirty="0" smtClean="0">
                          <a:solidFill>
                            <a:schemeClr val="bg2">
                              <a:lumMod val="25000"/>
                            </a:schemeClr>
                          </a:solidFill>
                        </a:rPr>
                        <a:t>Participation aux projets de l'entreprise</a:t>
                      </a:r>
                    </a:p>
                    <a:p>
                      <a:pPr algn="ctr"/>
                      <a:endParaRPr lang="fr-FR" sz="1600" dirty="0" smtClean="0">
                        <a:solidFill>
                          <a:srgbClr val="00B050"/>
                        </a:solidFill>
                      </a:endParaRPr>
                    </a:p>
                    <a:p>
                      <a:pPr marL="0" algn="ctr" defTabSz="914400" rtl="0" eaLnBrk="1" latinLnBrk="0" hangingPunct="1"/>
                      <a:r>
                        <a:rPr lang="fr-FR" sz="1800" b="0" kern="1200" dirty="0" smtClean="0">
                          <a:solidFill>
                            <a:schemeClr val="bg2">
                              <a:lumMod val="25000"/>
                            </a:schemeClr>
                          </a:solidFill>
                          <a:latin typeface="+mn-lt"/>
                          <a:ea typeface="+mn-ea"/>
                          <a:cs typeface="+mn-cs"/>
                        </a:rPr>
                        <a:t>Encourager l’initiative et la prise de responsabilités</a:t>
                      </a:r>
                      <a:endParaRPr lang="fr-FR" sz="1600" dirty="0">
                        <a:solidFill>
                          <a:schemeClr val="bg2">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630148"/>
                  </a:ext>
                </a:extLst>
              </a:tr>
            </a:tbl>
          </a:graphicData>
        </a:graphic>
      </p:graphicFrame>
      <p:pic>
        <p:nvPicPr>
          <p:cNvPr id="2" name="Image 1"/>
          <p:cNvPicPr>
            <a:picLocks noChangeAspect="1"/>
          </p:cNvPicPr>
          <p:nvPr/>
        </p:nvPicPr>
        <p:blipFill>
          <a:blip r:embed="rId2"/>
          <a:stretch>
            <a:fillRect/>
          </a:stretch>
        </p:blipFill>
        <p:spPr>
          <a:xfrm>
            <a:off x="836230" y="2743200"/>
            <a:ext cx="4660504" cy="222443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506" y="2611888"/>
            <a:ext cx="2894025" cy="2487053"/>
          </a:xfrm>
          <a:prstGeom prst="rect">
            <a:avLst/>
          </a:prstGeom>
        </p:spPr>
      </p:pic>
    </p:spTree>
    <p:extLst>
      <p:ext uri="{BB962C8B-B14F-4D97-AF65-F5344CB8AC3E}">
        <p14:creationId xmlns:p14="http://schemas.microsoft.com/office/powerpoint/2010/main" val="3017179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3847146317"/>
              </p:ext>
            </p:extLst>
          </p:nvPr>
        </p:nvGraphicFramePr>
        <p:xfrm>
          <a:off x="144724" y="126005"/>
          <a:ext cx="11821416" cy="6610293"/>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102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rPr>
                        <a:t>Exemples d’actions pour </a:t>
                      </a:r>
                      <a:r>
                        <a:rPr lang="fr-FR" sz="1200" b="1" kern="1200" dirty="0" smtClean="0">
                          <a:solidFill>
                            <a:schemeClr val="tx1"/>
                          </a:solidFill>
                          <a:latin typeface="+mn-lt"/>
                          <a:ea typeface="+mn-ea"/>
                          <a:cs typeface="+mn-cs"/>
                        </a:rPr>
                        <a:t>encourager l’initiative et la prise de responsabilités</a:t>
                      </a:r>
                      <a:r>
                        <a:rPr lang="fr-FR" sz="1200" b="1" kern="1200" baseline="0" dirty="0" smtClean="0">
                          <a:solidFill>
                            <a:schemeClr val="tx1"/>
                          </a:solidFill>
                          <a:latin typeface="+mn-lt"/>
                          <a:ea typeface="+mn-ea"/>
                          <a:cs typeface="+mn-cs"/>
                        </a:rPr>
                        <a:t> </a:t>
                      </a:r>
                      <a:r>
                        <a:rPr lang="fr-FR" sz="1200" b="1" dirty="0" smtClean="0">
                          <a:solidFill>
                            <a:schemeClr val="tx1"/>
                          </a:solidFill>
                        </a:rPr>
                        <a:t>: </a:t>
                      </a:r>
                    </a:p>
                    <a:p>
                      <a:pPr marL="171450" indent="-171450" algn="l">
                        <a:spcBef>
                          <a:spcPts val="600"/>
                        </a:spcBef>
                        <a:buFont typeface="Arial" panose="020B0604020202020204" pitchFamily="34" charset="0"/>
                        <a:buChar char="•"/>
                      </a:pPr>
                      <a:endParaRPr lang="fr-FR" sz="1200" b="1" dirty="0" smtClean="0">
                        <a:solidFill>
                          <a:srgbClr val="002060"/>
                        </a:solidFill>
                      </a:endParaRPr>
                    </a:p>
                    <a:p>
                      <a:pPr marL="228600" indent="-228600" algn="l">
                        <a:spcBef>
                          <a:spcPts val="600"/>
                        </a:spcBef>
                        <a:buFont typeface="+mj-lt"/>
                        <a:buAutoNum type="arabicPeriod"/>
                      </a:pPr>
                      <a:r>
                        <a:rPr lang="fr-FR" sz="1200" b="0" dirty="0" smtClean="0">
                          <a:solidFill>
                            <a:schemeClr val="tx1"/>
                          </a:solidFill>
                        </a:rPr>
                        <a:t>Donner la possibilité à chaque membre de l’équipe de porter un projet ou une tâche spécifique, en lien avec les objectifs du service.</a:t>
                      </a:r>
                    </a:p>
                    <a:p>
                      <a:pPr marL="228600" indent="-228600" algn="l">
                        <a:spcBef>
                          <a:spcPts val="600"/>
                        </a:spcBef>
                        <a:buFont typeface="+mj-lt"/>
                        <a:buAutoNum type="arabicPeriod"/>
                      </a:pPr>
                      <a:r>
                        <a:rPr lang="fr-FR" sz="1200" b="0" dirty="0" smtClean="0">
                          <a:solidFill>
                            <a:schemeClr val="tx1"/>
                          </a:solidFill>
                        </a:rPr>
                        <a:t>Récompenser les initiatives positives lors des réunions d’équipe en soulignant les actions qui ont eu un impact sur le fonctionnement ou le bien-être de l’équipe.</a:t>
                      </a:r>
                    </a:p>
                    <a:p>
                      <a:pPr marL="228600" indent="-228600" algn="l">
                        <a:spcBef>
                          <a:spcPts val="600"/>
                        </a:spcBef>
                        <a:buFont typeface="+mj-lt"/>
                        <a:buAutoNum type="arabicPeriod"/>
                      </a:pPr>
                      <a:r>
                        <a:rPr lang="fr-FR" sz="1200" b="0" dirty="0" smtClean="0">
                          <a:solidFill>
                            <a:schemeClr val="tx1"/>
                          </a:solidFill>
                        </a:rPr>
                        <a:t>Encourager les suggestions d’amélioration : Organiser des réunions mensuelles où chaque membre de l’équipe peut proposer des idées d’amélioration dans son domaine de travail. Ces suggestions sont ensuite discutées et, si elles sont pertinentes, mises en œuvre.</a:t>
                      </a:r>
                    </a:p>
                    <a:p>
                      <a:pPr marL="228600" indent="-228600" algn="l">
                        <a:spcBef>
                          <a:spcPts val="600"/>
                        </a:spcBef>
                        <a:buFont typeface="+mj-lt"/>
                        <a:buAutoNum type="arabicPeriod"/>
                      </a:pPr>
                      <a:r>
                        <a:rPr lang="fr-FR" sz="1200" b="0" dirty="0" smtClean="0">
                          <a:solidFill>
                            <a:schemeClr val="tx1"/>
                          </a:solidFill>
                        </a:rPr>
                        <a:t>Assumer des responsabilités temporaires en l’absence de collègues : Lorsque des collègues sont absents, encourager les membres de l’équipe à reprendre temporairement leurs responsabilités pour favoriser l’autonomie et l’apprentissage de nouvelles tâches.</a:t>
                      </a:r>
                    </a:p>
                    <a:p>
                      <a:pPr marL="228600" indent="-228600" algn="l">
                        <a:spcBef>
                          <a:spcPts val="600"/>
                        </a:spcBef>
                        <a:buFont typeface="+mj-lt"/>
                        <a:buAutoNum type="arabicPeriod"/>
                      </a:pPr>
                      <a:r>
                        <a:rPr lang="fr-FR" sz="1200" b="0" dirty="0" smtClean="0">
                          <a:solidFill>
                            <a:schemeClr val="tx1"/>
                          </a:solidFill>
                        </a:rPr>
                        <a:t>Attribuer à chaque membre de l’équipe un projet ou une action à suivre de manière autonome, avec la possibilité de proposer des ajustements ou des solutions en fonction des résultats observés.</a:t>
                      </a:r>
                    </a:p>
                    <a:p>
                      <a:pPr marL="228600" indent="-228600" algn="l">
                        <a:spcBef>
                          <a:spcPts val="600"/>
                        </a:spcBef>
                        <a:buFont typeface="+mj-lt"/>
                        <a:buAutoNum type="arabicPeriod"/>
                      </a:pPr>
                      <a:r>
                        <a:rPr lang="fr-FR" sz="1200" b="0" dirty="0" smtClean="0">
                          <a:solidFill>
                            <a:schemeClr val="tx1"/>
                          </a:solidFill>
                        </a:rPr>
                        <a:t>Créer une liste d'initiatives à prendre en charge : Mettre en place une liste de petites actions à prendre en charge par les membres de l’équipe (ex. : amélioration d’un processus, aide à un collègue, mise à jour d’un document important) et permettre à chacun de choisir celles qu’il souhaite prendre en charge en fonction de ses capacités et intérêts.</a:t>
                      </a:r>
                    </a:p>
                    <a:p>
                      <a:pPr marL="0" indent="0" algn="l">
                        <a:buFont typeface="Arial" panose="020B0604020202020204" pitchFamily="34" charset="0"/>
                        <a:buNone/>
                      </a:pPr>
                      <a:endParaRPr lang="fr-FR" sz="1200" b="0" dirty="0" smtClean="0">
                        <a:solidFill>
                          <a:srgbClr val="00B050"/>
                        </a:solidFill>
                      </a:endParaRPr>
                    </a:p>
                    <a:p>
                      <a:pPr algn="ctr"/>
                      <a:endParaRPr lang="fr-FR" sz="1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rPr>
                        <a:t>Exemples d’actions </a:t>
                      </a:r>
                      <a:r>
                        <a:rPr lang="fr-FR" sz="1200" b="1" kern="1200" dirty="0" smtClean="0">
                          <a:solidFill>
                            <a:schemeClr val="tx1"/>
                          </a:solidFill>
                          <a:latin typeface="+mn-lt"/>
                          <a:ea typeface="+mn-ea"/>
                          <a:cs typeface="+mn-cs"/>
                        </a:rPr>
                        <a:t>pour impliquer l’équipe dans les décisions et projets</a:t>
                      </a:r>
                      <a:r>
                        <a:rPr lang="fr-FR" sz="1200" b="1" kern="1200" baseline="0" dirty="0" smtClean="0">
                          <a:solidFill>
                            <a:schemeClr val="tx1"/>
                          </a:solidFill>
                          <a:latin typeface="+mn-lt"/>
                          <a:ea typeface="+mn-ea"/>
                          <a:cs typeface="+mn-cs"/>
                        </a:rPr>
                        <a:t> :</a:t>
                      </a:r>
                      <a:r>
                        <a:rPr lang="fr-FR" sz="1200" b="1" dirty="0" smtClean="0">
                          <a:solidFill>
                            <a:schemeClr val="tx1"/>
                          </a:solidFill>
                        </a:rPr>
                        <a:t> </a:t>
                      </a:r>
                    </a:p>
                    <a:p>
                      <a:pPr marL="0" marR="0" lvl="0" indent="0" algn="ctr" defTabSz="914400" rtl="0" eaLnBrk="1" fontAlgn="auto" latinLnBrk="0" hangingPunct="1">
                        <a:lnSpc>
                          <a:spcPct val="100000"/>
                        </a:lnSpc>
                        <a:spcBef>
                          <a:spcPts val="600"/>
                        </a:spcBef>
                        <a:spcAft>
                          <a:spcPts val="0"/>
                        </a:spcAft>
                        <a:buClrTx/>
                        <a:buSzTx/>
                        <a:buFontTx/>
                        <a:buNone/>
                        <a:tabLst/>
                        <a:defRPr/>
                      </a:pPr>
                      <a:endParaRPr lang="fr-FR" sz="1200" dirty="0" smtClean="0">
                        <a:solidFill>
                          <a:srgbClr val="002060"/>
                        </a:solidFill>
                      </a:endParaRPr>
                    </a:p>
                    <a:p>
                      <a:pPr marL="228600" indent="-228600" algn="l" defTabSz="914400" rtl="0" eaLnBrk="1" latinLnBrk="0" hangingPunct="1">
                        <a:spcBef>
                          <a:spcPts val="600"/>
                        </a:spcBef>
                        <a:buFont typeface="+mj-lt"/>
                        <a:buAutoNum type="arabicPeriod"/>
                      </a:pPr>
                      <a:r>
                        <a:rPr lang="fr-FR" sz="1200" b="0" kern="1200" dirty="0" smtClean="0">
                          <a:solidFill>
                            <a:schemeClr val="tx1"/>
                          </a:solidFill>
                          <a:latin typeface="+mn-lt"/>
                          <a:ea typeface="+mn-ea"/>
                          <a:cs typeface="+mn-cs"/>
                        </a:rPr>
                        <a:t>Organiser un atelier participatif pour discuter des projets à venir et recueillir les idées des membres de l’équipe sur leur mise en œuvre.</a:t>
                      </a:r>
                    </a:p>
                    <a:p>
                      <a:pPr marL="228600" indent="-228600" algn="l" defTabSz="914400" rtl="0" eaLnBrk="1" latinLnBrk="0" hangingPunct="1">
                        <a:spcBef>
                          <a:spcPts val="600"/>
                        </a:spcBef>
                        <a:buFont typeface="+mj-lt"/>
                        <a:buAutoNum type="arabicPeriod"/>
                      </a:pPr>
                      <a:r>
                        <a:rPr lang="fr-FR" sz="1200" b="0" kern="1200" dirty="0" smtClean="0">
                          <a:solidFill>
                            <a:schemeClr val="tx1"/>
                          </a:solidFill>
                          <a:latin typeface="+mn-lt"/>
                          <a:ea typeface="+mn-ea"/>
                          <a:cs typeface="+mn-cs"/>
                        </a:rPr>
                        <a:t>Créer un groupe de travail pour un projet spécifique, où chaque membre de l’équipe peut apporter ses idées et contribuer activement à sa réalisation.</a:t>
                      </a:r>
                    </a:p>
                    <a:p>
                      <a:pPr marL="228600" indent="-228600" algn="l" defTabSz="914400" rtl="0" eaLnBrk="1" latinLnBrk="0" hangingPunct="1">
                        <a:spcBef>
                          <a:spcPts val="600"/>
                        </a:spcBef>
                        <a:buFont typeface="+mj-lt"/>
                        <a:buAutoNum type="arabicPeriod"/>
                      </a:pPr>
                      <a:r>
                        <a:rPr lang="fr-FR" sz="1200" b="0" kern="1200" dirty="0" smtClean="0">
                          <a:solidFill>
                            <a:schemeClr val="tx1"/>
                          </a:solidFill>
                          <a:latin typeface="+mn-lt"/>
                          <a:ea typeface="+mn-ea"/>
                          <a:cs typeface="+mn-cs"/>
                        </a:rPr>
                        <a:t>Organiser des réunions mensuelles pour faire un point sur les projets en cours et collecter les retours d’expérience des équipes terrain pour améliorer les processus.</a:t>
                      </a:r>
                    </a:p>
                    <a:p>
                      <a:pPr marL="228600" indent="-228600" algn="l" defTabSz="914400" rtl="0" eaLnBrk="1" latinLnBrk="0" hangingPunct="1">
                        <a:spcBef>
                          <a:spcPts val="600"/>
                        </a:spcBef>
                        <a:buFont typeface="+mj-lt"/>
                        <a:buAutoNum type="arabicPeriod"/>
                      </a:pPr>
                      <a:r>
                        <a:rPr lang="fr-FR" sz="1200" b="0" kern="1200" dirty="0" smtClean="0">
                          <a:solidFill>
                            <a:schemeClr val="tx1"/>
                          </a:solidFill>
                          <a:latin typeface="+mn-lt"/>
                          <a:ea typeface="+mn-ea"/>
                          <a:cs typeface="+mn-cs"/>
                        </a:rPr>
                        <a:t>Encourager la prise d’initiatives : Offrir à l’équipe l’opportunité de proposer des idées pour des projets ou des améliorations dans leur domaine d’action.</a:t>
                      </a:r>
                      <a:r>
                        <a:rPr lang="fr-FR" sz="1200" b="0" kern="1200" baseline="0" dirty="0" smtClean="0">
                          <a:solidFill>
                            <a:schemeClr val="tx1"/>
                          </a:solidFill>
                          <a:latin typeface="+mn-lt"/>
                          <a:ea typeface="+mn-ea"/>
                          <a:cs typeface="+mn-cs"/>
                        </a:rPr>
                        <a:t> Exemple : boîte à idées</a:t>
                      </a:r>
                      <a:endParaRPr lang="fr-FR" sz="1200" b="0" kern="1200" dirty="0" smtClean="0">
                        <a:solidFill>
                          <a:schemeClr val="tx1"/>
                        </a:solidFill>
                        <a:latin typeface="+mn-lt"/>
                        <a:ea typeface="+mn-ea"/>
                        <a:cs typeface="+mn-cs"/>
                      </a:endParaRPr>
                    </a:p>
                    <a:p>
                      <a:pPr marL="228600" indent="-228600" algn="l" defTabSz="914400" rtl="0" eaLnBrk="1" latinLnBrk="0" hangingPunct="1">
                        <a:spcBef>
                          <a:spcPts val="600"/>
                        </a:spcBef>
                        <a:buFont typeface="+mj-lt"/>
                        <a:buAutoNum type="arabicPeriod"/>
                      </a:pPr>
                      <a:r>
                        <a:rPr lang="fr-FR" sz="1200" b="0" kern="1200" dirty="0" smtClean="0">
                          <a:solidFill>
                            <a:schemeClr val="tx1"/>
                          </a:solidFill>
                          <a:latin typeface="+mn-lt"/>
                          <a:ea typeface="+mn-ea"/>
                          <a:cs typeface="+mn-cs"/>
                        </a:rPr>
                        <a:t>Communiquer clairement sur les raisons des décisions prises, et inviter les membres de l’équipe à poser des questions et exprimer leurs points de vue avant que les décisions ne soient finalisées.</a:t>
                      </a:r>
                    </a:p>
                    <a:p>
                      <a:pPr marL="228600" indent="-228600" algn="l" defTabSz="914400" rtl="0" eaLnBrk="1" latinLnBrk="0" hangingPunct="1">
                        <a:spcBef>
                          <a:spcPts val="600"/>
                        </a:spcBef>
                        <a:buFont typeface="+mj-lt"/>
                        <a:buAutoNum type="arabicPeriod"/>
                      </a:pPr>
                      <a:r>
                        <a:rPr lang="fr-FR" sz="1200" b="0" kern="1200" dirty="0" smtClean="0">
                          <a:solidFill>
                            <a:schemeClr val="tx1"/>
                          </a:solidFill>
                          <a:latin typeface="+mn-lt"/>
                          <a:ea typeface="+mn-ea"/>
                          <a:cs typeface="+mn-cs"/>
                        </a:rPr>
                        <a:t>Recueillir l’avis des collaborateurs sur certains projets.  ex: mise en place de grilles d’évaluation en agence pour recueillir les évaluations des collaborateurs sur les choix de matériel à envisager</a:t>
                      </a:r>
                    </a:p>
                    <a:p>
                      <a:pPr marL="171450" indent="-171450" algn="l" defTabSz="914400" rtl="0" eaLnBrk="1" latinLnBrk="0" hangingPunct="1">
                        <a:buFont typeface="Arial" panose="020B0604020202020204" pitchFamily="34" charset="0"/>
                        <a:buChar char="•"/>
                      </a:pPr>
                      <a:endParaRPr lang="fr-FR" sz="1200" b="0" kern="1200" dirty="0" smtClean="0">
                        <a:solidFill>
                          <a:srgbClr val="7030A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630148"/>
                  </a:ext>
                </a:extLst>
              </a:tr>
            </a:tbl>
          </a:graphicData>
        </a:graphic>
      </p:graphicFrame>
    </p:spTree>
    <p:extLst>
      <p:ext uri="{BB962C8B-B14F-4D97-AF65-F5344CB8AC3E}">
        <p14:creationId xmlns:p14="http://schemas.microsoft.com/office/powerpoint/2010/main" val="2542819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3753057392"/>
              </p:ext>
            </p:extLst>
          </p:nvPr>
        </p:nvGraphicFramePr>
        <p:xfrm>
          <a:off x="211659" y="92098"/>
          <a:ext cx="11821416" cy="6657358"/>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57358">
                <a:tc>
                  <a:txBody>
                    <a:bodyPr/>
                    <a:lstStyle/>
                    <a:p>
                      <a:pPr algn="ctr"/>
                      <a:r>
                        <a:rPr lang="fr-FR" sz="2000" dirty="0" smtClean="0">
                          <a:solidFill>
                            <a:srgbClr val="C00000"/>
                          </a:solidFill>
                        </a:rPr>
                        <a:t> </a:t>
                      </a:r>
                    </a:p>
                    <a:p>
                      <a:pPr algn="ctr"/>
                      <a:endParaRPr lang="fr-FR" sz="2000" dirty="0" smtClean="0">
                        <a:solidFill>
                          <a:srgbClr val="C00000"/>
                        </a:solidFill>
                      </a:endParaRPr>
                    </a:p>
                    <a:p>
                      <a:pPr algn="ctr"/>
                      <a:r>
                        <a:rPr lang="fr-FR" sz="2000" dirty="0" smtClean="0">
                          <a:solidFill>
                            <a:srgbClr val="C00000"/>
                          </a:solidFill>
                        </a:rPr>
                        <a:t>Connaissance des orientations stratégiques</a:t>
                      </a:r>
                    </a:p>
                    <a:p>
                      <a:pPr algn="ctr"/>
                      <a:endParaRPr lang="fr-FR" sz="1600" dirty="0" smtClean="0">
                        <a:solidFill>
                          <a:srgbClr val="00B050"/>
                        </a:solidFill>
                      </a:endParaRPr>
                    </a:p>
                    <a:p>
                      <a:pPr algn="ctr"/>
                      <a:r>
                        <a:rPr lang="fr-FR" sz="1800" b="0" dirty="0" smtClean="0">
                          <a:solidFill>
                            <a:srgbClr val="C00000"/>
                          </a:solidFill>
                        </a:rPr>
                        <a:t>Rendre les orientations stratégiques accessibles à l’équipe</a:t>
                      </a:r>
                      <a:endParaRPr lang="fr-FR" sz="1800" b="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2000" dirty="0" smtClean="0">
                        <a:solidFill>
                          <a:srgbClr val="C00000"/>
                        </a:solidFill>
                      </a:endParaRPr>
                    </a:p>
                    <a:p>
                      <a:pPr algn="ctr"/>
                      <a:endParaRPr lang="fr-FR" sz="2000" dirty="0" smtClean="0">
                        <a:solidFill>
                          <a:srgbClr val="C00000"/>
                        </a:solidFill>
                      </a:endParaRPr>
                    </a:p>
                    <a:p>
                      <a:pPr algn="ctr"/>
                      <a:r>
                        <a:rPr lang="fr-FR" sz="2000" dirty="0" smtClean="0">
                          <a:solidFill>
                            <a:srgbClr val="C00000"/>
                          </a:solidFill>
                        </a:rPr>
                        <a:t> Connaissance des orientations stratégiques</a:t>
                      </a:r>
                    </a:p>
                    <a:p>
                      <a:pPr algn="ctr"/>
                      <a:endParaRPr lang="fr-FR" sz="1600" dirty="0" smtClean="0">
                        <a:solidFill>
                          <a:srgbClr val="00B050"/>
                        </a:solidFill>
                      </a:endParaRPr>
                    </a:p>
                    <a:p>
                      <a:pPr marL="0" algn="ctr" defTabSz="914400" rtl="0" eaLnBrk="1" latinLnBrk="0" hangingPunct="1"/>
                      <a:r>
                        <a:rPr lang="fr-FR" sz="1800" b="0" kern="1200" dirty="0" smtClean="0">
                          <a:solidFill>
                            <a:srgbClr val="C00000"/>
                          </a:solidFill>
                          <a:latin typeface="+mn-lt"/>
                          <a:ea typeface="+mn-ea"/>
                          <a:cs typeface="+mn-cs"/>
                        </a:rPr>
                        <a:t>Associer l’équipe aux ajustements des orientations stratégiques</a:t>
                      </a:r>
                      <a:endParaRPr lang="fr-FR" sz="1800" b="0" kern="1200" dirty="0">
                        <a:solidFill>
                          <a:srgbClr val="C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152681"/>
                  </a:ext>
                </a:extLst>
              </a:tr>
            </a:tbl>
          </a:graphicData>
        </a:graphic>
      </p:graphicFrame>
      <p:pic>
        <p:nvPicPr>
          <p:cNvPr id="2" name="Image 1"/>
          <p:cNvPicPr>
            <a:picLocks noChangeAspect="1"/>
          </p:cNvPicPr>
          <p:nvPr/>
        </p:nvPicPr>
        <p:blipFill>
          <a:blip r:embed="rId2"/>
          <a:stretch>
            <a:fillRect/>
          </a:stretch>
        </p:blipFill>
        <p:spPr>
          <a:xfrm>
            <a:off x="1014513" y="2551077"/>
            <a:ext cx="4524514" cy="2331746"/>
          </a:xfrm>
          <a:prstGeom prst="rect">
            <a:avLst/>
          </a:prstGeom>
        </p:spPr>
      </p:pic>
      <p:pic>
        <p:nvPicPr>
          <p:cNvPr id="4" name="Image 3"/>
          <p:cNvPicPr>
            <a:picLocks noChangeAspect="1"/>
          </p:cNvPicPr>
          <p:nvPr/>
        </p:nvPicPr>
        <p:blipFill>
          <a:blip r:embed="rId3"/>
          <a:stretch>
            <a:fillRect/>
          </a:stretch>
        </p:blipFill>
        <p:spPr>
          <a:xfrm>
            <a:off x="7159025" y="1972976"/>
            <a:ext cx="3708521" cy="3708521"/>
          </a:xfrm>
          <a:prstGeom prst="rect">
            <a:avLst/>
          </a:prstGeom>
        </p:spPr>
      </p:pic>
    </p:spTree>
    <p:extLst>
      <p:ext uri="{BB962C8B-B14F-4D97-AF65-F5344CB8AC3E}">
        <p14:creationId xmlns:p14="http://schemas.microsoft.com/office/powerpoint/2010/main" val="1276745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2240795966"/>
              </p:ext>
            </p:extLst>
          </p:nvPr>
        </p:nvGraphicFramePr>
        <p:xfrm>
          <a:off x="144724" y="126006"/>
          <a:ext cx="11821416" cy="6623450"/>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2345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dirty="0" smtClean="0">
                          <a:solidFill>
                            <a:srgbClr val="C00000"/>
                          </a:solidFill>
                        </a:rPr>
                        <a:t>Exemples d’actions pour </a:t>
                      </a:r>
                      <a:r>
                        <a:rPr lang="fr-FR" sz="1200" b="1" kern="1200" dirty="0" smtClean="0">
                          <a:solidFill>
                            <a:srgbClr val="C00000"/>
                          </a:solidFill>
                          <a:latin typeface="+mn-lt"/>
                          <a:ea typeface="+mn-ea"/>
                          <a:cs typeface="+mn-cs"/>
                        </a:rPr>
                        <a:t>associer l’équipe aux ajustements des orientations stratégiques</a:t>
                      </a:r>
                      <a:r>
                        <a:rPr lang="fr-FR" sz="1200" b="1" kern="1200" baseline="0" dirty="0" smtClean="0">
                          <a:solidFill>
                            <a:srgbClr val="C00000"/>
                          </a:solidFill>
                          <a:latin typeface="+mn-lt"/>
                          <a:ea typeface="+mn-ea"/>
                          <a:cs typeface="+mn-cs"/>
                        </a:rPr>
                        <a:t> </a:t>
                      </a:r>
                      <a:r>
                        <a:rPr lang="fr-FR" sz="1200" b="1" dirty="0" smtClean="0">
                          <a:solidFill>
                            <a:srgbClr val="C00000"/>
                          </a:solidFill>
                        </a:rPr>
                        <a:t>: </a:t>
                      </a:r>
                    </a:p>
                    <a:p>
                      <a:pPr marL="171450" indent="-171450" algn="ctr">
                        <a:spcBef>
                          <a:spcPts val="600"/>
                        </a:spcBef>
                        <a:buFont typeface="Arial" panose="020B0604020202020204" pitchFamily="34" charset="0"/>
                        <a:buChar char="•"/>
                      </a:pPr>
                      <a:endParaRPr lang="fr-FR" sz="1200" b="1" dirty="0" smtClean="0">
                        <a:solidFill>
                          <a:schemeClr val="accent2"/>
                        </a:solidFill>
                      </a:endParaRPr>
                    </a:p>
                    <a:p>
                      <a:pPr marL="228600" indent="-228600" algn="l">
                        <a:spcBef>
                          <a:spcPts val="600"/>
                        </a:spcBef>
                        <a:buFont typeface="+mj-lt"/>
                        <a:buAutoNum type="arabicPeriod"/>
                      </a:pPr>
                      <a:r>
                        <a:rPr lang="fr-FR" sz="1200" b="0" dirty="0" smtClean="0">
                          <a:solidFill>
                            <a:srgbClr val="C00000"/>
                          </a:solidFill>
                        </a:rPr>
                        <a:t>Impliquer l’équipe dans la réflexion sur l’adaptation des projets stratégiques aux réalités du terrain, en organisant des ateliers de brainstorming.</a:t>
                      </a:r>
                    </a:p>
                    <a:p>
                      <a:pPr marL="228600" indent="-228600" algn="l">
                        <a:spcBef>
                          <a:spcPts val="600"/>
                        </a:spcBef>
                        <a:buFont typeface="+mj-lt"/>
                        <a:buAutoNum type="arabicPeriod"/>
                      </a:pPr>
                      <a:r>
                        <a:rPr lang="fr-FR" sz="1200" b="0" dirty="0" smtClean="0">
                          <a:solidFill>
                            <a:srgbClr val="C00000"/>
                          </a:solidFill>
                        </a:rPr>
                        <a:t>Mettre en place un rituel court (ex. 15 min en début ou fin de mois) où l’équipe partage les impacts concrets des orientations stratégiques sur leur quotidien.</a:t>
                      </a:r>
                    </a:p>
                    <a:p>
                      <a:pPr marL="228600" indent="-228600" algn="l">
                        <a:spcBef>
                          <a:spcPts val="600"/>
                        </a:spcBef>
                        <a:buFont typeface="+mj-lt"/>
                        <a:buAutoNum type="arabicPeriod"/>
                      </a:pPr>
                      <a:r>
                        <a:rPr lang="fr-FR" sz="1200" b="0" dirty="0" smtClean="0">
                          <a:solidFill>
                            <a:srgbClr val="C00000"/>
                          </a:solidFill>
                        </a:rPr>
                        <a:t>Organiser une réunion trimestrielle pour discuter des progrès réalisés sur les objectifs stratégiques et ajuster les priorités en fonction des retours de l’équipe.</a:t>
                      </a:r>
                    </a:p>
                    <a:p>
                      <a:pPr marL="228600" indent="-228600" algn="l">
                        <a:spcBef>
                          <a:spcPts val="600"/>
                        </a:spcBef>
                        <a:buFont typeface="+mj-lt"/>
                        <a:buAutoNum type="arabicPeriod"/>
                      </a:pPr>
                      <a:r>
                        <a:rPr lang="fr-FR" sz="1200" b="0" dirty="0" smtClean="0">
                          <a:solidFill>
                            <a:srgbClr val="C00000"/>
                          </a:solidFill>
                        </a:rPr>
                        <a:t>Laisser un temps d’expression où chacun peut donner son avis sur les impacts opérationnels</a:t>
                      </a:r>
                    </a:p>
                    <a:p>
                      <a:pPr marL="228600" indent="-228600" algn="l">
                        <a:spcBef>
                          <a:spcPts val="600"/>
                        </a:spcBef>
                        <a:buFont typeface="+mj-lt"/>
                        <a:buAutoNum type="arabicPeriod"/>
                      </a:pPr>
                      <a:r>
                        <a:rPr lang="fr-FR" sz="1200" b="0" dirty="0" smtClean="0">
                          <a:solidFill>
                            <a:srgbClr val="C00000"/>
                          </a:solidFill>
                        </a:rPr>
                        <a:t>Désigner un petit groupe de salariés volontaires pour relayer les retours du terrain et </a:t>
                      </a:r>
                      <a:r>
                        <a:rPr lang="fr-FR" sz="1200" b="0" dirty="0" err="1" smtClean="0">
                          <a:solidFill>
                            <a:srgbClr val="C00000"/>
                          </a:solidFill>
                        </a:rPr>
                        <a:t>co</a:t>
                      </a:r>
                      <a:r>
                        <a:rPr lang="fr-FR" sz="1200" b="0" dirty="0" smtClean="0">
                          <a:solidFill>
                            <a:srgbClr val="C00000"/>
                          </a:solidFill>
                        </a:rPr>
                        <a:t>-construire les ajustements stratégiques.</a:t>
                      </a:r>
                    </a:p>
                    <a:p>
                      <a:pPr marL="228600" indent="-228600" algn="l">
                        <a:spcBef>
                          <a:spcPts val="600"/>
                        </a:spcBef>
                        <a:buFont typeface="+mj-lt"/>
                        <a:buAutoNum type="arabicPeriod"/>
                      </a:pPr>
                      <a:r>
                        <a:rPr lang="fr-FR" sz="1200" b="0" dirty="0" smtClean="0">
                          <a:solidFill>
                            <a:srgbClr val="C00000"/>
                          </a:solidFill>
                        </a:rPr>
                        <a:t>Prévoir une rencontre avec la direction ou le management élargi à chaque changement important.</a:t>
                      </a:r>
                    </a:p>
                    <a:p>
                      <a:pPr marL="228600" indent="-228600" algn="l">
                        <a:spcBef>
                          <a:spcPts val="600"/>
                        </a:spcBef>
                        <a:buFont typeface="+mj-lt"/>
                        <a:buAutoNum type="arabicPeriod"/>
                      </a:pPr>
                      <a:r>
                        <a:rPr lang="fr-FR" sz="1200" b="0" dirty="0" smtClean="0">
                          <a:solidFill>
                            <a:srgbClr val="C00000"/>
                          </a:solidFill>
                        </a:rPr>
                        <a:t>Tester en équipe des nouvelles orientations à petite échelle avant de les déployer largement.</a:t>
                      </a:r>
                    </a:p>
                    <a:p>
                      <a:pPr marL="228600" indent="-228600" algn="l">
                        <a:spcBef>
                          <a:spcPts val="600"/>
                        </a:spcBef>
                        <a:buFont typeface="+mj-lt"/>
                        <a:buAutoNum type="arabicPeriod"/>
                      </a:pPr>
                      <a:r>
                        <a:rPr lang="fr-FR" sz="1200" b="0" dirty="0" smtClean="0">
                          <a:solidFill>
                            <a:srgbClr val="C00000"/>
                          </a:solidFill>
                        </a:rPr>
                        <a:t>Permettre aux équipes de proposer des ajustements avant validation finale.</a:t>
                      </a:r>
                    </a:p>
                    <a:p>
                      <a:pPr marL="228600" indent="-228600" algn="l">
                        <a:spcBef>
                          <a:spcPts val="600"/>
                        </a:spcBef>
                        <a:buFont typeface="+mj-lt"/>
                        <a:buAutoNum type="arabicPeriod"/>
                      </a:pPr>
                      <a:r>
                        <a:rPr lang="fr-FR" sz="1200" b="0" dirty="0" smtClean="0">
                          <a:solidFill>
                            <a:srgbClr val="C00000"/>
                          </a:solidFill>
                        </a:rPr>
                        <a:t>Mettre en place un tableau évolutif (physique ou numérique) où sont affichées les orientations stratégiques et leurs évolutions.</a:t>
                      </a:r>
                    </a:p>
                    <a:p>
                      <a:pPr marL="228600" indent="-228600" algn="l">
                        <a:spcBef>
                          <a:spcPts val="600"/>
                        </a:spcBef>
                        <a:buFont typeface="+mj-lt"/>
                        <a:buAutoNum type="arabicPeriod"/>
                      </a:pPr>
                      <a:r>
                        <a:rPr lang="fr-FR" sz="1200" b="0" dirty="0" smtClean="0">
                          <a:solidFill>
                            <a:srgbClr val="C00000"/>
                          </a:solidFill>
                        </a:rPr>
                        <a:t>Laisser un espace où l’équipe peut proposer des idées ou commenter les évolutions.</a:t>
                      </a:r>
                    </a:p>
                    <a:p>
                      <a:pPr marL="228600" indent="-228600" algn="l">
                        <a:spcBef>
                          <a:spcPts val="600"/>
                        </a:spcBef>
                        <a:buFont typeface="+mj-lt"/>
                        <a:buAutoNum type="arabicPeriod"/>
                      </a:pPr>
                      <a:r>
                        <a:rPr lang="fr-FR" sz="1200" b="0" dirty="0" smtClean="0">
                          <a:solidFill>
                            <a:srgbClr val="C00000"/>
                          </a:solidFill>
                        </a:rPr>
                        <a:t>Identifier ensemble des ajustements possibles à transmettre à la direction.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C00000"/>
                          </a:solidFill>
                        </a:rPr>
                        <a:t>Exemples d’a</a:t>
                      </a:r>
                      <a:r>
                        <a:rPr lang="fr-FR" sz="1200" b="1" kern="1200" dirty="0" smtClean="0">
                          <a:solidFill>
                            <a:srgbClr val="C00000"/>
                          </a:solidFill>
                          <a:latin typeface="+mn-lt"/>
                          <a:ea typeface="+mn-ea"/>
                          <a:cs typeface="+mn-cs"/>
                        </a:rPr>
                        <a:t>ctions pour</a:t>
                      </a:r>
                      <a:r>
                        <a:rPr lang="fr-FR" sz="1200" b="1" kern="1200" baseline="0" dirty="0" smtClean="0">
                          <a:solidFill>
                            <a:srgbClr val="C00000"/>
                          </a:solidFill>
                          <a:latin typeface="+mn-lt"/>
                          <a:ea typeface="+mn-ea"/>
                          <a:cs typeface="+mn-cs"/>
                        </a:rPr>
                        <a:t> r</a:t>
                      </a:r>
                      <a:r>
                        <a:rPr lang="fr-FR" sz="1200" b="1" dirty="0" smtClean="0">
                          <a:solidFill>
                            <a:srgbClr val="C00000"/>
                          </a:solidFill>
                        </a:rPr>
                        <a:t>endre les orientations stratégiques accessibles à l’équipe</a:t>
                      </a:r>
                      <a:r>
                        <a:rPr lang="fr-FR" sz="1200" b="1" baseline="0" dirty="0" smtClean="0">
                          <a:solidFill>
                            <a:srgbClr val="C00000"/>
                          </a:solidFill>
                        </a:rPr>
                        <a:t> </a:t>
                      </a:r>
                      <a:r>
                        <a:rPr lang="fr-FR" sz="1200" b="1" kern="1200" dirty="0" smtClean="0">
                          <a:solidFill>
                            <a:srgbClr val="C00000"/>
                          </a:solidFill>
                          <a:latin typeface="+mn-lt"/>
                          <a:ea typeface="+mn-ea"/>
                          <a:cs typeface="+mn-cs"/>
                        </a:rPr>
                        <a:t>: </a:t>
                      </a:r>
                    </a:p>
                    <a:p>
                      <a:pPr algn="ctr"/>
                      <a:endParaRPr lang="fr-FR" sz="1200" b="1" dirty="0" smtClean="0">
                        <a:solidFill>
                          <a:schemeClr val="accent2"/>
                        </a:solidFill>
                      </a:endParaRPr>
                    </a:p>
                    <a:p>
                      <a:pPr marL="228600" indent="-228600" algn="l">
                        <a:spcBef>
                          <a:spcPts val="600"/>
                        </a:spcBef>
                        <a:buFont typeface="+mj-lt"/>
                        <a:buAutoNum type="arabicPeriod"/>
                      </a:pPr>
                      <a:r>
                        <a:rPr lang="fr-FR" sz="1200" b="0" dirty="0" smtClean="0">
                          <a:solidFill>
                            <a:srgbClr val="C00000"/>
                          </a:solidFill>
                        </a:rPr>
                        <a:t>Organiser une présentation mensuelle des objectifs stratégiques de l’entreprise et comment ils se déclinent au niveau de l’équipe terrain.</a:t>
                      </a:r>
                    </a:p>
                    <a:p>
                      <a:pPr marL="228600" indent="-228600" algn="l">
                        <a:spcBef>
                          <a:spcPts val="600"/>
                        </a:spcBef>
                        <a:buFont typeface="+mj-lt"/>
                        <a:buAutoNum type="arabicPeriod"/>
                      </a:pPr>
                      <a:r>
                        <a:rPr lang="fr-FR" sz="1200" b="0" dirty="0" smtClean="0">
                          <a:solidFill>
                            <a:srgbClr val="C00000"/>
                          </a:solidFill>
                        </a:rPr>
                        <a:t>Créer un support visuel simple (affiche, tableau) pour rappeler les grandes orientations stratégiques de l’entreprise, visible dans les espaces communs.</a:t>
                      </a:r>
                    </a:p>
                    <a:p>
                      <a:pPr marL="228600" indent="-228600" algn="l">
                        <a:spcBef>
                          <a:spcPts val="600"/>
                        </a:spcBef>
                        <a:buFont typeface="+mj-lt"/>
                        <a:buAutoNum type="arabicPeriod"/>
                      </a:pPr>
                      <a:r>
                        <a:rPr lang="fr-FR" sz="1200" b="0" dirty="0" smtClean="0">
                          <a:solidFill>
                            <a:srgbClr val="C00000"/>
                          </a:solidFill>
                        </a:rPr>
                        <a:t>Utiliser des points réguliers pour décrire les avancées : Lors de chaque réunion d’équipe, faire un point rapide sur la façon dont les actions de l’équipe contribuent aux orientations stratégiques, en expliquant les liens directs et en mettant en lumière des exemples concrets.</a:t>
                      </a:r>
                    </a:p>
                    <a:p>
                      <a:pPr marL="228600" indent="-228600" algn="l">
                        <a:spcBef>
                          <a:spcPts val="600"/>
                        </a:spcBef>
                        <a:buFont typeface="+mj-lt"/>
                        <a:buAutoNum type="arabicPeriod"/>
                      </a:pPr>
                      <a:r>
                        <a:rPr lang="fr-FR" sz="1200" b="0" dirty="0" smtClean="0">
                          <a:solidFill>
                            <a:srgbClr val="C00000"/>
                          </a:solidFill>
                        </a:rPr>
                        <a:t>Simplifier la communication des objectifs stratégiques : Rédiger un document simplifié, sans jargon, qui présente les objectifs stratégiques et comment chaque équipe et chaque individu peut contribuer à leur réalisation. Ce document pourrait être mis à jour régulièrement et partagé lors de réunions ou par email.</a:t>
                      </a:r>
                    </a:p>
                    <a:p>
                      <a:pPr marL="228600" indent="-228600" algn="l">
                        <a:spcBef>
                          <a:spcPts val="600"/>
                        </a:spcBef>
                        <a:buFont typeface="+mj-lt"/>
                        <a:buAutoNum type="arabicPeriod"/>
                      </a:pPr>
                      <a:r>
                        <a:rPr lang="fr-FR" sz="1200" b="0" dirty="0" smtClean="0">
                          <a:solidFill>
                            <a:srgbClr val="C00000"/>
                          </a:solidFill>
                        </a:rPr>
                        <a:t>Créer des "questions/réponses" interactives : Organiser des sessions régulières de type "questions-réponses" où les managers expliquent les orientations stratégiques et répondent aux préoccupations ou questions des membres de l’équipe. Ces sessions peuvent se faire en présentiel ou à travers un outil numérique comme une FAQ interactive.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152681"/>
                  </a:ext>
                </a:extLst>
              </a:tr>
            </a:tbl>
          </a:graphicData>
        </a:graphic>
      </p:graphicFrame>
    </p:spTree>
    <p:extLst>
      <p:ext uri="{BB962C8B-B14F-4D97-AF65-F5344CB8AC3E}">
        <p14:creationId xmlns:p14="http://schemas.microsoft.com/office/powerpoint/2010/main" val="912486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450494311"/>
              </p:ext>
            </p:extLst>
          </p:nvPr>
        </p:nvGraphicFramePr>
        <p:xfrm>
          <a:off x="211659" y="92098"/>
          <a:ext cx="11821416" cy="6637623"/>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37623">
                <a:tc>
                  <a:txBody>
                    <a:bodyPr/>
                    <a:lstStyle/>
                    <a:p>
                      <a:pPr algn="ctr"/>
                      <a:endParaRPr lang="fr-FR" sz="2000" b="1" dirty="0" smtClean="0">
                        <a:solidFill>
                          <a:srgbClr val="CD19F7"/>
                        </a:solidFill>
                      </a:endParaRPr>
                    </a:p>
                    <a:p>
                      <a:pPr algn="ctr"/>
                      <a:endParaRPr lang="fr-FR" sz="2000" b="1" dirty="0" smtClean="0">
                        <a:solidFill>
                          <a:srgbClr val="CD19F7"/>
                        </a:solidFill>
                      </a:endParaRPr>
                    </a:p>
                    <a:p>
                      <a:pPr algn="ctr"/>
                      <a:r>
                        <a:rPr lang="fr-FR" sz="2000" b="1" dirty="0" smtClean="0">
                          <a:solidFill>
                            <a:srgbClr val="CD19F7"/>
                          </a:solidFill>
                        </a:rPr>
                        <a:t>Équilibre vie pro / vie perso</a:t>
                      </a:r>
                    </a:p>
                    <a:p>
                      <a:pPr algn="ctr"/>
                      <a:endParaRPr lang="fr-FR" sz="2000" b="1" kern="1200" dirty="0" smtClean="0">
                        <a:solidFill>
                          <a:srgbClr val="0070C0"/>
                        </a:solidFill>
                        <a:latin typeface="+mn-lt"/>
                        <a:ea typeface="+mn-ea"/>
                        <a:cs typeface="+mn-cs"/>
                      </a:endParaRPr>
                    </a:p>
                    <a:p>
                      <a:pPr marL="0" algn="ctr" defTabSz="914400" rtl="0" eaLnBrk="1" latinLnBrk="0" hangingPunct="1"/>
                      <a:r>
                        <a:rPr lang="fr-FR" sz="1800" b="0" kern="1200" dirty="0" smtClean="0">
                          <a:solidFill>
                            <a:srgbClr val="CD19F7"/>
                          </a:solidFill>
                          <a:latin typeface="+mn-lt"/>
                          <a:ea typeface="+mn-ea"/>
                          <a:cs typeface="+mn-cs"/>
                        </a:rPr>
                        <a:t>Favoriser un environnement de travail respectueux des rythmes personnels</a:t>
                      </a:r>
                      <a:endParaRPr lang="fr-FR" sz="1800" b="0" kern="1200" dirty="0">
                        <a:solidFill>
                          <a:srgbClr val="CD19F7"/>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2000" b="1" dirty="0" smtClean="0">
                        <a:solidFill>
                          <a:srgbClr val="CD19F7"/>
                        </a:solidFill>
                      </a:endParaRPr>
                    </a:p>
                    <a:p>
                      <a:pPr algn="ctr"/>
                      <a:endParaRPr lang="fr-FR" sz="2000" b="1" dirty="0" smtClean="0">
                        <a:solidFill>
                          <a:srgbClr val="CD19F7"/>
                        </a:solidFill>
                      </a:endParaRPr>
                    </a:p>
                    <a:p>
                      <a:pPr algn="ctr"/>
                      <a:r>
                        <a:rPr lang="fr-FR" sz="2000" b="1" dirty="0" smtClean="0">
                          <a:solidFill>
                            <a:srgbClr val="CD19F7"/>
                          </a:solidFill>
                        </a:rPr>
                        <a:t>Équilibre vie pro / vie perso</a:t>
                      </a:r>
                    </a:p>
                    <a:p>
                      <a:pPr algn="ctr"/>
                      <a:endParaRPr lang="fr-FR" sz="1600" dirty="0" smtClean="0">
                        <a:solidFill>
                          <a:srgbClr val="00B050"/>
                        </a:solidFill>
                      </a:endParaRPr>
                    </a:p>
                    <a:p>
                      <a:pPr marL="0" algn="ctr" defTabSz="914400" rtl="0" eaLnBrk="1" latinLnBrk="0" hangingPunct="1"/>
                      <a:r>
                        <a:rPr lang="fr-FR" sz="1800" b="0" kern="1200" dirty="0" smtClean="0">
                          <a:solidFill>
                            <a:srgbClr val="CD19F7"/>
                          </a:solidFill>
                          <a:latin typeface="+mn-lt"/>
                          <a:ea typeface="+mn-ea"/>
                          <a:cs typeface="+mn-cs"/>
                        </a:rPr>
                        <a:t>Respecter les temps de repos et de déconnexion</a:t>
                      </a:r>
                      <a:endParaRPr lang="fr-FR" sz="1600" dirty="0">
                        <a:solidFill>
                          <a:srgbClr val="CD19F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630148"/>
                  </a:ext>
                </a:extLst>
              </a:tr>
            </a:tbl>
          </a:graphicData>
        </a:graphic>
      </p:graphicFrame>
      <p:pic>
        <p:nvPicPr>
          <p:cNvPr id="2" name="Image 1"/>
          <p:cNvPicPr>
            <a:picLocks noChangeAspect="1"/>
          </p:cNvPicPr>
          <p:nvPr/>
        </p:nvPicPr>
        <p:blipFill>
          <a:blip r:embed="rId2"/>
          <a:stretch>
            <a:fillRect/>
          </a:stretch>
        </p:blipFill>
        <p:spPr>
          <a:xfrm>
            <a:off x="882622" y="2869107"/>
            <a:ext cx="4741925" cy="2391460"/>
          </a:xfrm>
          <a:prstGeom prst="rect">
            <a:avLst/>
          </a:prstGeom>
        </p:spPr>
      </p:pic>
      <p:pic>
        <p:nvPicPr>
          <p:cNvPr id="4" name="Image 3"/>
          <p:cNvPicPr>
            <a:picLocks noChangeAspect="1"/>
          </p:cNvPicPr>
          <p:nvPr/>
        </p:nvPicPr>
        <p:blipFill>
          <a:blip r:embed="rId3"/>
          <a:stretch>
            <a:fillRect/>
          </a:stretch>
        </p:blipFill>
        <p:spPr>
          <a:xfrm>
            <a:off x="7275653" y="2526112"/>
            <a:ext cx="3703970" cy="2894325"/>
          </a:xfrm>
          <a:prstGeom prst="rect">
            <a:avLst/>
          </a:prstGeom>
        </p:spPr>
      </p:pic>
    </p:spTree>
    <p:extLst>
      <p:ext uri="{BB962C8B-B14F-4D97-AF65-F5344CB8AC3E}">
        <p14:creationId xmlns:p14="http://schemas.microsoft.com/office/powerpoint/2010/main" val="1193762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828115930"/>
              </p:ext>
            </p:extLst>
          </p:nvPr>
        </p:nvGraphicFramePr>
        <p:xfrm>
          <a:off x="144724" y="126006"/>
          <a:ext cx="11821416" cy="6616872"/>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168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CD19F7"/>
                          </a:solidFill>
                        </a:rPr>
                        <a:t>Exemples d’actions pour </a:t>
                      </a:r>
                      <a:r>
                        <a:rPr lang="fr-FR" sz="1200" b="1" kern="1200" dirty="0" smtClean="0">
                          <a:solidFill>
                            <a:srgbClr val="CD19F7"/>
                          </a:solidFill>
                          <a:latin typeface="+mn-lt"/>
                          <a:ea typeface="+mn-ea"/>
                          <a:cs typeface="+mn-cs"/>
                        </a:rPr>
                        <a:t>respecter les temps de repos et de déconnexion </a:t>
                      </a:r>
                      <a:r>
                        <a:rPr lang="fr-FR" sz="1200" b="1" dirty="0" smtClean="0">
                          <a:solidFill>
                            <a:srgbClr val="CD19F7"/>
                          </a:solidFill>
                        </a:rPr>
                        <a:t>: </a:t>
                      </a:r>
                    </a:p>
                    <a:p>
                      <a:pPr marL="171450" indent="-171450" algn="l">
                        <a:buFont typeface="Arial" panose="020B0604020202020204" pitchFamily="34" charset="0"/>
                        <a:buChar char="•"/>
                      </a:pPr>
                      <a:endParaRPr lang="fr-FR" sz="1200" b="1" dirty="0" smtClean="0">
                        <a:solidFill>
                          <a:srgbClr val="002060"/>
                        </a:solidFill>
                      </a:endParaRPr>
                    </a:p>
                    <a:p>
                      <a:pPr marL="228600" indent="-228600" algn="l">
                        <a:spcBef>
                          <a:spcPts val="600"/>
                        </a:spcBef>
                        <a:buFont typeface="+mj-lt"/>
                        <a:buAutoNum type="arabicPeriod"/>
                      </a:pPr>
                      <a:r>
                        <a:rPr lang="fr-FR" sz="1200" b="0" dirty="0" smtClean="0">
                          <a:solidFill>
                            <a:srgbClr val="CD19F7"/>
                          </a:solidFill>
                        </a:rPr>
                        <a:t>Clarifier que les appels, mails et messages professionnels ne doivent pas être envoyés en dehors des heures de service, sauf urgence avérée</a:t>
                      </a:r>
                    </a:p>
                    <a:p>
                      <a:pPr marL="228600" indent="-228600" algn="l">
                        <a:spcBef>
                          <a:spcPts val="600"/>
                        </a:spcBef>
                        <a:buFont typeface="+mj-lt"/>
                        <a:buAutoNum type="arabicPeriod"/>
                      </a:pPr>
                      <a:r>
                        <a:rPr lang="fr-FR" sz="1200" b="0" dirty="0" smtClean="0">
                          <a:solidFill>
                            <a:srgbClr val="CD19F7"/>
                          </a:solidFill>
                        </a:rPr>
                        <a:t>Utiliser la programmation différée des emails pour éviter les sollicitations tardives.</a:t>
                      </a:r>
                    </a:p>
                    <a:p>
                      <a:pPr marL="228600" indent="-228600" algn="l">
                        <a:spcBef>
                          <a:spcPts val="600"/>
                        </a:spcBef>
                        <a:buFont typeface="+mj-lt"/>
                        <a:buAutoNum type="arabicPeriod"/>
                      </a:pPr>
                      <a:r>
                        <a:rPr lang="fr-FR" sz="1200" b="0" dirty="0" smtClean="0">
                          <a:solidFill>
                            <a:srgbClr val="CD19F7"/>
                          </a:solidFill>
                        </a:rPr>
                        <a:t>Vérifier que chaque collaborateur prend bien ses pauses et congés sans culpabilité.</a:t>
                      </a:r>
                    </a:p>
                    <a:p>
                      <a:pPr marL="228600" indent="-228600" algn="l">
                        <a:spcBef>
                          <a:spcPts val="600"/>
                        </a:spcBef>
                        <a:buFont typeface="+mj-lt"/>
                        <a:buAutoNum type="arabicPeriod"/>
                      </a:pPr>
                      <a:r>
                        <a:rPr lang="fr-FR" sz="1200" b="0" dirty="0" smtClean="0">
                          <a:solidFill>
                            <a:srgbClr val="CD19F7"/>
                          </a:solidFill>
                        </a:rPr>
                        <a:t>Mettre en place un suivi des jours de repos non pris et encourager leur pose avant la fin de l’année.</a:t>
                      </a:r>
                    </a:p>
                    <a:p>
                      <a:pPr marL="228600" indent="-228600" algn="l">
                        <a:spcBef>
                          <a:spcPts val="600"/>
                        </a:spcBef>
                        <a:buFont typeface="+mj-lt"/>
                        <a:buAutoNum type="arabicPeriod"/>
                      </a:pPr>
                      <a:r>
                        <a:rPr lang="fr-FR" sz="1200" b="0" dirty="0" smtClean="0">
                          <a:solidFill>
                            <a:srgbClr val="CD19F7"/>
                          </a:solidFill>
                        </a:rPr>
                        <a:t>Définir des plages horaires où les réunions et sollicitations sont interdites (ex. première heure du matin, après le déjeuner).</a:t>
                      </a:r>
                    </a:p>
                    <a:p>
                      <a:pPr marL="228600" indent="-228600" algn="l">
                        <a:spcBef>
                          <a:spcPts val="600"/>
                        </a:spcBef>
                        <a:buFont typeface="+mj-lt"/>
                        <a:buAutoNum type="arabicPeriod"/>
                      </a:pPr>
                      <a:r>
                        <a:rPr lang="fr-FR" sz="1200" b="0" dirty="0" smtClean="0">
                          <a:solidFill>
                            <a:srgbClr val="CD19F7"/>
                          </a:solidFill>
                        </a:rPr>
                        <a:t>Expérimenter une journée "sans réunion" par semaine</a:t>
                      </a:r>
                    </a:p>
                    <a:p>
                      <a:pPr marL="228600" indent="-228600" algn="l">
                        <a:spcBef>
                          <a:spcPts val="600"/>
                        </a:spcBef>
                        <a:buFont typeface="+mj-lt"/>
                        <a:buAutoNum type="arabicPeriod"/>
                      </a:pPr>
                      <a:r>
                        <a:rPr lang="fr-FR" sz="1200" b="0" dirty="0" smtClean="0">
                          <a:solidFill>
                            <a:srgbClr val="CD19F7"/>
                          </a:solidFill>
                        </a:rPr>
                        <a:t>Organiser une courte session d’échange sur les bonnes pratiques de déconnexion.</a:t>
                      </a:r>
                    </a:p>
                    <a:p>
                      <a:pPr marL="228600" indent="-228600" algn="l">
                        <a:spcBef>
                          <a:spcPts val="600"/>
                        </a:spcBef>
                        <a:buFont typeface="+mj-lt"/>
                        <a:buAutoNum type="arabicPeriod"/>
                      </a:pPr>
                      <a:r>
                        <a:rPr lang="fr-FR" sz="1200" b="0" dirty="0" smtClean="0">
                          <a:solidFill>
                            <a:srgbClr val="CD19F7"/>
                          </a:solidFill>
                        </a:rPr>
                        <a:t>Créer un espace calme où les collaborateurs peuvent se reposer pendant leurs pauses (ex. fauteuil confortable, éclairage apaisant).</a:t>
                      </a:r>
                    </a:p>
                    <a:p>
                      <a:pPr marL="0" indent="0" algn="l">
                        <a:buFont typeface="Arial" panose="020B0604020202020204" pitchFamily="34" charset="0"/>
                        <a:buNone/>
                      </a:pPr>
                      <a:endParaRPr lang="fr-FR" sz="1200" b="0" dirty="0" smtClean="0">
                        <a:solidFill>
                          <a:srgbClr val="00B050"/>
                        </a:solidFill>
                      </a:endParaRPr>
                    </a:p>
                    <a:p>
                      <a:pPr algn="ctr"/>
                      <a:endParaRPr lang="fr-FR" sz="1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CD19F7"/>
                          </a:solidFill>
                        </a:rPr>
                        <a:t>Exemples d’actions </a:t>
                      </a:r>
                      <a:r>
                        <a:rPr lang="fr-FR" sz="1200" b="1" kern="1200" dirty="0" smtClean="0">
                          <a:solidFill>
                            <a:srgbClr val="CD19F7"/>
                          </a:solidFill>
                          <a:latin typeface="+mn-lt"/>
                          <a:ea typeface="+mn-ea"/>
                          <a:cs typeface="+mn-cs"/>
                        </a:rPr>
                        <a:t>pour favoriser un environnement de travail respectueux des rythmes personnels </a:t>
                      </a:r>
                      <a:r>
                        <a:rPr lang="fr-FR" sz="1200" b="1" kern="1200" baseline="0" dirty="0" smtClean="0">
                          <a:solidFill>
                            <a:srgbClr val="CD19F7"/>
                          </a:solidFill>
                          <a:latin typeface="+mn-lt"/>
                          <a:ea typeface="+mn-ea"/>
                          <a:cs typeface="+mn-cs"/>
                        </a:rPr>
                        <a:t>:</a:t>
                      </a:r>
                      <a:r>
                        <a:rPr lang="fr-FR" sz="1200" b="1" dirty="0" smtClean="0">
                          <a:solidFill>
                            <a:srgbClr val="CD19F7"/>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02060"/>
                        </a:solidFill>
                      </a:endParaRPr>
                    </a:p>
                    <a:p>
                      <a:pPr marL="228600" indent="-228600" algn="l" defTabSz="914400" rtl="0" eaLnBrk="1" latinLnBrk="0" hangingPunct="1">
                        <a:spcBef>
                          <a:spcPts val="600"/>
                        </a:spcBef>
                        <a:buFont typeface="+mj-lt"/>
                        <a:buAutoNum type="arabicPeriod"/>
                      </a:pPr>
                      <a:r>
                        <a:rPr lang="fr-FR" sz="1200" b="0" kern="1200" dirty="0" smtClean="0">
                          <a:solidFill>
                            <a:srgbClr val="CD19F7"/>
                          </a:solidFill>
                          <a:latin typeface="+mn-lt"/>
                          <a:ea typeface="+mn-ea"/>
                          <a:cs typeface="+mn-cs"/>
                        </a:rPr>
                        <a:t>Organiser une réunion d’équipe pour discuter de l’organisation des horaires de travail et identifier des solutions pour mieux respecter l’équilibre personnel (par exemple : horaires flexibles, travail à distance).</a:t>
                      </a:r>
                    </a:p>
                    <a:p>
                      <a:pPr marL="228600" indent="-228600" algn="l" defTabSz="914400" rtl="0" eaLnBrk="1" latinLnBrk="0" hangingPunct="1">
                        <a:spcBef>
                          <a:spcPts val="600"/>
                        </a:spcBef>
                        <a:buFont typeface="+mj-lt"/>
                        <a:buAutoNum type="arabicPeriod"/>
                      </a:pPr>
                      <a:r>
                        <a:rPr lang="fr-FR" sz="1200" b="0" kern="1200" dirty="0" smtClean="0">
                          <a:solidFill>
                            <a:srgbClr val="CD19F7"/>
                          </a:solidFill>
                          <a:latin typeface="+mn-lt"/>
                          <a:ea typeface="+mn-ea"/>
                          <a:cs typeface="+mn-cs"/>
                        </a:rPr>
                        <a:t>Encourager les membres de l’équipe à prendre leurs pauses de manière régulière et sans interruption, pour garantir un moment de détente.</a:t>
                      </a:r>
                    </a:p>
                    <a:p>
                      <a:pPr marL="228600" indent="-228600" algn="l" defTabSz="914400" rtl="0" eaLnBrk="1" latinLnBrk="0" hangingPunct="1">
                        <a:spcBef>
                          <a:spcPts val="600"/>
                        </a:spcBef>
                        <a:buFont typeface="+mj-lt"/>
                        <a:buAutoNum type="arabicPeriod"/>
                      </a:pPr>
                      <a:r>
                        <a:rPr lang="fr-FR" sz="1200" b="0" kern="1200" dirty="0" smtClean="0">
                          <a:solidFill>
                            <a:srgbClr val="CD19F7"/>
                          </a:solidFill>
                          <a:latin typeface="+mn-lt"/>
                          <a:ea typeface="+mn-ea"/>
                          <a:cs typeface="+mn-cs"/>
                        </a:rPr>
                        <a:t>Mettre en place une politique de "non-contact" en dehors des heures de travail, sauf en cas d’urgence, pour préserver la vie privée des collaborateurs.</a:t>
                      </a:r>
                    </a:p>
                    <a:p>
                      <a:pPr marL="228600" indent="-228600" algn="l" defTabSz="914400" rtl="0" eaLnBrk="1" latinLnBrk="0" hangingPunct="1">
                        <a:spcBef>
                          <a:spcPts val="600"/>
                        </a:spcBef>
                        <a:buFont typeface="+mj-lt"/>
                        <a:buAutoNum type="arabicPeriod"/>
                      </a:pPr>
                      <a:r>
                        <a:rPr lang="fr-FR" sz="1200" b="0" kern="1200" dirty="0" smtClean="0">
                          <a:solidFill>
                            <a:srgbClr val="CD19F7"/>
                          </a:solidFill>
                          <a:latin typeface="+mn-lt"/>
                          <a:ea typeface="+mn-ea"/>
                          <a:cs typeface="+mn-cs"/>
                        </a:rPr>
                        <a:t>Identifier les pics de charge de travail et proposer des ajustements (ex. répartition des tâches, entraide entre collègues).</a:t>
                      </a:r>
                    </a:p>
                    <a:p>
                      <a:pPr marL="228600" indent="-228600" algn="l" defTabSz="914400" rtl="0" eaLnBrk="1" latinLnBrk="0" hangingPunct="1">
                        <a:spcBef>
                          <a:spcPts val="600"/>
                        </a:spcBef>
                        <a:buFont typeface="+mj-lt"/>
                        <a:buAutoNum type="arabicPeriod"/>
                      </a:pPr>
                      <a:r>
                        <a:rPr lang="fr-FR" sz="1200" b="0" kern="1200" dirty="0" smtClean="0">
                          <a:solidFill>
                            <a:srgbClr val="CD19F7"/>
                          </a:solidFill>
                          <a:latin typeface="+mn-lt"/>
                          <a:ea typeface="+mn-ea"/>
                          <a:cs typeface="+mn-cs"/>
                        </a:rPr>
                        <a:t>Permettre des moments de récupération après des périodes particulièrement intenses.</a:t>
                      </a:r>
                    </a:p>
                    <a:p>
                      <a:pPr marL="228600" indent="-228600" algn="l" defTabSz="914400" rtl="0" eaLnBrk="1" latinLnBrk="0" hangingPunct="1">
                        <a:spcBef>
                          <a:spcPts val="600"/>
                        </a:spcBef>
                        <a:buFont typeface="+mj-lt"/>
                        <a:buAutoNum type="arabicPeriod"/>
                      </a:pPr>
                      <a:r>
                        <a:rPr lang="fr-FR" sz="1200" b="0" kern="1200" dirty="0" smtClean="0">
                          <a:solidFill>
                            <a:srgbClr val="CD19F7"/>
                          </a:solidFill>
                          <a:latin typeface="+mn-lt"/>
                          <a:ea typeface="+mn-ea"/>
                          <a:cs typeface="+mn-cs"/>
                        </a:rPr>
                        <a:t>Proposer des solutions comme des journées sans réunions ou des créneaux réservés pour certaines tâches.</a:t>
                      </a:r>
                    </a:p>
                    <a:p>
                      <a:pPr marL="228600" indent="-228600" algn="l" defTabSz="914400" rtl="0" eaLnBrk="1" latinLnBrk="0" hangingPunct="1">
                        <a:spcBef>
                          <a:spcPts val="600"/>
                        </a:spcBef>
                        <a:buFont typeface="+mj-lt"/>
                        <a:buAutoNum type="arabicPeriod"/>
                      </a:pPr>
                      <a:r>
                        <a:rPr lang="fr-FR" sz="1200" b="0" kern="1200" dirty="0" smtClean="0">
                          <a:solidFill>
                            <a:srgbClr val="CD19F7"/>
                          </a:solidFill>
                          <a:latin typeface="+mn-lt"/>
                          <a:ea typeface="+mn-ea"/>
                          <a:cs typeface="+mn-cs"/>
                        </a:rPr>
                        <a:t>Mettre en place un système de rotation des tâches les plus stressantes ou exigeantes pour alléger la charge de travail de manière plus équitable.</a:t>
                      </a:r>
                    </a:p>
                    <a:p>
                      <a:pPr marL="228600" indent="-228600" algn="l" defTabSz="914400" rtl="0" eaLnBrk="1" latinLnBrk="0" hangingPunct="1">
                        <a:spcBef>
                          <a:spcPts val="600"/>
                        </a:spcBef>
                        <a:buFont typeface="+mj-lt"/>
                        <a:buAutoNum type="arabicPeriod"/>
                      </a:pPr>
                      <a:r>
                        <a:rPr lang="fr-FR" sz="1200" b="0" kern="1200" dirty="0" smtClean="0">
                          <a:solidFill>
                            <a:srgbClr val="CD19F7"/>
                          </a:solidFill>
                          <a:latin typeface="+mn-lt"/>
                          <a:ea typeface="+mn-ea"/>
                          <a:cs typeface="+mn-cs"/>
                        </a:rPr>
                        <a:t>Favoriser la reconnaissance des signaux de fatigue et encourager le dialogue pour ajuster l’organisation si nécessaire.</a:t>
                      </a:r>
                    </a:p>
                    <a:p>
                      <a:pPr marL="228600" indent="-228600" algn="l" defTabSz="914400" rtl="0" eaLnBrk="1" latinLnBrk="0" hangingPunct="1">
                        <a:spcBef>
                          <a:spcPts val="600"/>
                        </a:spcBef>
                        <a:buFont typeface="+mj-lt"/>
                        <a:buAutoNum type="arabicPeriod"/>
                      </a:pPr>
                      <a:r>
                        <a:rPr lang="fr-FR" sz="1200" b="0" kern="1200" dirty="0" smtClean="0">
                          <a:solidFill>
                            <a:srgbClr val="CD19F7"/>
                          </a:solidFill>
                          <a:latin typeface="+mn-lt"/>
                          <a:ea typeface="+mn-ea"/>
                          <a:cs typeface="+mn-cs"/>
                        </a:rPr>
                        <a:t>Anticiper et communiquer les planning</a:t>
                      </a:r>
                      <a:r>
                        <a:rPr lang="fr-FR" sz="1200" b="0" kern="1200" baseline="0" dirty="0" smtClean="0">
                          <a:solidFill>
                            <a:srgbClr val="CD19F7"/>
                          </a:solidFill>
                          <a:latin typeface="+mn-lt"/>
                          <a:ea typeface="+mn-ea"/>
                          <a:cs typeface="+mn-cs"/>
                        </a:rPr>
                        <a:t> suffisamment tôt pour faciliter l’organisation personnelle</a:t>
                      </a:r>
                      <a:endParaRPr lang="fr-FR" sz="1200" b="0" kern="1200" dirty="0" smtClean="0">
                        <a:solidFill>
                          <a:srgbClr val="CD19F7"/>
                        </a:solidFill>
                        <a:latin typeface="+mn-lt"/>
                        <a:ea typeface="+mn-ea"/>
                        <a:cs typeface="+mn-cs"/>
                      </a:endParaRPr>
                    </a:p>
                    <a:p>
                      <a:pPr marL="228600" indent="-228600" algn="l" defTabSz="914400" rtl="0" eaLnBrk="1" latinLnBrk="0" hangingPunct="1">
                        <a:spcBef>
                          <a:spcPts val="600"/>
                        </a:spcBef>
                        <a:buFont typeface="+mj-lt"/>
                        <a:buAutoNum type="arabicPeriod"/>
                      </a:pPr>
                      <a:r>
                        <a:rPr lang="fr-FR" sz="1200" b="0" kern="1200" dirty="0" smtClean="0">
                          <a:solidFill>
                            <a:srgbClr val="CD19F7"/>
                          </a:solidFill>
                          <a:latin typeface="+mn-lt"/>
                          <a:ea typeface="+mn-ea"/>
                          <a:cs typeface="+mn-cs"/>
                        </a:rPr>
                        <a:t> Encourager la gestion autonome du temps de travail tout en respectant les priorités collectives, avec des outils de planification adaptés à chaque membre de l’équipe.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630148"/>
                  </a:ext>
                </a:extLst>
              </a:tr>
            </a:tbl>
          </a:graphicData>
        </a:graphic>
      </p:graphicFrame>
    </p:spTree>
    <p:extLst>
      <p:ext uri="{BB962C8B-B14F-4D97-AF65-F5344CB8AC3E}">
        <p14:creationId xmlns:p14="http://schemas.microsoft.com/office/powerpoint/2010/main" val="929671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1366199615"/>
              </p:ext>
            </p:extLst>
          </p:nvPr>
        </p:nvGraphicFramePr>
        <p:xfrm>
          <a:off x="211659" y="92098"/>
          <a:ext cx="11821416" cy="6650780"/>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50780">
                <a:tc>
                  <a:txBody>
                    <a:bodyPr/>
                    <a:lstStyle/>
                    <a:p>
                      <a:pPr algn="ctr"/>
                      <a:r>
                        <a:rPr lang="fr-FR" sz="2000" dirty="0" smtClean="0">
                          <a:solidFill>
                            <a:srgbClr val="3AB6AA"/>
                          </a:solidFill>
                        </a:rPr>
                        <a:t>  </a:t>
                      </a:r>
                    </a:p>
                    <a:p>
                      <a:pPr algn="ctr"/>
                      <a:endParaRPr lang="fr-FR" sz="2000" dirty="0" smtClean="0">
                        <a:solidFill>
                          <a:srgbClr val="3AB6AA"/>
                        </a:solidFill>
                      </a:endParaRPr>
                    </a:p>
                    <a:p>
                      <a:pPr algn="ctr"/>
                      <a:r>
                        <a:rPr lang="fr-FR" sz="2000" dirty="0" smtClean="0">
                          <a:solidFill>
                            <a:srgbClr val="3AB6AA"/>
                          </a:solidFill>
                        </a:rPr>
                        <a:t>Rôles et missions de chacun</a:t>
                      </a:r>
                    </a:p>
                    <a:p>
                      <a:pPr algn="ctr"/>
                      <a:endParaRPr lang="fr-FR" sz="1600" dirty="0" smtClean="0">
                        <a:solidFill>
                          <a:srgbClr val="3AB6AA"/>
                        </a:solidFill>
                      </a:endParaRPr>
                    </a:p>
                    <a:p>
                      <a:pPr algn="ctr"/>
                      <a:r>
                        <a:rPr lang="fr-FR" sz="1800" b="0" dirty="0" smtClean="0">
                          <a:solidFill>
                            <a:srgbClr val="3AB6AA"/>
                          </a:solidFill>
                        </a:rPr>
                        <a:t>Clarifier les rôles et responsabilités dans l’équipe</a:t>
                      </a:r>
                    </a:p>
                    <a:p>
                      <a:pPr algn="ctr"/>
                      <a:endParaRPr lang="fr-FR" sz="1800" b="0" dirty="0" smtClean="0">
                        <a:solidFill>
                          <a:srgbClr val="3AB6AA"/>
                        </a:solidFill>
                      </a:endParaRPr>
                    </a:p>
                    <a:p>
                      <a:pPr algn="ctr"/>
                      <a:endParaRPr lang="fr-FR" sz="1800" b="0" dirty="0">
                        <a:solidFill>
                          <a:srgbClr val="3AB6A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2000" dirty="0" smtClean="0">
                        <a:solidFill>
                          <a:srgbClr val="3AB6AA"/>
                        </a:solidFill>
                      </a:endParaRPr>
                    </a:p>
                    <a:p>
                      <a:pPr algn="ctr"/>
                      <a:endParaRPr lang="fr-FR" sz="2000" dirty="0" smtClean="0">
                        <a:solidFill>
                          <a:srgbClr val="3AB6AA"/>
                        </a:solidFill>
                      </a:endParaRPr>
                    </a:p>
                    <a:p>
                      <a:pPr algn="ctr"/>
                      <a:r>
                        <a:rPr lang="fr-FR" sz="2000" dirty="0" smtClean="0">
                          <a:solidFill>
                            <a:srgbClr val="3AB6AA"/>
                          </a:solidFill>
                        </a:rPr>
                        <a:t>Rôles et missions de chacun</a:t>
                      </a:r>
                    </a:p>
                    <a:p>
                      <a:pPr algn="ctr"/>
                      <a:endParaRPr lang="fr-FR" sz="1600" dirty="0" smtClean="0">
                        <a:solidFill>
                          <a:srgbClr val="00B050"/>
                        </a:solidFill>
                      </a:endParaRPr>
                    </a:p>
                    <a:p>
                      <a:pPr marL="0" algn="ctr" defTabSz="914400" rtl="0" eaLnBrk="1" latinLnBrk="0" hangingPunct="1"/>
                      <a:r>
                        <a:rPr lang="fr-FR" sz="1800" b="0" kern="1200" dirty="0" smtClean="0">
                          <a:solidFill>
                            <a:srgbClr val="3AB6AA"/>
                          </a:solidFill>
                          <a:latin typeface="+mn-lt"/>
                          <a:ea typeface="+mn-ea"/>
                          <a:cs typeface="+mn-cs"/>
                        </a:rPr>
                        <a:t>Renforcer la collaboration interpersonnelle au sein de l’équipe</a:t>
                      </a:r>
                      <a:endParaRPr lang="fr-FR" sz="1800" b="0" kern="1200" dirty="0">
                        <a:solidFill>
                          <a:srgbClr val="3AB6AA"/>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152681"/>
                  </a:ext>
                </a:extLst>
              </a:tr>
            </a:tbl>
          </a:graphicData>
        </a:graphic>
      </p:graphicFrame>
      <p:pic>
        <p:nvPicPr>
          <p:cNvPr id="2" name="Image 1"/>
          <p:cNvPicPr>
            <a:picLocks noChangeAspect="1"/>
          </p:cNvPicPr>
          <p:nvPr/>
        </p:nvPicPr>
        <p:blipFill>
          <a:blip r:embed="rId2"/>
          <a:stretch>
            <a:fillRect/>
          </a:stretch>
        </p:blipFill>
        <p:spPr>
          <a:xfrm>
            <a:off x="507390" y="2793208"/>
            <a:ext cx="5373715" cy="2192476"/>
          </a:xfrm>
          <a:prstGeom prst="rect">
            <a:avLst/>
          </a:prstGeom>
        </p:spPr>
      </p:pic>
      <p:pic>
        <p:nvPicPr>
          <p:cNvPr id="4" name="Image 3"/>
          <p:cNvPicPr>
            <a:picLocks noChangeAspect="1"/>
          </p:cNvPicPr>
          <p:nvPr/>
        </p:nvPicPr>
        <p:blipFill>
          <a:blip r:embed="rId3"/>
          <a:stretch>
            <a:fillRect/>
          </a:stretch>
        </p:blipFill>
        <p:spPr>
          <a:xfrm>
            <a:off x="6608636" y="2586791"/>
            <a:ext cx="5048319" cy="2605310"/>
          </a:xfrm>
          <a:prstGeom prst="rect">
            <a:avLst/>
          </a:prstGeom>
        </p:spPr>
      </p:pic>
    </p:spTree>
    <p:extLst>
      <p:ext uri="{BB962C8B-B14F-4D97-AF65-F5344CB8AC3E}">
        <p14:creationId xmlns:p14="http://schemas.microsoft.com/office/powerpoint/2010/main" val="325610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D20695E2-BFCA-4B18-9E5A-192070118646}" type="slidenum">
              <a:rPr lang="fr-FR" smtClean="0"/>
              <a:pPr/>
              <a:t>3</a:t>
            </a:fld>
            <a:endParaRPr lang="fr-FR" dirty="0"/>
          </a:p>
        </p:txBody>
      </p:sp>
      <p:sp>
        <p:nvSpPr>
          <p:cNvPr id="12" name="ZoneTexte 11"/>
          <p:cNvSpPr txBox="1"/>
          <p:nvPr/>
        </p:nvSpPr>
        <p:spPr>
          <a:xfrm>
            <a:off x="1901161" y="592740"/>
            <a:ext cx="7499397" cy="2339102"/>
          </a:xfrm>
          <a:prstGeom prst="rect">
            <a:avLst/>
          </a:prstGeom>
          <a:solidFill>
            <a:schemeClr val="tx2"/>
          </a:solidFill>
        </p:spPr>
        <p:txBody>
          <a:bodyPr wrap="square" rtlCol="0">
            <a:spAutoFit/>
          </a:bodyPr>
          <a:lstStyle/>
          <a:p>
            <a:pPr algn="ctr"/>
            <a:r>
              <a:rPr lang="fr-FR" sz="1600" b="1" dirty="0" smtClean="0">
                <a:solidFill>
                  <a:schemeClr val="bg1"/>
                </a:solidFill>
              </a:rPr>
              <a:t>Déroulé du jeu</a:t>
            </a:r>
          </a:p>
          <a:p>
            <a:pPr algn="ctr"/>
            <a:endParaRPr lang="fr-FR" sz="1600" b="1" dirty="0">
              <a:solidFill>
                <a:schemeClr val="bg1"/>
              </a:solidFill>
            </a:endParaRPr>
          </a:p>
          <a:p>
            <a:r>
              <a:rPr lang="fr-FR" sz="1400" dirty="0">
                <a:solidFill>
                  <a:schemeClr val="bg1"/>
                </a:solidFill>
              </a:rPr>
              <a:t>Durée totale : </a:t>
            </a:r>
            <a:r>
              <a:rPr lang="fr-FR" sz="1400" dirty="0" smtClean="0">
                <a:solidFill>
                  <a:schemeClr val="bg1"/>
                </a:solidFill>
              </a:rPr>
              <a:t>1h à 1h30 </a:t>
            </a:r>
            <a:r>
              <a:rPr lang="fr-FR" sz="1400" dirty="0">
                <a:solidFill>
                  <a:schemeClr val="bg1"/>
                </a:solidFill>
              </a:rPr>
              <a:t>maximum (2 temps de 30 minutes </a:t>
            </a:r>
            <a:r>
              <a:rPr lang="fr-FR" sz="1400" dirty="0" smtClean="0">
                <a:solidFill>
                  <a:schemeClr val="bg1"/>
                </a:solidFill>
              </a:rPr>
              <a:t>minimum). </a:t>
            </a:r>
          </a:p>
          <a:p>
            <a:endParaRPr lang="fr-FR" sz="1400" dirty="0">
              <a:solidFill>
                <a:schemeClr val="bg1"/>
              </a:solidFill>
            </a:endParaRPr>
          </a:p>
          <a:p>
            <a:pPr marL="285750" indent="-285750">
              <a:buFont typeface="Wingdings" panose="05000000000000000000" pitchFamily="2" charset="2"/>
              <a:buChar char="§"/>
            </a:pPr>
            <a:r>
              <a:rPr lang="fr-FR" sz="1400" dirty="0">
                <a:solidFill>
                  <a:schemeClr val="bg1"/>
                </a:solidFill>
              </a:rPr>
              <a:t>Temps 1 : Priorisation des thématiques et leviers </a:t>
            </a:r>
            <a:r>
              <a:rPr lang="fr-FR" sz="1400" dirty="0" smtClean="0">
                <a:solidFill>
                  <a:schemeClr val="bg1"/>
                </a:solidFill>
              </a:rPr>
              <a:t>d'action (30min)</a:t>
            </a:r>
            <a:endParaRPr lang="fr-FR" sz="1400" dirty="0">
              <a:solidFill>
                <a:schemeClr val="bg1"/>
              </a:solidFill>
            </a:endParaRPr>
          </a:p>
          <a:p>
            <a:pPr marL="285750" indent="-285750">
              <a:buFont typeface="Wingdings" panose="05000000000000000000" pitchFamily="2" charset="2"/>
              <a:buChar char="§"/>
            </a:pPr>
            <a:r>
              <a:rPr lang="fr-FR" sz="1400" dirty="0">
                <a:solidFill>
                  <a:schemeClr val="bg1"/>
                </a:solidFill>
              </a:rPr>
              <a:t>Temps 2 : Choix des actions concrètes à mettre en œuvre pour chaque carte retenue et construction du plan </a:t>
            </a:r>
            <a:r>
              <a:rPr lang="fr-FR" sz="1400" dirty="0" smtClean="0">
                <a:solidFill>
                  <a:schemeClr val="bg1"/>
                </a:solidFill>
              </a:rPr>
              <a:t>d'action (30min – 1h)</a:t>
            </a:r>
          </a:p>
          <a:p>
            <a:pPr marL="285750" indent="-285750">
              <a:buFont typeface="Wingdings" panose="05000000000000000000" pitchFamily="2" charset="2"/>
              <a:buChar char="§"/>
            </a:pPr>
            <a:endParaRPr lang="fr-FR" sz="1400" dirty="0">
              <a:solidFill>
                <a:schemeClr val="bg1"/>
              </a:solidFill>
            </a:endParaRPr>
          </a:p>
          <a:p>
            <a:r>
              <a:rPr lang="fr-FR" sz="1400" dirty="0">
                <a:solidFill>
                  <a:schemeClr val="bg1"/>
                </a:solidFill>
              </a:rPr>
              <a:t>Il est possible d'animer ces 2 temps à suivre ou sur 2 moments différents. </a:t>
            </a:r>
            <a:endParaRPr lang="fr-FR" sz="1400" dirty="0" smtClean="0">
              <a:solidFill>
                <a:schemeClr val="bg1"/>
              </a:solidFill>
            </a:endParaRPr>
          </a:p>
          <a:p>
            <a:endParaRPr lang="fr-FR" sz="1600" dirty="0">
              <a:solidFill>
                <a:schemeClr val="bg1"/>
              </a:solidFill>
            </a:endParaRPr>
          </a:p>
        </p:txBody>
      </p:sp>
      <p:sp>
        <p:nvSpPr>
          <p:cNvPr id="13" name="ZoneTexte 12"/>
          <p:cNvSpPr txBox="1"/>
          <p:nvPr/>
        </p:nvSpPr>
        <p:spPr>
          <a:xfrm>
            <a:off x="352320" y="3716787"/>
            <a:ext cx="11294391" cy="2339102"/>
          </a:xfrm>
          <a:prstGeom prst="rect">
            <a:avLst/>
          </a:prstGeom>
          <a:solidFill>
            <a:schemeClr val="tx2"/>
          </a:solidFill>
        </p:spPr>
        <p:txBody>
          <a:bodyPr wrap="square" rtlCol="0">
            <a:spAutoFit/>
          </a:bodyPr>
          <a:lstStyle/>
          <a:p>
            <a:pPr algn="ctr"/>
            <a:r>
              <a:rPr lang="fr-FR" sz="1600" b="1" dirty="0">
                <a:solidFill>
                  <a:schemeClr val="bg1"/>
                </a:solidFill>
              </a:rPr>
              <a:t>Consignes préalables à destination de l'animateur du </a:t>
            </a:r>
            <a:r>
              <a:rPr lang="fr-FR" sz="1600" b="1" dirty="0" smtClean="0">
                <a:solidFill>
                  <a:schemeClr val="bg1"/>
                </a:solidFill>
              </a:rPr>
              <a:t>jeu</a:t>
            </a:r>
          </a:p>
          <a:p>
            <a:endParaRPr lang="fr-FR" sz="1600" b="1" dirty="0">
              <a:solidFill>
                <a:schemeClr val="bg1"/>
              </a:solidFill>
            </a:endParaRPr>
          </a:p>
          <a:p>
            <a:pPr marL="285750" indent="-285750">
              <a:buFont typeface="Arial" panose="020B0604020202020204" pitchFamily="34" charset="0"/>
              <a:buChar char="•"/>
            </a:pPr>
            <a:r>
              <a:rPr lang="fr-FR" sz="1400" b="1" dirty="0" smtClean="0">
                <a:solidFill>
                  <a:schemeClr val="bg1"/>
                </a:solidFill>
              </a:rPr>
              <a:t>En </a:t>
            </a:r>
            <a:r>
              <a:rPr lang="fr-FR" sz="1400" b="1" dirty="0">
                <a:solidFill>
                  <a:schemeClr val="bg1"/>
                </a:solidFill>
              </a:rPr>
              <a:t>amont du jeu, </a:t>
            </a:r>
            <a:r>
              <a:rPr lang="fr-FR" sz="1400" dirty="0">
                <a:solidFill>
                  <a:schemeClr val="bg1"/>
                </a:solidFill>
              </a:rPr>
              <a:t>prenez connaissance des cartes. </a:t>
            </a:r>
            <a:endParaRPr lang="fr-FR" sz="1400" dirty="0" smtClean="0">
              <a:solidFill>
                <a:schemeClr val="bg1"/>
              </a:solidFill>
            </a:endParaRPr>
          </a:p>
          <a:p>
            <a:pPr marL="285750" indent="-285750">
              <a:buFont typeface="Arial" panose="020B0604020202020204" pitchFamily="34" charset="0"/>
              <a:buChar char="•"/>
            </a:pPr>
            <a:r>
              <a:rPr lang="fr-FR" sz="1400" dirty="0" smtClean="0">
                <a:solidFill>
                  <a:schemeClr val="bg1"/>
                </a:solidFill>
              </a:rPr>
              <a:t>Si </a:t>
            </a:r>
            <a:r>
              <a:rPr lang="fr-FR" sz="1400" dirty="0">
                <a:solidFill>
                  <a:schemeClr val="bg1"/>
                </a:solidFill>
              </a:rPr>
              <a:t>nécessaire, </a:t>
            </a:r>
            <a:r>
              <a:rPr lang="fr-FR" sz="1400" b="1" dirty="0">
                <a:solidFill>
                  <a:schemeClr val="bg1"/>
                </a:solidFill>
              </a:rPr>
              <a:t>triez les cartes en fonction des résultats du baromètre Prisme ou des axes de travail </a:t>
            </a:r>
            <a:r>
              <a:rPr lang="fr-FR" sz="1400" b="1" dirty="0" smtClean="0">
                <a:solidFill>
                  <a:schemeClr val="bg1"/>
                </a:solidFill>
              </a:rPr>
              <a:t>prioritaires </a:t>
            </a:r>
            <a:r>
              <a:rPr lang="fr-FR" sz="1400" b="1" dirty="0">
                <a:solidFill>
                  <a:schemeClr val="bg1"/>
                </a:solidFill>
              </a:rPr>
              <a:t>définis par votre entité et ne gardez que les cartes pertinentes</a:t>
            </a:r>
            <a:r>
              <a:rPr lang="fr-FR" sz="1400" dirty="0">
                <a:solidFill>
                  <a:schemeClr val="bg1"/>
                </a:solidFill>
              </a:rPr>
              <a:t>. </a:t>
            </a:r>
            <a:endParaRPr lang="fr-FR" sz="1400" dirty="0" smtClean="0">
              <a:solidFill>
                <a:schemeClr val="bg1"/>
              </a:solidFill>
            </a:endParaRPr>
          </a:p>
          <a:p>
            <a:pPr marL="285750" indent="-285750">
              <a:buFont typeface="Arial" panose="020B0604020202020204" pitchFamily="34" charset="0"/>
              <a:buChar char="•"/>
            </a:pPr>
            <a:r>
              <a:rPr lang="fr-FR" sz="1400" dirty="0" smtClean="0">
                <a:solidFill>
                  <a:schemeClr val="bg1"/>
                </a:solidFill>
              </a:rPr>
              <a:t>Au </a:t>
            </a:r>
            <a:r>
              <a:rPr lang="fr-FR" sz="1400" dirty="0">
                <a:solidFill>
                  <a:schemeClr val="bg1"/>
                </a:solidFill>
              </a:rPr>
              <a:t>verso du jeu, vous pouvez également choisir d'enlever certaines actions proposées qui ne vous semblent pas pertinentes dans votre contexte. Vous pouvez modifier les cartes directement dans le fichier si nécessaire avant impression. </a:t>
            </a:r>
            <a:endParaRPr lang="fr-FR" sz="1400" dirty="0" smtClean="0">
              <a:solidFill>
                <a:schemeClr val="bg1"/>
              </a:solidFill>
            </a:endParaRPr>
          </a:p>
          <a:p>
            <a:endParaRPr lang="fr-FR" sz="1400" dirty="0" smtClean="0">
              <a:solidFill>
                <a:schemeClr val="bg1"/>
              </a:solidFill>
            </a:endParaRPr>
          </a:p>
          <a:p>
            <a:r>
              <a:rPr lang="fr-FR" sz="1600" b="1" dirty="0" smtClean="0">
                <a:solidFill>
                  <a:schemeClr val="bg1"/>
                </a:solidFill>
              </a:rPr>
              <a:t>Imprimez </a:t>
            </a:r>
            <a:r>
              <a:rPr lang="fr-FR" sz="1600" b="1" dirty="0">
                <a:solidFill>
                  <a:schemeClr val="bg1"/>
                </a:solidFill>
              </a:rPr>
              <a:t>les planches de cartes en </a:t>
            </a:r>
            <a:r>
              <a:rPr lang="fr-FR" sz="1600" b="1" dirty="0" smtClean="0">
                <a:solidFill>
                  <a:schemeClr val="bg1"/>
                </a:solidFill>
              </a:rPr>
              <a:t>A4 recto/verso avec retournement sur le plus petit côté et </a:t>
            </a:r>
            <a:r>
              <a:rPr lang="fr-FR" sz="1600" b="1" dirty="0">
                <a:solidFill>
                  <a:schemeClr val="bg1"/>
                </a:solidFill>
              </a:rPr>
              <a:t>découpez les. </a:t>
            </a:r>
            <a:endParaRPr lang="fr-FR" sz="1600" b="1" dirty="0" smtClean="0">
              <a:solidFill>
                <a:schemeClr val="bg1"/>
              </a:solidFill>
            </a:endParaRPr>
          </a:p>
          <a:p>
            <a:endParaRPr lang="fr-FR" sz="1400" b="1" dirty="0">
              <a:solidFill>
                <a:schemeClr val="bg1"/>
              </a:solidFill>
            </a:endParaRPr>
          </a:p>
        </p:txBody>
      </p:sp>
    </p:spTree>
    <p:extLst>
      <p:ext uri="{BB962C8B-B14F-4D97-AF65-F5344CB8AC3E}">
        <p14:creationId xmlns:p14="http://schemas.microsoft.com/office/powerpoint/2010/main" val="1769910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3603329032"/>
              </p:ext>
            </p:extLst>
          </p:nvPr>
        </p:nvGraphicFramePr>
        <p:xfrm>
          <a:off x="144724" y="126006"/>
          <a:ext cx="11821416" cy="6630029"/>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3002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dirty="0" smtClean="0">
                          <a:solidFill>
                            <a:srgbClr val="3AB6AA"/>
                          </a:solidFill>
                        </a:rPr>
                        <a:t>Exemples d’actions pour </a:t>
                      </a:r>
                      <a:r>
                        <a:rPr lang="fr-FR" sz="1200" b="1" kern="1200" dirty="0" smtClean="0">
                          <a:solidFill>
                            <a:srgbClr val="3AB6AA"/>
                          </a:solidFill>
                          <a:latin typeface="+mn-lt"/>
                          <a:ea typeface="+mn-ea"/>
                          <a:cs typeface="+mn-cs"/>
                        </a:rPr>
                        <a:t>Renforcer la collaboration interpersonnelle au sein de l’équipe</a:t>
                      </a:r>
                      <a:r>
                        <a:rPr lang="fr-FR" sz="1200" b="1" kern="1200" baseline="0" dirty="0" smtClean="0">
                          <a:solidFill>
                            <a:srgbClr val="3AB6AA"/>
                          </a:solidFill>
                          <a:latin typeface="+mn-lt"/>
                          <a:ea typeface="+mn-ea"/>
                          <a:cs typeface="+mn-cs"/>
                        </a:rPr>
                        <a:t> :</a:t>
                      </a:r>
                      <a:r>
                        <a:rPr lang="fr-FR" sz="1200" b="1" dirty="0" smtClean="0">
                          <a:solidFill>
                            <a:srgbClr val="3AB6AA"/>
                          </a:solidFill>
                        </a:rPr>
                        <a:t> </a:t>
                      </a:r>
                    </a:p>
                    <a:p>
                      <a:pPr marL="171450" indent="-171450" algn="ctr">
                        <a:buFont typeface="Arial" panose="020B0604020202020204" pitchFamily="34" charset="0"/>
                        <a:buChar char="•"/>
                      </a:pPr>
                      <a:endParaRPr lang="fr-FR" sz="1200" b="1" dirty="0" smtClean="0">
                        <a:solidFill>
                          <a:schemeClr val="accent2"/>
                        </a:solidFill>
                      </a:endParaRPr>
                    </a:p>
                    <a:p>
                      <a:pPr marL="228600" indent="-228600" algn="l">
                        <a:spcBef>
                          <a:spcPts val="1200"/>
                        </a:spcBef>
                        <a:buFont typeface="+mj-lt"/>
                        <a:buAutoNum type="arabicPeriod"/>
                      </a:pPr>
                      <a:r>
                        <a:rPr lang="fr-FR" sz="1200" b="0" dirty="0" smtClean="0">
                          <a:solidFill>
                            <a:srgbClr val="3AB6AA"/>
                          </a:solidFill>
                        </a:rPr>
                        <a:t>Associer deux collègues sur une tâche ponctuelle ou récurrente pour favoriser l'entraide. Alterner les binômes régulièrement pour créer plus de liens entre les membres de l’équipe.</a:t>
                      </a:r>
                    </a:p>
                    <a:p>
                      <a:pPr marL="228600" indent="-228600" algn="l">
                        <a:spcBef>
                          <a:spcPts val="1200"/>
                        </a:spcBef>
                        <a:buFont typeface="+mj-lt"/>
                        <a:buAutoNum type="arabicPeriod"/>
                      </a:pPr>
                      <a:r>
                        <a:rPr lang="fr-FR" sz="1200" b="0" dirty="0" smtClean="0">
                          <a:solidFill>
                            <a:srgbClr val="3AB6AA"/>
                          </a:solidFill>
                        </a:rPr>
                        <a:t>Lors d'un temps d'échange, chaque collaborateur partage en 5 minutes une astuce ou une méthode qui facilite son travail.</a:t>
                      </a:r>
                    </a:p>
                    <a:p>
                      <a:pPr marL="228600" indent="-228600" algn="l">
                        <a:spcBef>
                          <a:spcPts val="1200"/>
                        </a:spcBef>
                        <a:buFont typeface="+mj-lt"/>
                        <a:buAutoNum type="arabicPeriod"/>
                      </a:pPr>
                      <a:r>
                        <a:rPr lang="fr-FR" sz="1200" b="0" dirty="0" smtClean="0">
                          <a:solidFill>
                            <a:srgbClr val="3AB6AA"/>
                          </a:solidFill>
                        </a:rPr>
                        <a:t>Quand un problème récurrent survient, organiser une discussion rapide (15 min max) pour trouver ensemble une solution.</a:t>
                      </a:r>
                    </a:p>
                    <a:p>
                      <a:pPr marL="228600" indent="-228600" algn="l">
                        <a:spcBef>
                          <a:spcPts val="1200"/>
                        </a:spcBef>
                        <a:buFont typeface="+mj-lt"/>
                        <a:buAutoNum type="arabicPeriod"/>
                      </a:pPr>
                      <a:r>
                        <a:rPr lang="fr-FR" sz="1200" b="0" dirty="0" smtClean="0">
                          <a:solidFill>
                            <a:srgbClr val="3AB6AA"/>
                          </a:solidFill>
                        </a:rPr>
                        <a:t>Mettre en place une boîte à idées où chacun peut proposer des solutions aux difficultés rencontrées</a:t>
                      </a:r>
                    </a:p>
                    <a:p>
                      <a:pPr marL="228600" indent="-228600" algn="l">
                        <a:spcBef>
                          <a:spcPts val="1200"/>
                        </a:spcBef>
                        <a:buFont typeface="+mj-lt"/>
                        <a:buAutoNum type="arabicPeriod"/>
                      </a:pPr>
                      <a:r>
                        <a:rPr lang="fr-FR" sz="1200" b="0" dirty="0" smtClean="0">
                          <a:solidFill>
                            <a:srgbClr val="3AB6AA"/>
                          </a:solidFill>
                        </a:rPr>
                        <a:t>Créer un "défi collaboration" chaque mois. Exemple : "Ce mois-ci, chaque membre de l’équipe doit demander de l’aide ou proposer son aide à au moins 3 collègues." Valoriser les retours d’expérience en fin de mois pour renforcer la culture de l’entraide.</a:t>
                      </a:r>
                    </a:p>
                    <a:p>
                      <a:pPr marL="228600" indent="-228600" algn="l">
                        <a:spcBef>
                          <a:spcPts val="1200"/>
                        </a:spcBef>
                        <a:buFont typeface="+mj-lt"/>
                        <a:buAutoNum type="arabicPeriod"/>
                      </a:pPr>
                      <a:r>
                        <a:rPr lang="fr-FR" sz="1200" b="0" dirty="0" smtClean="0">
                          <a:solidFill>
                            <a:srgbClr val="3AB6AA"/>
                          </a:solidFill>
                        </a:rPr>
                        <a:t>À la fin d’une réunion ou d’un projet, chaque membre de l’équipe reçoit un retour positif de la part d’un collègue sur une action qu’il a réalisée. Peut se faire à l’oral en réunion ou via un tableau où chacun note un point positif sur un collègue.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3AB6AA"/>
                          </a:solidFill>
                        </a:rPr>
                        <a:t>Exemples d’a</a:t>
                      </a:r>
                      <a:r>
                        <a:rPr lang="fr-FR" sz="1200" b="1" kern="1200" dirty="0" smtClean="0">
                          <a:solidFill>
                            <a:srgbClr val="3AB6AA"/>
                          </a:solidFill>
                          <a:latin typeface="+mn-lt"/>
                          <a:ea typeface="+mn-ea"/>
                          <a:cs typeface="+mn-cs"/>
                        </a:rPr>
                        <a:t>ctions pour</a:t>
                      </a:r>
                      <a:r>
                        <a:rPr lang="fr-FR" sz="1200" b="1" kern="1200" baseline="0" dirty="0" smtClean="0">
                          <a:solidFill>
                            <a:srgbClr val="3AB6AA"/>
                          </a:solidFill>
                          <a:latin typeface="+mn-lt"/>
                          <a:ea typeface="+mn-ea"/>
                          <a:cs typeface="+mn-cs"/>
                        </a:rPr>
                        <a:t> </a:t>
                      </a:r>
                      <a:r>
                        <a:rPr lang="fr-FR" sz="1200" b="1" dirty="0" smtClean="0">
                          <a:solidFill>
                            <a:srgbClr val="3AB6AA"/>
                          </a:solidFill>
                        </a:rPr>
                        <a:t>Clarifier les rôles et responsabilités dans l’équipe</a:t>
                      </a:r>
                      <a:r>
                        <a:rPr lang="fr-FR" sz="1200" b="1" baseline="0" dirty="0" smtClean="0">
                          <a:solidFill>
                            <a:srgbClr val="3AB6AA"/>
                          </a:solidFill>
                        </a:rPr>
                        <a:t> </a:t>
                      </a:r>
                      <a:r>
                        <a:rPr lang="fr-FR" sz="1200" b="1" kern="1200" dirty="0" smtClean="0">
                          <a:solidFill>
                            <a:srgbClr val="3AB6AA"/>
                          </a:solidFill>
                          <a:latin typeface="+mn-lt"/>
                          <a:ea typeface="+mn-ea"/>
                          <a:cs typeface="+mn-cs"/>
                        </a:rPr>
                        <a:t>: </a:t>
                      </a:r>
                    </a:p>
                    <a:p>
                      <a:pPr marL="228600" indent="-228600" algn="l" defTabSz="914400" rtl="0" eaLnBrk="1" latinLnBrk="0" hangingPunct="1">
                        <a:spcBef>
                          <a:spcPts val="1200"/>
                        </a:spcBef>
                        <a:buFont typeface="+mj-lt"/>
                        <a:buAutoNum type="arabicPeriod"/>
                      </a:pPr>
                      <a:r>
                        <a:rPr lang="fr-FR" sz="1200" b="0" kern="1200" dirty="0" smtClean="0">
                          <a:solidFill>
                            <a:srgbClr val="3AB6AA"/>
                          </a:solidFill>
                          <a:latin typeface="+mn-lt"/>
                          <a:ea typeface="+mn-ea"/>
                          <a:cs typeface="+mn-cs"/>
                        </a:rPr>
                        <a:t>Lors d’une réunion d’équipe, chaque membre décrit brièvement ses principales missions et responsabilités. Noter et réajuster si nécessaire</a:t>
                      </a:r>
                    </a:p>
                    <a:p>
                      <a:pPr marL="228600" indent="-228600" algn="l" defTabSz="914400" rtl="0" eaLnBrk="1" latinLnBrk="0" hangingPunct="1">
                        <a:spcBef>
                          <a:spcPts val="1200"/>
                        </a:spcBef>
                        <a:buFont typeface="+mj-lt"/>
                        <a:buAutoNum type="arabicPeriod"/>
                      </a:pPr>
                      <a:r>
                        <a:rPr lang="fr-FR" sz="1200" b="0" kern="1200" dirty="0" smtClean="0">
                          <a:solidFill>
                            <a:srgbClr val="3AB6AA"/>
                          </a:solidFill>
                          <a:latin typeface="+mn-lt"/>
                          <a:ea typeface="+mn-ea"/>
                          <a:cs typeface="+mn-cs"/>
                        </a:rPr>
                        <a:t>Chaque collaborateur rédige, en quelques lignes, les trois à cinq tâches principales de son poste. Ces éléments sont partagés en équipe.</a:t>
                      </a:r>
                    </a:p>
                    <a:p>
                      <a:pPr marL="228600" indent="-228600" algn="l" defTabSz="914400" rtl="0" eaLnBrk="1" latinLnBrk="0" hangingPunct="1">
                        <a:spcBef>
                          <a:spcPts val="1200"/>
                        </a:spcBef>
                        <a:buFont typeface="+mj-lt"/>
                        <a:buAutoNum type="arabicPeriod"/>
                      </a:pPr>
                      <a:r>
                        <a:rPr lang="fr-FR" sz="1200" b="0" kern="1200" dirty="0" smtClean="0">
                          <a:solidFill>
                            <a:srgbClr val="3AB6AA"/>
                          </a:solidFill>
                          <a:latin typeface="+mn-lt"/>
                          <a:ea typeface="+mn-ea"/>
                          <a:cs typeface="+mn-cs"/>
                        </a:rPr>
                        <a:t>Identifier les tâches mal définies et attribuer un binôme responsable de clarifier leur prise en charge. Tester cette répartition pendant un mois et ajuster en fonction des retours.</a:t>
                      </a:r>
                    </a:p>
                    <a:p>
                      <a:pPr marL="228600" indent="-228600" algn="l" defTabSz="914400" rtl="0" eaLnBrk="1" latinLnBrk="0" hangingPunct="1">
                        <a:spcBef>
                          <a:spcPts val="1200"/>
                        </a:spcBef>
                        <a:buFont typeface="+mj-lt"/>
                        <a:buAutoNum type="arabicPeriod"/>
                      </a:pPr>
                      <a:r>
                        <a:rPr lang="fr-FR" sz="1200" b="0" kern="1200" dirty="0" smtClean="0">
                          <a:solidFill>
                            <a:srgbClr val="3AB6AA"/>
                          </a:solidFill>
                          <a:latin typeface="+mn-lt"/>
                          <a:ea typeface="+mn-ea"/>
                          <a:cs typeface="+mn-cs"/>
                        </a:rPr>
                        <a:t>Lister les tâches courantes et décider collectivement qui en est responsable, qui y contribue et qui en est informé : Afficher ce document dans un espace partagé (tableau, document en ligne, etc.).</a:t>
                      </a:r>
                    </a:p>
                    <a:p>
                      <a:pPr marL="228600" indent="-228600" algn="l" defTabSz="914400" rtl="0" eaLnBrk="1" latinLnBrk="0" hangingPunct="1">
                        <a:spcBef>
                          <a:spcPts val="1200"/>
                        </a:spcBef>
                        <a:buFont typeface="+mj-lt"/>
                        <a:buAutoNum type="arabicPeriod"/>
                      </a:pPr>
                      <a:r>
                        <a:rPr lang="fr-FR" sz="1200" b="0" kern="1200" dirty="0" smtClean="0">
                          <a:solidFill>
                            <a:srgbClr val="3AB6AA"/>
                          </a:solidFill>
                          <a:latin typeface="+mn-lt"/>
                          <a:ea typeface="+mn-ea"/>
                          <a:cs typeface="+mn-cs"/>
                        </a:rPr>
                        <a:t>Mettre en place un mini "stand-up meeting" (5 minutes) en début de journée où chacun indique ses priorités du jour.</a:t>
                      </a:r>
                    </a:p>
                    <a:p>
                      <a:pPr marL="228600" indent="-228600" algn="l" defTabSz="914400" rtl="0" eaLnBrk="1" latinLnBrk="0" hangingPunct="1">
                        <a:spcBef>
                          <a:spcPts val="1200"/>
                        </a:spcBef>
                        <a:buFont typeface="+mj-lt"/>
                        <a:buAutoNum type="arabicPeriod"/>
                      </a:pPr>
                      <a:r>
                        <a:rPr lang="fr-FR" sz="1200" b="0" kern="1200" dirty="0" smtClean="0">
                          <a:solidFill>
                            <a:srgbClr val="3AB6AA"/>
                          </a:solidFill>
                          <a:latin typeface="+mn-lt"/>
                          <a:ea typeface="+mn-ea"/>
                          <a:cs typeface="+mn-cs"/>
                        </a:rPr>
                        <a:t>Mettre en place un tableau physique ou numérique indiquant les responsabilités de chacun. Le mettre à jour régulièrement en fonction des évolutions de l’équipe.</a:t>
                      </a:r>
                    </a:p>
                    <a:p>
                      <a:pPr marL="228600" indent="-228600" algn="l" defTabSz="914400" rtl="0" eaLnBrk="1" latinLnBrk="0" hangingPunct="1">
                        <a:spcBef>
                          <a:spcPts val="1200"/>
                        </a:spcBef>
                        <a:buFont typeface="+mj-lt"/>
                        <a:buAutoNum type="arabicPeriod"/>
                      </a:pPr>
                      <a:r>
                        <a:rPr lang="fr-FR" sz="1200" b="0" kern="1200" dirty="0" smtClean="0">
                          <a:solidFill>
                            <a:srgbClr val="3AB6AA"/>
                          </a:solidFill>
                          <a:latin typeface="+mn-lt"/>
                          <a:ea typeface="+mn-ea"/>
                          <a:cs typeface="+mn-cs"/>
                        </a:rPr>
                        <a:t>Désigner des collaborateurs "référents" sur des sujets clés (ex. matériel, formation des nouveaux, relation avec un service spécifique). Afficher ces rôles clairement pour que chacun sache à qui s’adresser.</a:t>
                      </a:r>
                    </a:p>
                    <a:p>
                      <a:pPr marL="228600" indent="-228600" algn="l" defTabSz="914400" rtl="0" eaLnBrk="1" latinLnBrk="0" hangingPunct="1">
                        <a:spcBef>
                          <a:spcPts val="1200"/>
                        </a:spcBef>
                        <a:buFont typeface="+mj-lt"/>
                        <a:buAutoNum type="arabicPeriod"/>
                      </a:pPr>
                      <a:r>
                        <a:rPr lang="fr-FR" sz="1200" b="0" kern="1200" dirty="0" smtClean="0">
                          <a:solidFill>
                            <a:srgbClr val="3AB6AA"/>
                          </a:solidFill>
                          <a:latin typeface="+mn-lt"/>
                          <a:ea typeface="+mn-ea"/>
                          <a:cs typeface="+mn-cs"/>
                        </a:rPr>
                        <a:t>Demander à un collaborateur d’expliquer le rôle d’un collègue, et vérifier si cela correspond à la réalité. Ajuster et reformuler les responsabilités en fonction des écarts de perception.</a:t>
                      </a:r>
                    </a:p>
                    <a:p>
                      <a:pPr marL="228600" indent="-228600" algn="l" defTabSz="914400" rtl="0" eaLnBrk="1" latinLnBrk="0" hangingPunct="1">
                        <a:spcBef>
                          <a:spcPts val="1200"/>
                        </a:spcBef>
                        <a:buFont typeface="+mj-lt"/>
                        <a:buAutoNum type="arabicPeriod"/>
                      </a:pPr>
                      <a:r>
                        <a:rPr lang="fr-FR" sz="1200" b="0" kern="1200" dirty="0" smtClean="0">
                          <a:solidFill>
                            <a:srgbClr val="3AB6AA"/>
                          </a:solidFill>
                          <a:latin typeface="+mn-lt"/>
                          <a:ea typeface="+mn-ea"/>
                          <a:cs typeface="+mn-cs"/>
                        </a:rPr>
                        <a:t>Tous les trois mois, consacrer 30 minutes à revoir les rôles de chacun et les éventuels besoins d’adaptation.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152681"/>
                  </a:ext>
                </a:extLst>
              </a:tr>
            </a:tbl>
          </a:graphicData>
        </a:graphic>
      </p:graphicFrame>
    </p:spTree>
    <p:extLst>
      <p:ext uri="{BB962C8B-B14F-4D97-AF65-F5344CB8AC3E}">
        <p14:creationId xmlns:p14="http://schemas.microsoft.com/office/powerpoint/2010/main" val="2468323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3BA488E-23C8-FEA5-A229-0B4E747C0F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0695E2-BFCA-4B18-9E5A-192070118646}" type="slidenum">
              <a:rPr kumimoji="0" lang="fr-FR" sz="1000" b="0" i="0" u="none" strike="noStrike" kern="1200" cap="none" spc="0" normalizeH="0" baseline="0" noProof="0" smtClean="0">
                <a:ln>
                  <a:noFill/>
                </a:ln>
                <a:solidFill>
                  <a:srgbClr val="FFFFFF"/>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fr-FR" sz="10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2" name="Titre 1">
            <a:extLst>
              <a:ext uri="{FF2B5EF4-FFF2-40B4-BE49-F238E27FC236}">
                <a16:creationId xmlns:a16="http://schemas.microsoft.com/office/drawing/2014/main" id="{09DDE07D-1D12-FA72-1AA6-050BB3C32511}"/>
              </a:ext>
            </a:extLst>
          </p:cNvPr>
          <p:cNvSpPr>
            <a:spLocks noGrp="1"/>
          </p:cNvSpPr>
          <p:nvPr>
            <p:ph type="title"/>
          </p:nvPr>
        </p:nvSpPr>
        <p:spPr>
          <a:xfrm>
            <a:off x="2453076" y="2473484"/>
            <a:ext cx="8100000" cy="1618653"/>
          </a:xfrm>
        </p:spPr>
        <p:txBody>
          <a:bodyPr/>
          <a:lstStyle/>
          <a:p>
            <a:r>
              <a:rPr lang="fr-FR" dirty="0" smtClean="0"/>
              <a:t>Les cartes pour le manager</a:t>
            </a:r>
            <a:endParaRPr lang="fr-FR" dirty="0"/>
          </a:p>
        </p:txBody>
      </p:sp>
    </p:spTree>
    <p:extLst>
      <p:ext uri="{BB962C8B-B14F-4D97-AF65-F5344CB8AC3E}">
        <p14:creationId xmlns:p14="http://schemas.microsoft.com/office/powerpoint/2010/main" val="1392402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746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3369590277"/>
              </p:ext>
            </p:extLst>
          </p:nvPr>
        </p:nvGraphicFramePr>
        <p:xfrm>
          <a:off x="211659" y="92098"/>
          <a:ext cx="11821416" cy="6657358"/>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57358">
                <a:tc>
                  <a:txBody>
                    <a:bodyPr/>
                    <a:lstStyle/>
                    <a:p>
                      <a:pPr algn="ctr"/>
                      <a:endParaRPr lang="fr-FR" sz="2000" dirty="0" smtClean="0">
                        <a:solidFill>
                          <a:schemeClr val="accent4">
                            <a:lumMod val="50000"/>
                          </a:schemeClr>
                        </a:solidFill>
                      </a:endParaRPr>
                    </a:p>
                    <a:p>
                      <a:pPr algn="ctr"/>
                      <a:endParaRPr lang="fr-FR" sz="2000" dirty="0" smtClean="0">
                        <a:solidFill>
                          <a:schemeClr val="accent4">
                            <a:lumMod val="50000"/>
                          </a:schemeClr>
                        </a:solidFill>
                      </a:endParaRPr>
                    </a:p>
                    <a:p>
                      <a:pPr algn="ctr"/>
                      <a:r>
                        <a:rPr lang="fr-FR" sz="2000" dirty="0" smtClean="0">
                          <a:solidFill>
                            <a:schemeClr val="accent4">
                              <a:lumMod val="50000"/>
                            </a:schemeClr>
                          </a:solidFill>
                        </a:rPr>
                        <a:t>  Management</a:t>
                      </a:r>
                    </a:p>
                    <a:p>
                      <a:pPr algn="ctr"/>
                      <a:endParaRPr lang="fr-FR" sz="1600" dirty="0" smtClean="0">
                        <a:solidFill>
                          <a:schemeClr val="accent4">
                            <a:lumMod val="50000"/>
                          </a:schemeClr>
                        </a:solidFill>
                      </a:endParaRPr>
                    </a:p>
                    <a:p>
                      <a:pPr algn="ctr"/>
                      <a:r>
                        <a:rPr lang="fr-FR" sz="1800" b="0" dirty="0" smtClean="0">
                          <a:solidFill>
                            <a:schemeClr val="accent4">
                              <a:lumMod val="50000"/>
                            </a:schemeClr>
                          </a:solidFill>
                        </a:rPr>
                        <a:t>Favoriser un management participatif et collaboratif</a:t>
                      </a:r>
                      <a:endParaRPr lang="fr-FR" sz="1800" b="0" dirty="0">
                        <a:solidFill>
                          <a:schemeClr val="accent4">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2000" dirty="0" smtClean="0">
                        <a:solidFill>
                          <a:schemeClr val="accent4">
                            <a:lumMod val="50000"/>
                          </a:schemeClr>
                        </a:solidFill>
                      </a:endParaRPr>
                    </a:p>
                    <a:p>
                      <a:pPr algn="ctr"/>
                      <a:endParaRPr lang="fr-FR" sz="2000" dirty="0" smtClean="0">
                        <a:solidFill>
                          <a:schemeClr val="accent4">
                            <a:lumMod val="50000"/>
                          </a:schemeClr>
                        </a:solidFill>
                      </a:endParaRPr>
                    </a:p>
                    <a:p>
                      <a:pPr algn="ctr"/>
                      <a:r>
                        <a:rPr lang="fr-FR" sz="2000" dirty="0" smtClean="0">
                          <a:solidFill>
                            <a:schemeClr val="accent4">
                              <a:lumMod val="50000"/>
                            </a:schemeClr>
                          </a:solidFill>
                        </a:rPr>
                        <a:t>Management</a:t>
                      </a:r>
                    </a:p>
                    <a:p>
                      <a:pPr algn="ctr"/>
                      <a:endParaRPr lang="fr-FR" sz="1600" dirty="0" smtClean="0">
                        <a:solidFill>
                          <a:schemeClr val="accent4">
                            <a:lumMod val="50000"/>
                          </a:schemeClr>
                        </a:solidFill>
                      </a:endParaRPr>
                    </a:p>
                    <a:p>
                      <a:pPr marL="0" algn="ctr" defTabSz="914400" rtl="0" eaLnBrk="1" latinLnBrk="0" hangingPunct="1"/>
                      <a:r>
                        <a:rPr lang="fr-FR" sz="1800" b="0" kern="1200" dirty="0" smtClean="0">
                          <a:solidFill>
                            <a:schemeClr val="accent4">
                              <a:lumMod val="50000"/>
                            </a:schemeClr>
                          </a:solidFill>
                          <a:latin typeface="+mn-lt"/>
                          <a:ea typeface="+mn-ea"/>
                          <a:cs typeface="+mn-cs"/>
                        </a:rPr>
                        <a:t>Renforcer la gestion de la performance au sein de l’équipe</a:t>
                      </a:r>
                      <a:endParaRPr lang="fr-FR" sz="1800" b="0" kern="1200" dirty="0">
                        <a:solidFill>
                          <a:schemeClr val="accent4">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152681"/>
                  </a:ext>
                </a:extLst>
              </a:tr>
            </a:tbl>
          </a:graphicData>
        </a:graphic>
      </p:graphicFrame>
      <p:pic>
        <p:nvPicPr>
          <p:cNvPr id="2" name="Image 1"/>
          <p:cNvPicPr>
            <a:picLocks noChangeAspect="1"/>
          </p:cNvPicPr>
          <p:nvPr/>
        </p:nvPicPr>
        <p:blipFill>
          <a:blip r:embed="rId2"/>
          <a:stretch>
            <a:fillRect/>
          </a:stretch>
        </p:blipFill>
        <p:spPr>
          <a:xfrm>
            <a:off x="968157" y="2355074"/>
            <a:ext cx="4247989" cy="3031760"/>
          </a:xfrm>
          <a:prstGeom prst="rect">
            <a:avLst/>
          </a:prstGeom>
        </p:spPr>
      </p:pic>
      <p:pic>
        <p:nvPicPr>
          <p:cNvPr id="4" name="Image 3"/>
          <p:cNvPicPr>
            <a:picLocks noChangeAspect="1"/>
          </p:cNvPicPr>
          <p:nvPr/>
        </p:nvPicPr>
        <p:blipFill>
          <a:blip r:embed="rId3"/>
          <a:stretch>
            <a:fillRect/>
          </a:stretch>
        </p:blipFill>
        <p:spPr>
          <a:xfrm>
            <a:off x="7031524" y="1723120"/>
            <a:ext cx="4250462" cy="4295667"/>
          </a:xfrm>
          <a:prstGeom prst="rect">
            <a:avLst/>
          </a:prstGeom>
        </p:spPr>
      </p:pic>
    </p:spTree>
    <p:extLst>
      <p:ext uri="{BB962C8B-B14F-4D97-AF65-F5344CB8AC3E}">
        <p14:creationId xmlns:p14="http://schemas.microsoft.com/office/powerpoint/2010/main" val="2494833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733190496"/>
              </p:ext>
            </p:extLst>
          </p:nvPr>
        </p:nvGraphicFramePr>
        <p:xfrm>
          <a:off x="144724" y="126006"/>
          <a:ext cx="11821416" cy="6616872"/>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1687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dirty="0" smtClean="0">
                          <a:solidFill>
                            <a:schemeClr val="accent4">
                              <a:lumMod val="50000"/>
                            </a:schemeClr>
                          </a:solidFill>
                        </a:rPr>
                        <a:t>Exemples d’actions pour </a:t>
                      </a:r>
                      <a:r>
                        <a:rPr lang="fr-FR" sz="1200" b="1" kern="1200" dirty="0" smtClean="0">
                          <a:solidFill>
                            <a:schemeClr val="accent4">
                              <a:lumMod val="50000"/>
                            </a:schemeClr>
                          </a:solidFill>
                          <a:latin typeface="+mn-lt"/>
                          <a:ea typeface="+mn-ea"/>
                          <a:cs typeface="+mn-cs"/>
                        </a:rPr>
                        <a:t>renforcer la gestion de la performance au sein de l’équipe</a:t>
                      </a:r>
                      <a:r>
                        <a:rPr lang="fr-FR" sz="1200" b="1" kern="1200" baseline="0" dirty="0" smtClean="0">
                          <a:solidFill>
                            <a:schemeClr val="accent4">
                              <a:lumMod val="50000"/>
                            </a:schemeClr>
                          </a:solidFill>
                          <a:latin typeface="+mn-lt"/>
                          <a:ea typeface="+mn-ea"/>
                          <a:cs typeface="+mn-cs"/>
                        </a:rPr>
                        <a:t> :</a:t>
                      </a:r>
                      <a:r>
                        <a:rPr lang="fr-FR" sz="1200" b="1" dirty="0" smtClean="0">
                          <a:solidFill>
                            <a:schemeClr val="accent4">
                              <a:lumMod val="50000"/>
                            </a:schemeClr>
                          </a:solidFill>
                        </a:rPr>
                        <a:t> </a:t>
                      </a:r>
                    </a:p>
                    <a:p>
                      <a:pPr marL="171450" indent="-171450" algn="ctr">
                        <a:buFont typeface="Arial" panose="020B0604020202020204" pitchFamily="34" charset="0"/>
                        <a:buChar char="•"/>
                      </a:pPr>
                      <a:endParaRPr lang="fr-FR" sz="1200" b="1" dirty="0" smtClean="0">
                        <a:solidFill>
                          <a:schemeClr val="accent4">
                            <a:lumMod val="50000"/>
                          </a:schemeClr>
                        </a:solidFill>
                      </a:endParaRPr>
                    </a:p>
                    <a:p>
                      <a:pPr marL="228600" indent="-228600" algn="l">
                        <a:spcBef>
                          <a:spcPts val="1200"/>
                        </a:spcBef>
                        <a:buFont typeface="+mj-lt"/>
                        <a:buAutoNum type="arabicPeriod"/>
                      </a:pPr>
                      <a:r>
                        <a:rPr lang="fr-FR" sz="1200" b="0" dirty="0" smtClean="0">
                          <a:solidFill>
                            <a:schemeClr val="accent4">
                              <a:lumMod val="50000"/>
                            </a:schemeClr>
                          </a:solidFill>
                        </a:rPr>
                        <a:t>Définir des objectifs clairs et partagés. Les présenter de façon transparente et s’assurer qu’ils soient compris de tous en les reformulant ensemble si nécessaire.</a:t>
                      </a:r>
                    </a:p>
                    <a:p>
                      <a:pPr marL="228600" indent="-228600" algn="l">
                        <a:spcBef>
                          <a:spcPts val="1200"/>
                        </a:spcBef>
                        <a:buFont typeface="+mj-lt"/>
                        <a:buAutoNum type="arabicPeriod"/>
                      </a:pPr>
                      <a:r>
                        <a:rPr lang="fr-FR" sz="1200" b="0" dirty="0" smtClean="0">
                          <a:solidFill>
                            <a:schemeClr val="accent4">
                              <a:lumMod val="50000"/>
                            </a:schemeClr>
                          </a:solidFill>
                        </a:rPr>
                        <a:t>Organiser des échanges courts (ex. toutes les 2 semaines) pour suivre l’avancement des objectifs.</a:t>
                      </a:r>
                    </a:p>
                    <a:p>
                      <a:pPr marL="228600" indent="-228600" algn="l">
                        <a:spcBef>
                          <a:spcPts val="1200"/>
                        </a:spcBef>
                        <a:buFont typeface="+mj-lt"/>
                        <a:buAutoNum type="arabicPeriod"/>
                      </a:pPr>
                      <a:r>
                        <a:rPr lang="fr-FR" sz="1200" b="0" dirty="0" smtClean="0">
                          <a:solidFill>
                            <a:schemeClr val="accent4">
                              <a:lumMod val="50000"/>
                            </a:schemeClr>
                          </a:solidFill>
                        </a:rPr>
                        <a:t>Plutôt que de faire un contrôle descendant, posez des questions ouvertes : "Qu’est-ce qui fonctionne bien ? Où rencontres-tu des difficultés ?"</a:t>
                      </a:r>
                    </a:p>
                    <a:p>
                      <a:pPr marL="228600" indent="-228600" algn="l">
                        <a:spcBef>
                          <a:spcPts val="1200"/>
                        </a:spcBef>
                        <a:buFont typeface="+mj-lt"/>
                        <a:buAutoNum type="arabicPeriod"/>
                      </a:pPr>
                      <a:r>
                        <a:rPr lang="fr-FR" sz="1200" b="0" dirty="0" smtClean="0">
                          <a:solidFill>
                            <a:schemeClr val="accent4">
                              <a:lumMod val="50000"/>
                            </a:schemeClr>
                          </a:solidFill>
                        </a:rPr>
                        <a:t>Célébrer les petites et grandes victoires en réunion ou via un message collectif.</a:t>
                      </a:r>
                    </a:p>
                    <a:p>
                      <a:pPr marL="228600" indent="-228600" algn="l">
                        <a:spcBef>
                          <a:spcPts val="1200"/>
                        </a:spcBef>
                        <a:buFont typeface="+mj-lt"/>
                        <a:buAutoNum type="arabicPeriod"/>
                      </a:pPr>
                      <a:r>
                        <a:rPr lang="fr-FR" sz="1200" b="0" dirty="0" smtClean="0">
                          <a:solidFill>
                            <a:schemeClr val="accent4">
                              <a:lumMod val="50000"/>
                            </a:schemeClr>
                          </a:solidFill>
                        </a:rPr>
                        <a:t>Associer l’équipe aux résultats obtenus en expliquant l’impact concret de leur travail.</a:t>
                      </a:r>
                    </a:p>
                    <a:p>
                      <a:pPr marL="228600" indent="-228600" algn="l">
                        <a:spcBef>
                          <a:spcPts val="1200"/>
                        </a:spcBef>
                        <a:buFont typeface="+mj-lt"/>
                        <a:buAutoNum type="arabicPeriod"/>
                      </a:pPr>
                      <a:r>
                        <a:rPr lang="fr-FR" sz="1200" b="0" dirty="0" smtClean="0">
                          <a:solidFill>
                            <a:schemeClr val="accent4">
                              <a:lumMod val="50000"/>
                            </a:schemeClr>
                          </a:solidFill>
                        </a:rPr>
                        <a:t>Observer les écarts entre les objectifs et les résultats, puis proposer des formations ou du tutorat interne pour renforcer les compétences.</a:t>
                      </a:r>
                    </a:p>
                    <a:p>
                      <a:pPr marL="228600" indent="-228600" algn="l">
                        <a:spcBef>
                          <a:spcPts val="1200"/>
                        </a:spcBef>
                        <a:buFont typeface="+mj-lt"/>
                        <a:buAutoNum type="arabicPeriod"/>
                      </a:pPr>
                      <a:r>
                        <a:rPr lang="fr-FR" sz="1200" b="0" dirty="0" smtClean="0">
                          <a:solidFill>
                            <a:schemeClr val="accent4">
                              <a:lumMod val="50000"/>
                            </a:schemeClr>
                          </a:solidFill>
                        </a:rPr>
                        <a:t>Encourager chaque collaborateur à identifier lui-même une compétence qu’il aimerait développer et l’accompagner dans cette démarche.</a:t>
                      </a:r>
                    </a:p>
                    <a:p>
                      <a:pPr marL="228600" indent="-228600" algn="l">
                        <a:spcBef>
                          <a:spcPts val="1200"/>
                        </a:spcBef>
                        <a:buFont typeface="+mj-lt"/>
                        <a:buAutoNum type="arabicPeriod"/>
                      </a:pPr>
                      <a:r>
                        <a:rPr lang="fr-FR" sz="1200" b="0" dirty="0" smtClean="0">
                          <a:solidFill>
                            <a:schemeClr val="accent4">
                              <a:lumMod val="50000"/>
                            </a:schemeClr>
                          </a:solidFill>
                        </a:rPr>
                        <a:t>Proposer aux membres de votre équipe d’animer</a:t>
                      </a:r>
                      <a:r>
                        <a:rPr lang="fr-FR" sz="1200" b="0" baseline="0" dirty="0" smtClean="0">
                          <a:solidFill>
                            <a:schemeClr val="accent4">
                              <a:lumMod val="50000"/>
                            </a:schemeClr>
                          </a:solidFill>
                        </a:rPr>
                        <a:t> des formations flash sur un point d’expertise ou un savoir-faire spécifique </a:t>
                      </a:r>
                      <a:endParaRPr lang="fr-FR" sz="1200" b="0" dirty="0" smtClean="0">
                        <a:solidFill>
                          <a:schemeClr val="accent4">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accent4">
                              <a:lumMod val="50000"/>
                            </a:schemeClr>
                          </a:solidFill>
                        </a:rPr>
                        <a:t>Exemples d’a</a:t>
                      </a:r>
                      <a:r>
                        <a:rPr lang="fr-FR" sz="1200" b="1" kern="1200" dirty="0" smtClean="0">
                          <a:solidFill>
                            <a:schemeClr val="accent4">
                              <a:lumMod val="50000"/>
                            </a:schemeClr>
                          </a:solidFill>
                          <a:latin typeface="+mn-lt"/>
                          <a:ea typeface="+mn-ea"/>
                          <a:cs typeface="+mn-cs"/>
                        </a:rPr>
                        <a:t>ctions pour f</a:t>
                      </a:r>
                      <a:r>
                        <a:rPr lang="fr-FR" sz="1200" b="1" dirty="0" smtClean="0">
                          <a:solidFill>
                            <a:schemeClr val="accent4">
                              <a:lumMod val="50000"/>
                            </a:schemeClr>
                          </a:solidFill>
                        </a:rPr>
                        <a:t>avoriser un management participatif et collaboratif</a:t>
                      </a:r>
                      <a:r>
                        <a:rPr lang="fr-FR" sz="1200" b="1" baseline="0" dirty="0" smtClean="0">
                          <a:solidFill>
                            <a:schemeClr val="accent4">
                              <a:lumMod val="50000"/>
                            </a:schemeClr>
                          </a:solidFill>
                        </a:rPr>
                        <a:t> </a:t>
                      </a:r>
                      <a:r>
                        <a:rPr lang="fr-FR" sz="1200" b="1" kern="1200" dirty="0" smtClean="0">
                          <a:solidFill>
                            <a:schemeClr val="accent4">
                              <a:lumMod val="50000"/>
                            </a:schemeClr>
                          </a:solidFill>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accent4">
                            <a:lumMod val="50000"/>
                          </a:schemeClr>
                        </a:solidFill>
                        <a:latin typeface="+mn-lt"/>
                        <a:ea typeface="+mn-ea"/>
                        <a:cs typeface="+mn-cs"/>
                      </a:endParaRP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Lors de réunions d’équipe, proposer des sujets où les décisions peuvent être prises collectivement (ex. organisation des plannings, amélioration des pratiques).</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Utiliser des outils collaboratifs (vote à main levée, post-it, tableau partagé) pour recueillir les avis et </a:t>
                      </a:r>
                      <a:r>
                        <a:rPr lang="fr-FR" sz="1200" b="0" kern="1200" dirty="0" err="1" smtClean="0">
                          <a:solidFill>
                            <a:schemeClr val="accent4">
                              <a:lumMod val="50000"/>
                            </a:schemeClr>
                          </a:solidFill>
                          <a:latin typeface="+mn-lt"/>
                          <a:ea typeface="+mn-ea"/>
                          <a:cs typeface="+mn-cs"/>
                        </a:rPr>
                        <a:t>co</a:t>
                      </a:r>
                      <a:r>
                        <a:rPr lang="fr-FR" sz="1200" b="0" kern="1200" dirty="0" smtClean="0">
                          <a:solidFill>
                            <a:schemeClr val="accent4">
                              <a:lumMod val="50000"/>
                            </a:schemeClr>
                          </a:solidFill>
                          <a:latin typeface="+mn-lt"/>
                          <a:ea typeface="+mn-ea"/>
                          <a:cs typeface="+mn-cs"/>
                        </a:rPr>
                        <a:t>-construire les décisions.</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Expliquer les choix stratégiques et organisationnels en précisant les marges de manœuvre de l’équipe. Encourager les retours et ajustements en fonction des remontées du terrain.</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"Instaurer un ""tour de parole"" systématique en réunion : Veiller à ce que chaque membre de l’équipe puisse s’exprimer, même brièvement. Poser des questions ouvertes pour encourager la participation, par exemple : "Quel est votre principal défi cette semaine ?"</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Mettre en place un système de référents sur certains sujets: Identifier des collaborateurs volontaires pour être référents sur des thématiques spécifiques (ex. organisation des nouvelles procédures, intégration des nouveaux arrivants). Leur donner une autonomie adaptée pour proposer des améliorations et partager les bonnes pratiques.</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Ouvrir des espaces de discussion où les collaborateurs peuvent suggérer des idées d’amélioration. Sélectionner certaines propositions et les tester à petite échelle, avec un retour d’expérience après quelques semaines.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152681"/>
                  </a:ext>
                </a:extLst>
              </a:tr>
            </a:tbl>
          </a:graphicData>
        </a:graphic>
      </p:graphicFrame>
    </p:spTree>
    <p:extLst>
      <p:ext uri="{BB962C8B-B14F-4D97-AF65-F5344CB8AC3E}">
        <p14:creationId xmlns:p14="http://schemas.microsoft.com/office/powerpoint/2010/main" val="1551906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4237908156"/>
              </p:ext>
            </p:extLst>
          </p:nvPr>
        </p:nvGraphicFramePr>
        <p:xfrm>
          <a:off x="211659" y="92098"/>
          <a:ext cx="11821416" cy="6670515"/>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70515">
                <a:tc>
                  <a:txBody>
                    <a:bodyPr/>
                    <a:lstStyle/>
                    <a:p>
                      <a:pPr algn="ctr"/>
                      <a:r>
                        <a:rPr lang="fr-FR" sz="2000" b="1" dirty="0" smtClean="0">
                          <a:solidFill>
                            <a:schemeClr val="accent4">
                              <a:lumMod val="50000"/>
                            </a:schemeClr>
                          </a:solidFill>
                        </a:rPr>
                        <a:t> </a:t>
                      </a:r>
                    </a:p>
                    <a:p>
                      <a:pPr algn="ctr"/>
                      <a:endParaRPr lang="fr-FR" sz="2000" b="1" dirty="0" smtClean="0">
                        <a:solidFill>
                          <a:schemeClr val="accent4">
                            <a:lumMod val="50000"/>
                          </a:schemeClr>
                        </a:solidFill>
                      </a:endParaRPr>
                    </a:p>
                    <a:p>
                      <a:pPr algn="ctr"/>
                      <a:r>
                        <a:rPr lang="fr-FR" sz="2000" b="1" dirty="0" smtClean="0">
                          <a:solidFill>
                            <a:schemeClr val="accent4">
                              <a:lumMod val="50000"/>
                            </a:schemeClr>
                          </a:solidFill>
                        </a:rPr>
                        <a:t>Management</a:t>
                      </a:r>
                    </a:p>
                    <a:p>
                      <a:pPr algn="ctr"/>
                      <a:endParaRPr lang="fr-FR" sz="1600" dirty="0" smtClean="0">
                        <a:solidFill>
                          <a:schemeClr val="accent4">
                            <a:lumMod val="50000"/>
                          </a:schemeClr>
                        </a:solidFill>
                      </a:endParaRPr>
                    </a:p>
                    <a:p>
                      <a:pPr algn="ctr"/>
                      <a:r>
                        <a:rPr lang="fr-FR" sz="1800" b="0" dirty="0" smtClean="0">
                          <a:solidFill>
                            <a:schemeClr val="accent4">
                              <a:lumMod val="50000"/>
                            </a:schemeClr>
                          </a:solidFill>
                        </a:rPr>
                        <a:t>Favoriser la Reconnaissance et le Feedback</a:t>
                      </a:r>
                      <a:endParaRPr lang="fr-FR" sz="1800" b="0" kern="1200" dirty="0">
                        <a:solidFill>
                          <a:schemeClr val="accent4">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800" b="1" dirty="0" smtClean="0">
                        <a:solidFill>
                          <a:schemeClr val="accent4">
                            <a:lumMod val="50000"/>
                          </a:schemeClr>
                        </a:solidFill>
                      </a:endParaRPr>
                    </a:p>
                    <a:p>
                      <a:pPr algn="ctr"/>
                      <a:endParaRPr lang="fr-FR" sz="1800" b="1" dirty="0" smtClean="0">
                        <a:solidFill>
                          <a:schemeClr val="accent4">
                            <a:lumMod val="50000"/>
                          </a:schemeClr>
                        </a:solidFill>
                      </a:endParaRPr>
                    </a:p>
                    <a:p>
                      <a:pPr algn="ctr"/>
                      <a:r>
                        <a:rPr lang="fr-FR" sz="1800" b="1" dirty="0" smtClean="0">
                          <a:solidFill>
                            <a:schemeClr val="accent4">
                              <a:lumMod val="50000"/>
                            </a:schemeClr>
                          </a:solidFill>
                        </a:rPr>
                        <a:t> Management</a:t>
                      </a:r>
                    </a:p>
                    <a:p>
                      <a:pPr algn="ctr"/>
                      <a:endParaRPr lang="fr-FR" sz="1400" dirty="0" smtClean="0">
                        <a:solidFill>
                          <a:schemeClr val="accent4">
                            <a:lumMod val="50000"/>
                          </a:schemeClr>
                        </a:solidFill>
                      </a:endParaRPr>
                    </a:p>
                    <a:p>
                      <a:pPr algn="ctr"/>
                      <a:r>
                        <a:rPr lang="fr-FR" sz="1800" b="0" dirty="0" smtClean="0">
                          <a:solidFill>
                            <a:schemeClr val="accent4">
                              <a:lumMod val="50000"/>
                            </a:schemeClr>
                          </a:solidFill>
                        </a:rPr>
                        <a:t>Prévenir les risques psychosociaux</a:t>
                      </a:r>
                      <a:endParaRPr lang="fr-FR" sz="1800" dirty="0">
                        <a:solidFill>
                          <a:schemeClr val="accent4">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630148"/>
                  </a:ext>
                </a:extLst>
              </a:tr>
            </a:tbl>
          </a:graphicData>
        </a:graphic>
      </p:graphicFrame>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120" y="2276132"/>
            <a:ext cx="3601683" cy="3601683"/>
          </a:xfrm>
          <a:prstGeom prst="rect">
            <a:avLst/>
          </a:prstGeom>
        </p:spPr>
      </p:pic>
      <p:pic>
        <p:nvPicPr>
          <p:cNvPr id="4" name="Image 3"/>
          <p:cNvPicPr>
            <a:picLocks noChangeAspect="1"/>
          </p:cNvPicPr>
          <p:nvPr/>
        </p:nvPicPr>
        <p:blipFill>
          <a:blip r:embed="rId3"/>
          <a:stretch>
            <a:fillRect/>
          </a:stretch>
        </p:blipFill>
        <p:spPr>
          <a:xfrm>
            <a:off x="7610573" y="2625613"/>
            <a:ext cx="3343533" cy="2181870"/>
          </a:xfrm>
          <a:prstGeom prst="rect">
            <a:avLst/>
          </a:prstGeom>
        </p:spPr>
      </p:pic>
    </p:spTree>
    <p:extLst>
      <p:ext uri="{BB962C8B-B14F-4D97-AF65-F5344CB8AC3E}">
        <p14:creationId xmlns:p14="http://schemas.microsoft.com/office/powerpoint/2010/main" val="3565159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noChangeAspect="1"/>
          </p:cNvGraphicFramePr>
          <p:nvPr>
            <p:extLst>
              <p:ext uri="{D42A27DB-BD31-4B8C-83A1-F6EECF244321}">
                <p14:modId xmlns:p14="http://schemas.microsoft.com/office/powerpoint/2010/main" val="3953854601"/>
              </p:ext>
            </p:extLst>
          </p:nvPr>
        </p:nvGraphicFramePr>
        <p:xfrm>
          <a:off x="144724" y="126005"/>
          <a:ext cx="11821416" cy="6630029"/>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3002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dirty="0" smtClean="0">
                          <a:solidFill>
                            <a:schemeClr val="accent4">
                              <a:lumMod val="50000"/>
                            </a:schemeClr>
                          </a:solidFill>
                        </a:rPr>
                        <a:t>Exemples d’actions pour prévenir les risques psychosociaux</a:t>
                      </a:r>
                      <a:r>
                        <a:rPr lang="fr-FR" sz="1200" b="1" kern="1200" baseline="0" dirty="0" smtClean="0">
                          <a:solidFill>
                            <a:schemeClr val="accent4">
                              <a:lumMod val="50000"/>
                            </a:schemeClr>
                          </a:solidFill>
                          <a:latin typeface="+mn-lt"/>
                          <a:ea typeface="+mn-ea"/>
                          <a:cs typeface="+mn-cs"/>
                        </a:rPr>
                        <a:t> :</a:t>
                      </a:r>
                      <a:r>
                        <a:rPr lang="fr-FR" sz="1200" b="1" dirty="0" smtClean="0">
                          <a:solidFill>
                            <a:schemeClr val="accent4">
                              <a:lumMod val="50000"/>
                            </a:schemeClr>
                          </a:solidFill>
                        </a:rPr>
                        <a:t> </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En ayant des entretiens réguliers pour comprendre la charge de travail réelle de chaque membre </a:t>
                      </a:r>
                      <a:r>
                        <a:rPr lang="fr-FR" sz="1200" b="0" kern="1200" smtClean="0">
                          <a:solidFill>
                            <a:schemeClr val="accent4">
                              <a:lumMod val="50000"/>
                            </a:schemeClr>
                          </a:solidFill>
                          <a:latin typeface="+mn-lt"/>
                          <a:ea typeface="+mn-ea"/>
                          <a:cs typeface="+mn-cs"/>
                        </a:rPr>
                        <a:t>de l’équipe, </a:t>
                      </a:r>
                      <a:r>
                        <a:rPr lang="fr-FR" sz="1200" b="0" kern="1200" dirty="0" smtClean="0">
                          <a:solidFill>
                            <a:schemeClr val="accent4">
                              <a:lumMod val="50000"/>
                            </a:schemeClr>
                          </a:solidFill>
                          <a:latin typeface="+mn-lt"/>
                          <a:ea typeface="+mn-ea"/>
                          <a:cs typeface="+mn-cs"/>
                        </a:rPr>
                        <a:t>vous pouvez réduire les risques de surcharge en redistribuant les tâches ou en ajustant les délais.</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Communiquer clairement les attentes et les décisions concernant les projets et les objectifs.</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Fournir un feedback positif et constructif régulièrement pour que les collaborateurs ne se sentent pas dans l’incertitude.</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Encourager les membres de l’équipe à prendre des décisions et à gérer leur travail de manière autonome, dans le respect des priorités.</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Mener des entretiens collectifs lors desquels les collaborateurs peuvent partager leurs préoccupations sans craindre de représailles et peuvent prendre part avec vous  la recherche de solutions</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Instaurer des règles claires concernant les horaires de travail et la déconnexion, en particulier en dehors des heures de bureau.</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Être attentif aux signes de stress, de fatigue ou de malaise au sein de l’équipe et agir rapidement.</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S’assurer que chaque collaborateur se sente valorisé pour son travail, en reconnaissant ses efforts et ses réussites.</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Veiller à ce que les interactions au sein de l’équipe soient respectueuses et bienveillantes, en intervenant rapidement en cas de conflits ou de tensions.</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Voir les </a:t>
                      </a:r>
                      <a:r>
                        <a:rPr lang="fr-FR" sz="1200" b="0" kern="1200" dirty="0" err="1" smtClean="0">
                          <a:solidFill>
                            <a:schemeClr val="accent4">
                              <a:lumMod val="50000"/>
                            </a:schemeClr>
                          </a:solidFill>
                          <a:latin typeface="+mn-lt"/>
                          <a:ea typeface="+mn-ea"/>
                          <a:cs typeface="+mn-cs"/>
                        </a:rPr>
                        <a:t>replay</a:t>
                      </a:r>
                      <a:r>
                        <a:rPr lang="fr-FR" sz="1200" b="0" kern="1200" dirty="0" smtClean="0">
                          <a:solidFill>
                            <a:schemeClr val="accent4">
                              <a:lumMod val="50000"/>
                            </a:schemeClr>
                          </a:solidFill>
                          <a:latin typeface="+mn-lt"/>
                          <a:ea typeface="+mn-ea"/>
                          <a:cs typeface="+mn-cs"/>
                        </a:rPr>
                        <a:t> des 1/4h RPS pour avoir d'autres ressources pour agir : https://info.vyv3.fr/evenements/votre-1-4-heure-rps/</a:t>
                      </a:r>
                      <a:endParaRPr lang="fr-FR" sz="1200" b="0" kern="1200" dirty="0">
                        <a:solidFill>
                          <a:schemeClr val="accent4">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dirty="0" smtClean="0">
                          <a:solidFill>
                            <a:schemeClr val="accent4">
                              <a:lumMod val="50000"/>
                            </a:schemeClr>
                          </a:solidFill>
                        </a:rPr>
                        <a:t>Exemples d’actions pour favoriser la Reconnaissance et le Feedback</a:t>
                      </a:r>
                      <a:r>
                        <a:rPr lang="fr-FR" sz="1200" b="1" kern="1200" baseline="0" dirty="0" smtClean="0">
                          <a:solidFill>
                            <a:schemeClr val="accent4">
                              <a:lumMod val="50000"/>
                            </a:schemeClr>
                          </a:solidFill>
                          <a:latin typeface="+mn-lt"/>
                          <a:ea typeface="+mn-ea"/>
                          <a:cs typeface="+mn-cs"/>
                        </a:rPr>
                        <a:t> :</a:t>
                      </a:r>
                      <a:r>
                        <a:rPr lang="fr-FR" sz="1200" b="1" dirty="0" smtClean="0">
                          <a:solidFill>
                            <a:schemeClr val="accent4">
                              <a:lumMod val="50000"/>
                            </a:schemeClr>
                          </a:solidFill>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1" dirty="0" smtClean="0">
                        <a:solidFill>
                          <a:schemeClr val="accent4">
                            <a:lumMod val="50000"/>
                          </a:schemeClr>
                        </a:solidFill>
                      </a:endParaRPr>
                    </a:p>
                    <a:p>
                      <a:pPr marL="0" indent="0" algn="l">
                        <a:buFont typeface="Arial" panose="020B0604020202020204" pitchFamily="34" charset="0"/>
                        <a:buNone/>
                      </a:pPr>
                      <a:r>
                        <a:rPr lang="fr-FR" sz="1200" b="1" dirty="0" smtClean="0">
                          <a:solidFill>
                            <a:schemeClr val="accent4">
                              <a:lumMod val="50000"/>
                            </a:schemeClr>
                          </a:solidFill>
                        </a:rPr>
                        <a:t>La reconnaissance est un puissant levier d'engagement. </a:t>
                      </a:r>
                    </a:p>
                    <a:p>
                      <a:pPr marL="0" indent="0" algn="l">
                        <a:buFont typeface="Arial" panose="020B0604020202020204" pitchFamily="34" charset="0"/>
                        <a:buNone/>
                      </a:pPr>
                      <a:r>
                        <a:rPr lang="fr-FR" sz="1200" b="1" dirty="0" smtClean="0">
                          <a:solidFill>
                            <a:schemeClr val="accent4">
                              <a:lumMod val="50000"/>
                            </a:schemeClr>
                          </a:solidFill>
                        </a:rPr>
                        <a:t>Voici quelques conseils sur le sujet : </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De façon régulière et lors d'évènements marquants, faites des retours à chaque membre de votre équipe (en individuel ou en collectif selon le contexte) pour partager des points positifs et des axes d'amélioration. La fréquence minimale de feedback peut être d'une fois par mois, mais il est fortement recommandé d’intégrer du feedback plus informel et plus fréquent (par exemple, hebdomadaire ou même quotidien pour des retours rapides) pour maintenir un climat de confiance et d'amélioration continue.</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Il est nécessaire d'équilibrer les retours faits à vos collaborateurs et dire quand c'est bien mais également quand des points sont à améliorer et toujours dans un état d'esprit constructif.</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Construire votre feedback en vous appuyant sur des faits et votre observation :1- Décrire la situation dans laquelle l’action a eu lieu (ex. « Lors de la réunion de ce matin... »).2-Expliquer le comportement observé (ex. « Tu as pris l’initiative de résumer les points clés pour l’équipe »).3- Décrire l’effet de ce comportement (ex. "Cela a permis à tout le monde de bien comprendre la direction à prendre et a facilité notre prise de décision"). Ce processus permet de donner un feedback spécifique et constructif, sans jugement personnel.</a:t>
                      </a:r>
                    </a:p>
                    <a:p>
                      <a:pPr marL="228600" indent="-228600" algn="l" defTabSz="914400" rtl="0" eaLnBrk="1" latinLnBrk="0" hangingPunct="1">
                        <a:spcBef>
                          <a:spcPts val="1200"/>
                        </a:spcBef>
                        <a:buFont typeface="+mj-lt"/>
                        <a:buAutoNum type="arabicPeriod"/>
                      </a:pPr>
                      <a:r>
                        <a:rPr lang="fr-FR" sz="1200" b="0" kern="1200" dirty="0" smtClean="0">
                          <a:solidFill>
                            <a:schemeClr val="accent4">
                              <a:lumMod val="50000"/>
                            </a:schemeClr>
                          </a:solidFill>
                          <a:latin typeface="+mn-lt"/>
                          <a:ea typeface="+mn-ea"/>
                          <a:cs typeface="+mn-cs"/>
                        </a:rPr>
                        <a:t>Favoriser les feedback entre pairs : Créer des moments réguliers (par exemple, une fois par semaine ou par mois) où chaque membre de l’équipe prend un instant pour exprimer sa reconnaissance envers un ou plusieurs collègues. Exemple : Chaque collaborateur doit préparer à l’avance deux retours positifs et deux axes d’amélioration pour un ou deux collègues.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630148"/>
                  </a:ext>
                </a:extLst>
              </a:tr>
            </a:tbl>
          </a:graphicData>
        </a:graphic>
      </p:graphicFrame>
    </p:spTree>
    <p:extLst>
      <p:ext uri="{BB962C8B-B14F-4D97-AF65-F5344CB8AC3E}">
        <p14:creationId xmlns:p14="http://schemas.microsoft.com/office/powerpoint/2010/main" val="2010591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3BA488E-23C8-FEA5-A229-0B4E747C0F45}"/>
              </a:ext>
            </a:extLst>
          </p:cNvPr>
          <p:cNvSpPr>
            <a:spLocks noGrp="1"/>
          </p:cNvSpPr>
          <p:nvPr>
            <p:ph type="sldNum" sz="quarter" idx="12"/>
          </p:nvPr>
        </p:nvSpPr>
        <p:spPr/>
        <p:txBody>
          <a:bodyPr/>
          <a:lstStyle/>
          <a:p>
            <a:fld id="{D20695E2-BFCA-4B18-9E5A-192070118646}" type="slidenum">
              <a:rPr lang="fr-FR" smtClean="0"/>
              <a:pPr/>
              <a:t>37</a:t>
            </a:fld>
            <a:endParaRPr lang="fr-FR" dirty="0"/>
          </a:p>
        </p:txBody>
      </p:sp>
      <p:sp>
        <p:nvSpPr>
          <p:cNvPr id="2" name="Titre 1">
            <a:extLst>
              <a:ext uri="{FF2B5EF4-FFF2-40B4-BE49-F238E27FC236}">
                <a16:creationId xmlns:a16="http://schemas.microsoft.com/office/drawing/2014/main" id="{09DDE07D-1D12-FA72-1AA6-050BB3C32511}"/>
              </a:ext>
            </a:extLst>
          </p:cNvPr>
          <p:cNvSpPr>
            <a:spLocks noGrp="1"/>
          </p:cNvSpPr>
          <p:nvPr>
            <p:ph type="title"/>
          </p:nvPr>
        </p:nvSpPr>
        <p:spPr>
          <a:xfrm>
            <a:off x="1643931" y="1264765"/>
            <a:ext cx="8100000" cy="2880000"/>
          </a:xfrm>
        </p:spPr>
        <p:txBody>
          <a:bodyPr/>
          <a:lstStyle/>
          <a:p>
            <a:r>
              <a:rPr lang="fr-FR" dirty="0" smtClean="0"/>
              <a:t>Modèle Plan d’Actions</a:t>
            </a:r>
            <a:endParaRPr lang="fr-FR" dirty="0"/>
          </a:p>
        </p:txBody>
      </p:sp>
    </p:spTree>
    <p:extLst>
      <p:ext uri="{BB962C8B-B14F-4D97-AF65-F5344CB8AC3E}">
        <p14:creationId xmlns:p14="http://schemas.microsoft.com/office/powerpoint/2010/main" val="33198549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2921146323"/>
              </p:ext>
            </p:extLst>
          </p:nvPr>
        </p:nvGraphicFramePr>
        <p:xfrm>
          <a:off x="364554" y="624097"/>
          <a:ext cx="11417391" cy="4934662"/>
        </p:xfrm>
        <a:graphic>
          <a:graphicData uri="http://schemas.openxmlformats.org/drawingml/2006/table">
            <a:tbl>
              <a:tblPr/>
              <a:tblGrid>
                <a:gridCol w="832037">
                  <a:extLst>
                    <a:ext uri="{9D8B030D-6E8A-4147-A177-3AD203B41FA5}">
                      <a16:colId xmlns:a16="http://schemas.microsoft.com/office/drawing/2014/main" val="4074024959"/>
                    </a:ext>
                  </a:extLst>
                </a:gridCol>
                <a:gridCol w="770356">
                  <a:extLst>
                    <a:ext uri="{9D8B030D-6E8A-4147-A177-3AD203B41FA5}">
                      <a16:colId xmlns:a16="http://schemas.microsoft.com/office/drawing/2014/main" val="326717020"/>
                    </a:ext>
                  </a:extLst>
                </a:gridCol>
                <a:gridCol w="1494632">
                  <a:extLst>
                    <a:ext uri="{9D8B030D-6E8A-4147-A177-3AD203B41FA5}">
                      <a16:colId xmlns:a16="http://schemas.microsoft.com/office/drawing/2014/main" val="2730958547"/>
                    </a:ext>
                  </a:extLst>
                </a:gridCol>
                <a:gridCol w="1109383">
                  <a:extLst>
                    <a:ext uri="{9D8B030D-6E8A-4147-A177-3AD203B41FA5}">
                      <a16:colId xmlns:a16="http://schemas.microsoft.com/office/drawing/2014/main" val="62508238"/>
                    </a:ext>
                  </a:extLst>
                </a:gridCol>
                <a:gridCol w="2500837">
                  <a:extLst>
                    <a:ext uri="{9D8B030D-6E8A-4147-A177-3AD203B41FA5}">
                      <a16:colId xmlns:a16="http://schemas.microsoft.com/office/drawing/2014/main" val="3842085313"/>
                    </a:ext>
                  </a:extLst>
                </a:gridCol>
                <a:gridCol w="1197103">
                  <a:extLst>
                    <a:ext uri="{9D8B030D-6E8A-4147-A177-3AD203B41FA5}">
                      <a16:colId xmlns:a16="http://schemas.microsoft.com/office/drawing/2014/main" val="1276687609"/>
                    </a:ext>
                  </a:extLst>
                </a:gridCol>
                <a:gridCol w="1007688">
                  <a:extLst>
                    <a:ext uri="{9D8B030D-6E8A-4147-A177-3AD203B41FA5}">
                      <a16:colId xmlns:a16="http://schemas.microsoft.com/office/drawing/2014/main" val="808034629"/>
                    </a:ext>
                  </a:extLst>
                </a:gridCol>
                <a:gridCol w="952220">
                  <a:extLst>
                    <a:ext uri="{9D8B030D-6E8A-4147-A177-3AD203B41FA5}">
                      <a16:colId xmlns:a16="http://schemas.microsoft.com/office/drawing/2014/main" val="669782235"/>
                    </a:ext>
                  </a:extLst>
                </a:gridCol>
                <a:gridCol w="1553135">
                  <a:extLst>
                    <a:ext uri="{9D8B030D-6E8A-4147-A177-3AD203B41FA5}">
                      <a16:colId xmlns:a16="http://schemas.microsoft.com/office/drawing/2014/main" val="3538592546"/>
                    </a:ext>
                  </a:extLst>
                </a:gridCol>
              </a:tblGrid>
              <a:tr h="704950">
                <a:tc>
                  <a:txBody>
                    <a:bodyPr/>
                    <a:lstStyle/>
                    <a:p>
                      <a:pPr algn="ctr" fontAlgn="b"/>
                      <a:r>
                        <a:rPr lang="fr-FR" sz="1200" b="1" i="0" u="none" strike="noStrike" dirty="0" err="1" smtClean="0">
                          <a:solidFill>
                            <a:srgbClr val="FFFFFF"/>
                          </a:solidFill>
                          <a:effectLst/>
                          <a:latin typeface="Calibri" panose="020F0502020204030204" pitchFamily="34" charset="0"/>
                        </a:rPr>
                        <a:t>Etabli-ssement</a:t>
                      </a:r>
                      <a:endParaRPr lang="fr-FR" sz="1200" b="1" i="0" u="none" strike="noStrike" dirty="0">
                        <a:solidFill>
                          <a:srgbClr val="FFFFFF"/>
                        </a:solidFill>
                        <a:effectLst/>
                        <a:latin typeface="Calibri" panose="020F0502020204030204" pitchFamily="34" charset="0"/>
                      </a:endParaRP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1200" b="1" i="0" u="none" strike="noStrike" dirty="0">
                          <a:solidFill>
                            <a:srgbClr val="FFFFFF"/>
                          </a:solidFill>
                          <a:effectLst/>
                          <a:latin typeface="Calibri" panose="020F0502020204030204" pitchFamily="34" charset="0"/>
                        </a:rPr>
                        <a:t>Direction/ service</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1200" b="1" i="0" u="none" strike="noStrike" dirty="0">
                          <a:solidFill>
                            <a:srgbClr val="FFFFFF"/>
                          </a:solidFill>
                          <a:effectLst/>
                          <a:latin typeface="Calibri" panose="020F0502020204030204" pitchFamily="34" charset="0"/>
                        </a:rPr>
                        <a:t>Axe de travail</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1200" b="1" i="0" u="none" strike="noStrike" dirty="0">
                          <a:solidFill>
                            <a:srgbClr val="FFFFFF"/>
                          </a:solidFill>
                          <a:effectLst/>
                          <a:latin typeface="Calibri" panose="020F0502020204030204" pitchFamily="34" charset="0"/>
                        </a:rPr>
                        <a:t>Nom de l'Action</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1200" b="1" i="0" u="none" strike="noStrike" dirty="0">
                          <a:solidFill>
                            <a:srgbClr val="FFFFFF"/>
                          </a:solidFill>
                          <a:effectLst/>
                          <a:latin typeface="Calibri" panose="020F0502020204030204" pitchFamily="34" charset="0"/>
                        </a:rPr>
                        <a:t>Description de l'action</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1200" b="1" i="0" u="none" strike="noStrike" dirty="0">
                          <a:solidFill>
                            <a:srgbClr val="FFFFFF"/>
                          </a:solidFill>
                          <a:effectLst/>
                          <a:latin typeface="Calibri" panose="020F0502020204030204" pitchFamily="34" charset="0"/>
                        </a:rPr>
                        <a:t>Cible</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1200" b="1" i="0" u="none" strike="noStrike" dirty="0">
                          <a:solidFill>
                            <a:srgbClr val="FFFFFF"/>
                          </a:solidFill>
                          <a:effectLst/>
                          <a:latin typeface="Calibri" panose="020F0502020204030204" pitchFamily="34" charset="0"/>
                        </a:rPr>
                        <a:t>Pilote de l'action</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1200" b="1" i="0" u="none" strike="noStrike" dirty="0">
                          <a:solidFill>
                            <a:srgbClr val="FFFFFF"/>
                          </a:solidFill>
                          <a:effectLst/>
                          <a:latin typeface="Calibri" panose="020F0502020204030204" pitchFamily="34" charset="0"/>
                        </a:rPr>
                        <a:t>Échéance</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fr-FR" sz="1200" b="1" i="0" u="none" strike="noStrike" dirty="0">
                          <a:solidFill>
                            <a:srgbClr val="FFFFFF"/>
                          </a:solidFill>
                          <a:effectLst/>
                          <a:latin typeface="Calibri" panose="020F0502020204030204" pitchFamily="34" charset="0"/>
                        </a:rPr>
                        <a:t>Résultat attendu (indicateur de suivi)</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038939888"/>
                  </a:ext>
                </a:extLst>
              </a:tr>
              <a:tr h="352476">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dirty="0">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dirty="0">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dirty="0">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dirty="0">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951628"/>
                  </a:ext>
                </a:extLst>
              </a:tr>
              <a:tr h="352476">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822827"/>
                  </a:ext>
                </a:extLst>
              </a:tr>
              <a:tr h="352476">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08893"/>
                  </a:ext>
                </a:extLst>
              </a:tr>
              <a:tr h="352476">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693205"/>
                  </a:ext>
                </a:extLst>
              </a:tr>
              <a:tr h="352476">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dirty="0">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947619"/>
                  </a:ext>
                </a:extLst>
              </a:tr>
              <a:tr h="352476">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639802"/>
                  </a:ext>
                </a:extLst>
              </a:tr>
              <a:tr h="352476">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394966"/>
                  </a:ext>
                </a:extLst>
              </a:tr>
              <a:tr h="352476">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775061"/>
                  </a:ext>
                </a:extLst>
              </a:tr>
              <a:tr h="352476">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6900691"/>
                  </a:ext>
                </a:extLst>
              </a:tr>
              <a:tr h="352476">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675670"/>
                  </a:ext>
                </a:extLst>
              </a:tr>
              <a:tr h="352476">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258347"/>
                  </a:ext>
                </a:extLst>
              </a:tr>
              <a:tr h="352476">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700" b="0" i="0" u="none" strike="noStrike" dirty="0">
                          <a:solidFill>
                            <a:srgbClr val="000000"/>
                          </a:solidFill>
                          <a:effectLst/>
                          <a:latin typeface="Calibri" panose="020F0502020204030204" pitchFamily="34" charset="0"/>
                        </a:rPr>
                        <a:t> </a:t>
                      </a:r>
                    </a:p>
                  </a:txBody>
                  <a:tcPr marL="4257" marR="4257" marT="42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271742"/>
                  </a:ext>
                </a:extLst>
              </a:tr>
            </a:tbl>
          </a:graphicData>
        </a:graphic>
      </p:graphicFrame>
    </p:spTree>
    <p:extLst>
      <p:ext uri="{BB962C8B-B14F-4D97-AF65-F5344CB8AC3E}">
        <p14:creationId xmlns:p14="http://schemas.microsoft.com/office/powerpoint/2010/main" val="2029317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D20695E2-BFCA-4B18-9E5A-192070118646}" type="slidenum">
              <a:rPr lang="fr-FR" smtClean="0"/>
              <a:pPr/>
              <a:t>4</a:t>
            </a:fld>
            <a:endParaRPr lang="fr-FR" dirty="0"/>
          </a:p>
        </p:txBody>
      </p:sp>
      <p:sp>
        <p:nvSpPr>
          <p:cNvPr id="5" name="ZoneTexte 4"/>
          <p:cNvSpPr txBox="1"/>
          <p:nvPr/>
        </p:nvSpPr>
        <p:spPr>
          <a:xfrm>
            <a:off x="1578162" y="151304"/>
            <a:ext cx="8841716" cy="369332"/>
          </a:xfrm>
          <a:prstGeom prst="rect">
            <a:avLst/>
          </a:prstGeom>
          <a:noFill/>
        </p:spPr>
        <p:txBody>
          <a:bodyPr wrap="none" rtlCol="0">
            <a:spAutoFit/>
          </a:bodyPr>
          <a:lstStyle/>
          <a:p>
            <a:r>
              <a:rPr lang="fr-FR" b="1" dirty="0">
                <a:solidFill>
                  <a:schemeClr val="tx2"/>
                </a:solidFill>
              </a:rPr>
              <a:t>Temps 1 : Sélection des thématiques et des </a:t>
            </a:r>
            <a:r>
              <a:rPr lang="fr-FR" b="1" dirty="0" smtClean="0">
                <a:solidFill>
                  <a:schemeClr val="tx2"/>
                </a:solidFill>
              </a:rPr>
              <a:t>leviers d’action prioritaires </a:t>
            </a:r>
            <a:r>
              <a:rPr lang="fr-FR" b="1" dirty="0">
                <a:solidFill>
                  <a:schemeClr val="tx2"/>
                </a:solidFill>
              </a:rPr>
              <a:t>(30 minutes)</a:t>
            </a:r>
          </a:p>
        </p:txBody>
      </p:sp>
      <p:sp>
        <p:nvSpPr>
          <p:cNvPr id="6" name="Rectangle 5"/>
          <p:cNvSpPr/>
          <p:nvPr/>
        </p:nvSpPr>
        <p:spPr>
          <a:xfrm>
            <a:off x="342078" y="520636"/>
            <a:ext cx="11171774" cy="6340197"/>
          </a:xfrm>
          <a:prstGeom prst="rect">
            <a:avLst/>
          </a:prstGeom>
        </p:spPr>
        <p:txBody>
          <a:bodyPr wrap="square">
            <a:spAutoFit/>
          </a:bodyPr>
          <a:lstStyle/>
          <a:p>
            <a:r>
              <a:rPr lang="fr-FR" sz="1400" b="1" dirty="0">
                <a:solidFill>
                  <a:schemeClr val="tx2"/>
                </a:solidFill>
              </a:rPr>
              <a:t>Étapes :</a:t>
            </a:r>
          </a:p>
          <a:p>
            <a:endParaRPr lang="fr-FR" sz="1200" dirty="0">
              <a:solidFill>
                <a:schemeClr val="tx2"/>
              </a:solidFill>
            </a:endParaRPr>
          </a:p>
          <a:p>
            <a:r>
              <a:rPr lang="fr-FR" sz="1400" b="1" dirty="0">
                <a:solidFill>
                  <a:schemeClr val="accent6"/>
                </a:solidFill>
              </a:rPr>
              <a:t>1. Introduction du jeu </a:t>
            </a:r>
            <a:r>
              <a:rPr lang="fr-FR" sz="1100" b="1" dirty="0">
                <a:solidFill>
                  <a:schemeClr val="accent6"/>
                </a:solidFill>
              </a:rPr>
              <a:t>(10 minutes) </a:t>
            </a:r>
            <a:r>
              <a:rPr lang="fr-FR" sz="1400" b="1" dirty="0">
                <a:solidFill>
                  <a:schemeClr val="accent6"/>
                </a:solidFill>
              </a:rPr>
              <a:t>:</a:t>
            </a:r>
          </a:p>
          <a:p>
            <a:pPr marL="171450" indent="-171450">
              <a:buFont typeface="Arial" panose="020B0604020202020204" pitchFamily="34" charset="0"/>
              <a:buChar char="•"/>
            </a:pPr>
            <a:r>
              <a:rPr lang="fr-FR" sz="1200" b="1" dirty="0" smtClean="0">
                <a:solidFill>
                  <a:schemeClr val="tx2"/>
                </a:solidFill>
              </a:rPr>
              <a:t>Présentez </a:t>
            </a:r>
            <a:r>
              <a:rPr lang="fr-FR" sz="1200" b="1" dirty="0">
                <a:solidFill>
                  <a:schemeClr val="tx2"/>
                </a:solidFill>
              </a:rPr>
              <a:t>l'objectif du jeu </a:t>
            </a:r>
            <a:r>
              <a:rPr lang="fr-FR" sz="1200" dirty="0">
                <a:solidFill>
                  <a:schemeClr val="tx2"/>
                </a:solidFill>
              </a:rPr>
              <a:t>: Jeu de cartes conçu pour définir collectivement des actions concrètes à mettre en place à la suite des résultats du baromètre </a:t>
            </a:r>
            <a:r>
              <a:rPr lang="fr-FR" sz="1200" dirty="0" smtClean="0">
                <a:solidFill>
                  <a:schemeClr val="tx2"/>
                </a:solidFill>
              </a:rPr>
              <a:t>Prisme pour améliorer l’engagement et les conditions de travail.</a:t>
            </a:r>
            <a:endParaRPr lang="fr-FR" sz="1200" dirty="0">
              <a:solidFill>
                <a:schemeClr val="tx2"/>
              </a:solidFill>
            </a:endParaRPr>
          </a:p>
          <a:p>
            <a:pPr marL="171450" indent="-171450">
              <a:buFont typeface="Arial" panose="020B0604020202020204" pitchFamily="34" charset="0"/>
              <a:buChar char="•"/>
            </a:pPr>
            <a:r>
              <a:rPr lang="fr-FR" sz="1200" b="1" dirty="0" smtClean="0">
                <a:solidFill>
                  <a:schemeClr val="tx2"/>
                </a:solidFill>
              </a:rPr>
              <a:t>Présentez </a:t>
            </a:r>
            <a:r>
              <a:rPr lang="fr-FR" sz="1200" b="1" dirty="0">
                <a:solidFill>
                  <a:schemeClr val="tx2"/>
                </a:solidFill>
              </a:rPr>
              <a:t>les objectifs généraux des 2 temps du jeu </a:t>
            </a:r>
            <a:r>
              <a:rPr lang="fr-FR" sz="1200" dirty="0">
                <a:solidFill>
                  <a:schemeClr val="tx2"/>
                </a:solidFill>
              </a:rPr>
              <a:t>: il s'agira de 2 temps </a:t>
            </a:r>
            <a:r>
              <a:rPr lang="fr-FR" sz="1200" dirty="0" smtClean="0">
                <a:solidFill>
                  <a:schemeClr val="tx2"/>
                </a:solidFill>
              </a:rPr>
              <a:t>distincts, </a:t>
            </a:r>
            <a:r>
              <a:rPr lang="fr-FR" sz="1200" dirty="0">
                <a:solidFill>
                  <a:schemeClr val="tx2"/>
                </a:solidFill>
              </a:rPr>
              <a:t>1er temps : prioriser des thématiques et </a:t>
            </a:r>
            <a:r>
              <a:rPr lang="fr-FR" sz="1200" dirty="0" smtClean="0">
                <a:solidFill>
                  <a:schemeClr val="tx2"/>
                </a:solidFill>
              </a:rPr>
              <a:t>leviers </a:t>
            </a:r>
            <a:r>
              <a:rPr lang="fr-FR" sz="1200" dirty="0">
                <a:solidFill>
                  <a:schemeClr val="tx2"/>
                </a:solidFill>
              </a:rPr>
              <a:t>d'action à traiter, 2nd temps : choisir concrètement des actions à mettre en œuvre. </a:t>
            </a:r>
          </a:p>
          <a:p>
            <a:pPr marL="171450" indent="-171450">
              <a:buFont typeface="Arial" panose="020B0604020202020204" pitchFamily="34" charset="0"/>
              <a:buChar char="•"/>
            </a:pPr>
            <a:r>
              <a:rPr lang="fr-FR" sz="1200" b="1" dirty="0">
                <a:solidFill>
                  <a:schemeClr val="tx2"/>
                </a:solidFill>
              </a:rPr>
              <a:t>Présentez les cartes </a:t>
            </a:r>
            <a:r>
              <a:rPr lang="fr-FR" sz="1200" dirty="0">
                <a:solidFill>
                  <a:schemeClr val="tx2"/>
                </a:solidFill>
              </a:rPr>
              <a:t>: </a:t>
            </a:r>
            <a:r>
              <a:rPr lang="fr-FR" sz="1200" dirty="0">
                <a:solidFill>
                  <a:schemeClr val="accent4"/>
                </a:solidFill>
              </a:rPr>
              <a:t>xx</a:t>
            </a:r>
            <a:r>
              <a:rPr lang="fr-FR" sz="1200" dirty="0">
                <a:solidFill>
                  <a:schemeClr val="tx2"/>
                </a:solidFill>
              </a:rPr>
              <a:t> cartes avec au recto des thématiques et leviers d'action et au verso des propositions d'actions pour agir concrètement sur l'engagement et les conditions de travail. </a:t>
            </a:r>
            <a:r>
              <a:rPr lang="fr-FR" sz="1200" b="1" dirty="0">
                <a:solidFill>
                  <a:schemeClr val="tx2"/>
                </a:solidFill>
              </a:rPr>
              <a:t>Dans ce 1er temps seul le recto des cartes est utilisé.  </a:t>
            </a:r>
          </a:p>
          <a:p>
            <a:pPr marL="171450" indent="-171450">
              <a:buFont typeface="Arial" panose="020B0604020202020204" pitchFamily="34" charset="0"/>
              <a:buChar char="•"/>
            </a:pPr>
            <a:r>
              <a:rPr lang="fr-FR" sz="1200" b="1" dirty="0" smtClean="0">
                <a:solidFill>
                  <a:schemeClr val="tx2"/>
                </a:solidFill>
              </a:rPr>
              <a:t>Présentez </a:t>
            </a:r>
            <a:r>
              <a:rPr lang="fr-FR" sz="1200" b="1" dirty="0">
                <a:solidFill>
                  <a:schemeClr val="tx2"/>
                </a:solidFill>
              </a:rPr>
              <a:t>l'objectif spécifique pour ce 1er </a:t>
            </a:r>
            <a:r>
              <a:rPr lang="fr-FR" sz="1200" b="1" dirty="0" smtClean="0">
                <a:solidFill>
                  <a:schemeClr val="tx2"/>
                </a:solidFill>
              </a:rPr>
              <a:t>temps </a:t>
            </a:r>
            <a:r>
              <a:rPr lang="fr-FR" sz="1200" dirty="0" smtClean="0">
                <a:solidFill>
                  <a:schemeClr val="tx2"/>
                </a:solidFill>
              </a:rPr>
              <a:t>: </a:t>
            </a:r>
            <a:r>
              <a:rPr lang="fr-FR" sz="1200" dirty="0">
                <a:solidFill>
                  <a:schemeClr val="tx2"/>
                </a:solidFill>
              </a:rPr>
              <a:t>L'équipe doit sélectionner 3 cartes parmi les cartes proposées, en tenant compte des thématiques et </a:t>
            </a:r>
            <a:r>
              <a:rPr lang="fr-FR" sz="1200" dirty="0" smtClean="0">
                <a:solidFill>
                  <a:schemeClr val="tx2"/>
                </a:solidFill>
              </a:rPr>
              <a:t>leviers d’action </a:t>
            </a:r>
            <a:r>
              <a:rPr lang="fr-FR" sz="1200" dirty="0">
                <a:solidFill>
                  <a:schemeClr val="tx2"/>
                </a:solidFill>
              </a:rPr>
              <a:t>présentés </a:t>
            </a:r>
          </a:p>
          <a:p>
            <a:pPr marL="171450" indent="-171450">
              <a:buFont typeface="Arial" panose="020B0604020202020204" pitchFamily="34" charset="0"/>
              <a:buChar char="•"/>
            </a:pPr>
            <a:r>
              <a:rPr lang="fr-FR" sz="1200" b="1" dirty="0" smtClean="0">
                <a:solidFill>
                  <a:schemeClr val="tx2"/>
                </a:solidFill>
              </a:rPr>
              <a:t>Si </a:t>
            </a:r>
            <a:r>
              <a:rPr lang="fr-FR" sz="1200" b="1" dirty="0">
                <a:solidFill>
                  <a:schemeClr val="tx2"/>
                </a:solidFill>
              </a:rPr>
              <a:t>nécessaire explicitez certaines cartes</a:t>
            </a:r>
            <a:r>
              <a:rPr lang="fr-FR" sz="1200" dirty="0">
                <a:solidFill>
                  <a:schemeClr val="tx2"/>
                </a:solidFill>
              </a:rPr>
              <a:t> qui ne semblent pas claires ou sujettes à interprétation.</a:t>
            </a:r>
          </a:p>
          <a:p>
            <a:endParaRPr lang="fr-FR" sz="1200" dirty="0">
              <a:solidFill>
                <a:schemeClr val="tx2"/>
              </a:solidFill>
            </a:endParaRPr>
          </a:p>
          <a:p>
            <a:r>
              <a:rPr lang="fr-FR" sz="1400" b="1" dirty="0" smtClean="0">
                <a:solidFill>
                  <a:schemeClr val="accent6"/>
                </a:solidFill>
              </a:rPr>
              <a:t>2</a:t>
            </a:r>
            <a:r>
              <a:rPr lang="fr-FR" sz="1400" b="1" dirty="0">
                <a:solidFill>
                  <a:schemeClr val="accent6"/>
                </a:solidFill>
              </a:rPr>
              <a:t>. Répartition des gommettes </a:t>
            </a:r>
            <a:r>
              <a:rPr lang="fr-FR" sz="1100" b="1" dirty="0">
                <a:solidFill>
                  <a:schemeClr val="accent6"/>
                </a:solidFill>
              </a:rPr>
              <a:t>(5 minutes) </a:t>
            </a:r>
            <a:r>
              <a:rPr lang="fr-FR" sz="1400" b="1" dirty="0">
                <a:solidFill>
                  <a:schemeClr val="accent6"/>
                </a:solidFill>
              </a:rPr>
              <a:t>: </a:t>
            </a:r>
          </a:p>
          <a:p>
            <a:pPr marL="171450" indent="-171450">
              <a:buFont typeface="Arial" panose="020B0604020202020204" pitchFamily="34" charset="0"/>
              <a:buChar char="•"/>
            </a:pPr>
            <a:r>
              <a:rPr lang="fr-FR" sz="1200" b="1" dirty="0" smtClean="0">
                <a:solidFill>
                  <a:schemeClr val="tx2"/>
                </a:solidFill>
              </a:rPr>
              <a:t>Chaque </a:t>
            </a:r>
            <a:r>
              <a:rPr lang="fr-FR" sz="1200" b="1" dirty="0">
                <a:solidFill>
                  <a:schemeClr val="tx2"/>
                </a:solidFill>
              </a:rPr>
              <a:t>participant reçoit 5 gommettes.</a:t>
            </a:r>
          </a:p>
          <a:p>
            <a:pPr marL="171450" indent="-171450">
              <a:buFont typeface="Arial" panose="020B0604020202020204" pitchFamily="34" charset="0"/>
              <a:buChar char="•"/>
            </a:pPr>
            <a:r>
              <a:rPr lang="fr-FR" sz="1200" b="1" dirty="0">
                <a:solidFill>
                  <a:schemeClr val="tx2"/>
                </a:solidFill>
              </a:rPr>
              <a:t>L’objectif </a:t>
            </a:r>
            <a:r>
              <a:rPr lang="fr-FR" sz="1200" b="1" dirty="0" smtClean="0">
                <a:solidFill>
                  <a:schemeClr val="tx2"/>
                </a:solidFill>
              </a:rPr>
              <a:t>est que chaque participant répartisse ses </a:t>
            </a:r>
            <a:r>
              <a:rPr lang="fr-FR" sz="1200" b="1" dirty="0">
                <a:solidFill>
                  <a:schemeClr val="tx2"/>
                </a:solidFill>
              </a:rPr>
              <a:t>gommettes entre les cartes </a:t>
            </a:r>
            <a:r>
              <a:rPr lang="fr-FR" sz="1200" b="1" dirty="0" smtClean="0">
                <a:solidFill>
                  <a:schemeClr val="tx2"/>
                </a:solidFill>
              </a:rPr>
              <a:t>selon sa perception de </a:t>
            </a:r>
            <a:r>
              <a:rPr lang="fr-FR" sz="1200" b="1" dirty="0">
                <a:solidFill>
                  <a:schemeClr val="tx2"/>
                </a:solidFill>
              </a:rPr>
              <a:t>l’importance de la thématique et du levier d'action</a:t>
            </a:r>
            <a:r>
              <a:rPr lang="fr-FR" sz="1200" dirty="0">
                <a:solidFill>
                  <a:schemeClr val="tx2"/>
                </a:solidFill>
              </a:rPr>
              <a:t>. </a:t>
            </a:r>
            <a:endParaRPr lang="fr-FR" sz="1200" dirty="0" smtClean="0">
              <a:solidFill>
                <a:schemeClr val="tx2"/>
              </a:solidFill>
            </a:endParaRPr>
          </a:p>
          <a:p>
            <a:pPr marL="171450" indent="-171450">
              <a:buFont typeface="Arial" panose="020B0604020202020204" pitchFamily="34" charset="0"/>
              <a:buChar char="•"/>
            </a:pPr>
            <a:r>
              <a:rPr lang="fr-FR" sz="1200" dirty="0" smtClean="0">
                <a:solidFill>
                  <a:schemeClr val="tx2"/>
                </a:solidFill>
              </a:rPr>
              <a:t>Par </a:t>
            </a:r>
            <a:r>
              <a:rPr lang="fr-FR" sz="1200" dirty="0">
                <a:solidFill>
                  <a:schemeClr val="tx2"/>
                </a:solidFill>
              </a:rPr>
              <a:t>exemple, un participant peut mettre 3 gommettes sur une carte qu’il juge très importante et 2 gommettes sur une autre.</a:t>
            </a:r>
          </a:p>
          <a:p>
            <a:pPr marL="171450" indent="-171450">
              <a:buFont typeface="Arial" panose="020B0604020202020204" pitchFamily="34" charset="0"/>
              <a:buChar char="•"/>
            </a:pPr>
            <a:r>
              <a:rPr lang="fr-FR" sz="1200" b="1" dirty="0">
                <a:solidFill>
                  <a:schemeClr val="tx2"/>
                </a:solidFill>
              </a:rPr>
              <a:t>Ce temps peut se faire en asynchrone si nécessaire</a:t>
            </a:r>
            <a:r>
              <a:rPr lang="fr-FR" sz="1200" dirty="0">
                <a:solidFill>
                  <a:schemeClr val="tx2"/>
                </a:solidFill>
              </a:rPr>
              <a:t>, c’est-à-dire que chaque membre de l'équipe peut venir déposer ses gommettes quand il a 5 min </a:t>
            </a:r>
            <a:r>
              <a:rPr lang="fr-FR" sz="1200" dirty="0" smtClean="0">
                <a:solidFill>
                  <a:schemeClr val="tx2"/>
                </a:solidFill>
              </a:rPr>
              <a:t>disponibles. Dans ce cas donner un délais (exemple 1 semaine) pour que chacun ait le temps de positionner ses gommettes.  </a:t>
            </a:r>
            <a:endParaRPr lang="fr-FR" sz="1200" dirty="0">
              <a:solidFill>
                <a:schemeClr val="tx2"/>
              </a:solidFill>
            </a:endParaRPr>
          </a:p>
          <a:p>
            <a:endParaRPr lang="fr-FR" sz="1200" dirty="0">
              <a:solidFill>
                <a:schemeClr val="tx2"/>
              </a:solidFill>
            </a:endParaRPr>
          </a:p>
          <a:p>
            <a:r>
              <a:rPr lang="fr-FR" sz="1400" b="1" dirty="0">
                <a:solidFill>
                  <a:schemeClr val="accent6"/>
                </a:solidFill>
              </a:rPr>
              <a:t>3. Phase de priorisation et de sélection </a:t>
            </a:r>
            <a:r>
              <a:rPr lang="fr-FR" sz="1100" b="1" dirty="0">
                <a:solidFill>
                  <a:schemeClr val="accent6"/>
                </a:solidFill>
              </a:rPr>
              <a:t>(15 minutes maximum) </a:t>
            </a:r>
            <a:r>
              <a:rPr lang="fr-FR" sz="1400" b="1" dirty="0">
                <a:solidFill>
                  <a:schemeClr val="accent6"/>
                </a:solidFill>
              </a:rPr>
              <a:t>:</a:t>
            </a:r>
          </a:p>
          <a:p>
            <a:pPr marL="171450" indent="-171450">
              <a:buFont typeface="Arial" panose="020B0604020202020204" pitchFamily="34" charset="0"/>
              <a:buChar char="•"/>
            </a:pPr>
            <a:r>
              <a:rPr lang="fr-FR" sz="1200" dirty="0" smtClean="0">
                <a:solidFill>
                  <a:schemeClr val="tx2"/>
                </a:solidFill>
              </a:rPr>
              <a:t>Après </a:t>
            </a:r>
            <a:r>
              <a:rPr lang="fr-FR" sz="1200" dirty="0">
                <a:solidFill>
                  <a:schemeClr val="tx2"/>
                </a:solidFill>
              </a:rPr>
              <a:t>que tous les participants aient réparti leurs gommettes, chaque carte sera visible avec le nombre total de gommettes qu'elle a reçu.</a:t>
            </a:r>
          </a:p>
          <a:p>
            <a:pPr marL="171450" indent="-171450">
              <a:buFont typeface="Arial" panose="020B0604020202020204" pitchFamily="34" charset="0"/>
              <a:buChar char="•"/>
            </a:pPr>
            <a:r>
              <a:rPr lang="fr-FR" sz="1200" b="1" dirty="0" smtClean="0">
                <a:solidFill>
                  <a:schemeClr val="tx2"/>
                </a:solidFill>
              </a:rPr>
              <a:t>Les </a:t>
            </a:r>
            <a:r>
              <a:rPr lang="fr-FR" sz="1200" b="1" dirty="0">
                <a:solidFill>
                  <a:schemeClr val="tx2"/>
                </a:solidFill>
              </a:rPr>
              <a:t>cartes avec le plus grand nombre de gommettes seront considérées comme prioritaires </a:t>
            </a:r>
          </a:p>
          <a:p>
            <a:pPr marL="171450" indent="-171450">
              <a:buFont typeface="Arial" panose="020B0604020202020204" pitchFamily="34" charset="0"/>
              <a:buChar char="•"/>
            </a:pPr>
            <a:r>
              <a:rPr lang="fr-FR" sz="1200" dirty="0" smtClean="0">
                <a:solidFill>
                  <a:schemeClr val="tx2"/>
                </a:solidFill>
              </a:rPr>
              <a:t>Si </a:t>
            </a:r>
            <a:r>
              <a:rPr lang="fr-FR" sz="1200" dirty="0">
                <a:solidFill>
                  <a:schemeClr val="tx2"/>
                </a:solidFill>
              </a:rPr>
              <a:t>nécessaire, une discussion rapide peut avoir lieu pour confirmer que les cartes choisies couvrent une variété de thématiques et de leviers d'action. </a:t>
            </a:r>
            <a:endParaRPr lang="fr-FR" sz="1200" dirty="0" smtClean="0">
              <a:solidFill>
                <a:schemeClr val="tx2"/>
              </a:solidFill>
            </a:endParaRPr>
          </a:p>
          <a:p>
            <a:pPr marL="171450" indent="-171450">
              <a:buFont typeface="Arial" panose="020B0604020202020204" pitchFamily="34" charset="0"/>
              <a:buChar char="•"/>
            </a:pPr>
            <a:r>
              <a:rPr lang="fr-FR" sz="1200" dirty="0" smtClean="0">
                <a:solidFill>
                  <a:schemeClr val="tx2"/>
                </a:solidFill>
              </a:rPr>
              <a:t>Si </a:t>
            </a:r>
            <a:r>
              <a:rPr lang="fr-FR" sz="1200" dirty="0">
                <a:solidFill>
                  <a:schemeClr val="tx2"/>
                </a:solidFill>
              </a:rPr>
              <a:t>plus de 3 cartes reçoivent un nombre important et/ou équivalent de gommettes, discuter en équipe pour convenir des 3 cartes à </a:t>
            </a:r>
            <a:r>
              <a:rPr lang="fr-FR" sz="1200" dirty="0" smtClean="0">
                <a:solidFill>
                  <a:schemeClr val="tx2"/>
                </a:solidFill>
              </a:rPr>
              <a:t>sélectionner en fonction de celles qui auront le plus d’impact sur l’engagement et les conditions de travail. </a:t>
            </a:r>
            <a:endParaRPr lang="fr-FR" sz="1200" dirty="0">
              <a:solidFill>
                <a:schemeClr val="tx2"/>
              </a:solidFill>
            </a:endParaRPr>
          </a:p>
          <a:p>
            <a:endParaRPr lang="fr-FR" sz="1200" b="1" dirty="0">
              <a:solidFill>
                <a:schemeClr val="tx2"/>
              </a:solidFill>
            </a:endParaRPr>
          </a:p>
          <a:p>
            <a:r>
              <a:rPr lang="fr-FR" sz="1400" b="1" dirty="0">
                <a:solidFill>
                  <a:schemeClr val="accent6"/>
                </a:solidFill>
              </a:rPr>
              <a:t>4. RDV au temps 2</a:t>
            </a:r>
          </a:p>
          <a:p>
            <a:pPr marL="171450" indent="-171450">
              <a:buFont typeface="Arial" panose="020B0604020202020204" pitchFamily="34" charset="0"/>
              <a:buChar char="•"/>
            </a:pPr>
            <a:r>
              <a:rPr lang="fr-FR" sz="1200" dirty="0" smtClean="0">
                <a:solidFill>
                  <a:schemeClr val="tx2"/>
                </a:solidFill>
              </a:rPr>
              <a:t>Remerciez </a:t>
            </a:r>
            <a:r>
              <a:rPr lang="fr-FR" sz="1200" dirty="0">
                <a:solidFill>
                  <a:schemeClr val="tx2"/>
                </a:solidFill>
              </a:rPr>
              <a:t>l'équipe pour ce 1er temps de travail et fixez le 2nd temps de travail pour identifier des actions concrètes à mettre en œuvre. </a:t>
            </a:r>
          </a:p>
          <a:p>
            <a:pPr marL="171450" indent="-171450">
              <a:buFont typeface="Arial" panose="020B0604020202020204" pitchFamily="34" charset="0"/>
              <a:buChar char="•"/>
            </a:pPr>
            <a:r>
              <a:rPr lang="fr-FR" sz="1200" dirty="0">
                <a:solidFill>
                  <a:schemeClr val="tx2"/>
                </a:solidFill>
              </a:rPr>
              <a:t>D’ici le temps 2, donner la consigne aux membres de l'équipe de déjà consulter les actions concrètes proposées au dos des cartes retenues. Chaque membre peut compléter les actions avec d’autres idées propres au contexte de l’équipe ou préciser les actions déjà listées avec des éléments de contexte de l’équipe quand il a 5 min disponibles. Dans ce cas donner un délais (exemple 1 semaine) pour que chacun ait le temps de compléter les cartes avec ses idées</a:t>
            </a:r>
          </a:p>
        </p:txBody>
      </p:sp>
    </p:spTree>
    <p:extLst>
      <p:ext uri="{BB962C8B-B14F-4D97-AF65-F5344CB8AC3E}">
        <p14:creationId xmlns:p14="http://schemas.microsoft.com/office/powerpoint/2010/main" val="3927938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D20695E2-BFCA-4B18-9E5A-192070118646}" type="slidenum">
              <a:rPr lang="fr-FR" smtClean="0"/>
              <a:pPr/>
              <a:t>5</a:t>
            </a:fld>
            <a:endParaRPr lang="fr-FR" dirty="0"/>
          </a:p>
        </p:txBody>
      </p:sp>
      <p:sp>
        <p:nvSpPr>
          <p:cNvPr id="5" name="ZoneTexte 4"/>
          <p:cNvSpPr txBox="1"/>
          <p:nvPr/>
        </p:nvSpPr>
        <p:spPr>
          <a:xfrm>
            <a:off x="1591303" y="33832"/>
            <a:ext cx="8841716" cy="369332"/>
          </a:xfrm>
          <a:prstGeom prst="rect">
            <a:avLst/>
          </a:prstGeom>
          <a:noFill/>
        </p:spPr>
        <p:txBody>
          <a:bodyPr wrap="none" rtlCol="0">
            <a:spAutoFit/>
          </a:bodyPr>
          <a:lstStyle/>
          <a:p>
            <a:r>
              <a:rPr lang="fr-FR" b="1" dirty="0">
                <a:solidFill>
                  <a:schemeClr val="tx2"/>
                </a:solidFill>
              </a:rPr>
              <a:t>Temps 1 : Sélection des thématiques et des </a:t>
            </a:r>
            <a:r>
              <a:rPr lang="fr-FR" b="1" dirty="0" smtClean="0">
                <a:solidFill>
                  <a:schemeClr val="tx2"/>
                </a:solidFill>
              </a:rPr>
              <a:t>leviers d’action prioritaires </a:t>
            </a:r>
            <a:r>
              <a:rPr lang="fr-FR" b="1" dirty="0">
                <a:solidFill>
                  <a:schemeClr val="tx2"/>
                </a:solidFill>
              </a:rPr>
              <a:t>(30 minutes)</a:t>
            </a:r>
          </a:p>
        </p:txBody>
      </p:sp>
      <p:sp>
        <p:nvSpPr>
          <p:cNvPr id="6" name="Rectangle 5"/>
          <p:cNvSpPr/>
          <p:nvPr/>
        </p:nvSpPr>
        <p:spPr>
          <a:xfrm>
            <a:off x="282872" y="517803"/>
            <a:ext cx="11171774" cy="6340197"/>
          </a:xfrm>
          <a:prstGeom prst="rect">
            <a:avLst/>
          </a:prstGeom>
        </p:spPr>
        <p:txBody>
          <a:bodyPr wrap="square">
            <a:spAutoFit/>
          </a:bodyPr>
          <a:lstStyle/>
          <a:p>
            <a:r>
              <a:rPr lang="fr-FR" sz="1400" b="1" dirty="0" smtClean="0">
                <a:solidFill>
                  <a:schemeClr val="tx2"/>
                </a:solidFill>
              </a:rPr>
              <a:t>Étapes </a:t>
            </a:r>
            <a:r>
              <a:rPr lang="fr-FR" sz="1400" b="1" dirty="0">
                <a:solidFill>
                  <a:schemeClr val="tx2"/>
                </a:solidFill>
              </a:rPr>
              <a:t>:</a:t>
            </a:r>
          </a:p>
          <a:p>
            <a:endParaRPr lang="fr-FR" sz="1200" dirty="0">
              <a:solidFill>
                <a:schemeClr val="tx2"/>
              </a:solidFill>
            </a:endParaRPr>
          </a:p>
          <a:p>
            <a:r>
              <a:rPr lang="fr-FR" sz="1400" b="1" dirty="0">
                <a:solidFill>
                  <a:schemeClr val="accent6"/>
                </a:solidFill>
              </a:rPr>
              <a:t>1. Introduction du jeu </a:t>
            </a:r>
            <a:r>
              <a:rPr lang="fr-FR" sz="1100" b="1" dirty="0">
                <a:solidFill>
                  <a:schemeClr val="accent6"/>
                </a:solidFill>
              </a:rPr>
              <a:t>(10 minutes) </a:t>
            </a:r>
            <a:r>
              <a:rPr lang="fr-FR" sz="1400" b="1" dirty="0">
                <a:solidFill>
                  <a:schemeClr val="accent6"/>
                </a:solidFill>
              </a:rPr>
              <a:t>:</a:t>
            </a:r>
          </a:p>
          <a:p>
            <a:pPr marL="171450" indent="-171450">
              <a:buFont typeface="Arial" panose="020B0604020202020204" pitchFamily="34" charset="0"/>
              <a:buChar char="•"/>
            </a:pPr>
            <a:r>
              <a:rPr lang="fr-FR" sz="1200" b="1" dirty="0" smtClean="0">
                <a:solidFill>
                  <a:schemeClr val="tx2"/>
                </a:solidFill>
              </a:rPr>
              <a:t>Présentez </a:t>
            </a:r>
            <a:r>
              <a:rPr lang="fr-FR" sz="1200" b="1" dirty="0">
                <a:solidFill>
                  <a:schemeClr val="tx2"/>
                </a:solidFill>
              </a:rPr>
              <a:t>l'objectif du jeu </a:t>
            </a:r>
            <a:r>
              <a:rPr lang="fr-FR" sz="1200" dirty="0">
                <a:solidFill>
                  <a:schemeClr val="tx2"/>
                </a:solidFill>
              </a:rPr>
              <a:t>: Jeu de cartes conçu pour définir collectivement des actions concrètes à mettre en place à la suite des résultats du baromètre </a:t>
            </a:r>
            <a:r>
              <a:rPr lang="fr-FR" sz="1200" dirty="0" smtClean="0">
                <a:solidFill>
                  <a:schemeClr val="tx2"/>
                </a:solidFill>
              </a:rPr>
              <a:t>Prisme pour améliorer l’engagement et les conditions de travail.</a:t>
            </a:r>
            <a:endParaRPr lang="fr-FR" sz="1200" dirty="0">
              <a:solidFill>
                <a:schemeClr val="tx2"/>
              </a:solidFill>
            </a:endParaRPr>
          </a:p>
          <a:p>
            <a:pPr marL="171450" indent="-171450">
              <a:buFont typeface="Arial" panose="020B0604020202020204" pitchFamily="34" charset="0"/>
              <a:buChar char="•"/>
            </a:pPr>
            <a:r>
              <a:rPr lang="fr-FR" sz="1200" b="1" dirty="0" smtClean="0">
                <a:solidFill>
                  <a:schemeClr val="tx2"/>
                </a:solidFill>
              </a:rPr>
              <a:t>Présentez </a:t>
            </a:r>
            <a:r>
              <a:rPr lang="fr-FR" sz="1200" b="1" dirty="0">
                <a:solidFill>
                  <a:schemeClr val="tx2"/>
                </a:solidFill>
              </a:rPr>
              <a:t>les objectifs généraux des 2 temps du jeu </a:t>
            </a:r>
            <a:r>
              <a:rPr lang="fr-FR" sz="1200" dirty="0">
                <a:solidFill>
                  <a:schemeClr val="tx2"/>
                </a:solidFill>
              </a:rPr>
              <a:t>: il s'agira de 2 temps </a:t>
            </a:r>
            <a:r>
              <a:rPr lang="fr-FR" sz="1200" dirty="0" smtClean="0">
                <a:solidFill>
                  <a:schemeClr val="tx2"/>
                </a:solidFill>
              </a:rPr>
              <a:t>distincte, </a:t>
            </a:r>
            <a:r>
              <a:rPr lang="fr-FR" sz="1200" dirty="0">
                <a:solidFill>
                  <a:schemeClr val="tx2"/>
                </a:solidFill>
              </a:rPr>
              <a:t>1er temps : prioriser des thématiques et </a:t>
            </a:r>
            <a:r>
              <a:rPr lang="fr-FR" sz="1200" dirty="0" smtClean="0">
                <a:solidFill>
                  <a:schemeClr val="tx2"/>
                </a:solidFill>
              </a:rPr>
              <a:t>leviers </a:t>
            </a:r>
            <a:r>
              <a:rPr lang="fr-FR" sz="1200" dirty="0">
                <a:solidFill>
                  <a:schemeClr val="tx2"/>
                </a:solidFill>
              </a:rPr>
              <a:t>d'action à traiter, 2nd temps : choisir concrètement des actions à mettre en œuvre. </a:t>
            </a:r>
          </a:p>
          <a:p>
            <a:pPr marL="171450" indent="-171450">
              <a:buFont typeface="Arial" panose="020B0604020202020204" pitchFamily="34" charset="0"/>
              <a:buChar char="•"/>
            </a:pPr>
            <a:r>
              <a:rPr lang="fr-FR" sz="1200" b="1" dirty="0">
                <a:solidFill>
                  <a:schemeClr val="tx2"/>
                </a:solidFill>
              </a:rPr>
              <a:t>Présentez les cartes </a:t>
            </a:r>
            <a:r>
              <a:rPr lang="fr-FR" sz="1200" dirty="0">
                <a:solidFill>
                  <a:schemeClr val="tx2"/>
                </a:solidFill>
              </a:rPr>
              <a:t>: </a:t>
            </a:r>
            <a:r>
              <a:rPr lang="fr-FR" sz="1200" dirty="0">
                <a:solidFill>
                  <a:schemeClr val="accent4"/>
                </a:solidFill>
              </a:rPr>
              <a:t>xx</a:t>
            </a:r>
            <a:r>
              <a:rPr lang="fr-FR" sz="1200" dirty="0">
                <a:solidFill>
                  <a:schemeClr val="tx2"/>
                </a:solidFill>
              </a:rPr>
              <a:t> cartes avec au recto des thématiques et leviers d'action et au verso des propositions d'actions pour agir concrètement sur l'engagement et les conditions de travail. </a:t>
            </a:r>
            <a:r>
              <a:rPr lang="fr-FR" sz="1200" b="1" dirty="0">
                <a:solidFill>
                  <a:schemeClr val="tx2"/>
                </a:solidFill>
              </a:rPr>
              <a:t>Dans ce 1er temps seul le recto des cartes est utilisé.  </a:t>
            </a:r>
          </a:p>
          <a:p>
            <a:pPr marL="171450" indent="-171450">
              <a:buFont typeface="Arial" panose="020B0604020202020204" pitchFamily="34" charset="0"/>
              <a:buChar char="•"/>
            </a:pPr>
            <a:r>
              <a:rPr lang="fr-FR" sz="1200" b="1" dirty="0" smtClean="0">
                <a:solidFill>
                  <a:schemeClr val="tx2"/>
                </a:solidFill>
              </a:rPr>
              <a:t>Présentez </a:t>
            </a:r>
            <a:r>
              <a:rPr lang="fr-FR" sz="1200" b="1" dirty="0">
                <a:solidFill>
                  <a:schemeClr val="tx2"/>
                </a:solidFill>
              </a:rPr>
              <a:t>l'objectif spécifique pour ce 1er </a:t>
            </a:r>
            <a:r>
              <a:rPr lang="fr-FR" sz="1200" b="1" dirty="0" smtClean="0">
                <a:solidFill>
                  <a:schemeClr val="tx2"/>
                </a:solidFill>
              </a:rPr>
              <a:t>temps </a:t>
            </a:r>
            <a:r>
              <a:rPr lang="fr-FR" sz="1200" dirty="0" smtClean="0">
                <a:solidFill>
                  <a:schemeClr val="tx2"/>
                </a:solidFill>
              </a:rPr>
              <a:t>: </a:t>
            </a:r>
            <a:r>
              <a:rPr lang="fr-FR" sz="1200" dirty="0">
                <a:solidFill>
                  <a:schemeClr val="tx2"/>
                </a:solidFill>
              </a:rPr>
              <a:t>L'équipe doit sélectionner 3 cartes parmi les cartes proposées, en tenant compte des thématiques et </a:t>
            </a:r>
            <a:r>
              <a:rPr lang="fr-FR" sz="1200" dirty="0" smtClean="0">
                <a:solidFill>
                  <a:schemeClr val="tx2"/>
                </a:solidFill>
              </a:rPr>
              <a:t>leviers d’action </a:t>
            </a:r>
            <a:r>
              <a:rPr lang="fr-FR" sz="1200" dirty="0">
                <a:solidFill>
                  <a:schemeClr val="tx2"/>
                </a:solidFill>
              </a:rPr>
              <a:t>présentés </a:t>
            </a:r>
          </a:p>
          <a:p>
            <a:pPr marL="171450" indent="-171450">
              <a:buFont typeface="Arial" panose="020B0604020202020204" pitchFamily="34" charset="0"/>
              <a:buChar char="•"/>
            </a:pPr>
            <a:r>
              <a:rPr lang="fr-FR" sz="1200" b="1" dirty="0" smtClean="0">
                <a:solidFill>
                  <a:schemeClr val="tx2"/>
                </a:solidFill>
              </a:rPr>
              <a:t>Si </a:t>
            </a:r>
            <a:r>
              <a:rPr lang="fr-FR" sz="1200" b="1" dirty="0">
                <a:solidFill>
                  <a:schemeClr val="tx2"/>
                </a:solidFill>
              </a:rPr>
              <a:t>nécessaire explicitez certaines cartes</a:t>
            </a:r>
            <a:r>
              <a:rPr lang="fr-FR" sz="1200" dirty="0">
                <a:solidFill>
                  <a:schemeClr val="tx2"/>
                </a:solidFill>
              </a:rPr>
              <a:t> qui ne semblent pas claires ou sujettes à interprétation.</a:t>
            </a:r>
          </a:p>
          <a:p>
            <a:endParaRPr lang="fr-FR" sz="1200" dirty="0">
              <a:solidFill>
                <a:schemeClr val="tx2"/>
              </a:solidFill>
            </a:endParaRPr>
          </a:p>
          <a:p>
            <a:r>
              <a:rPr lang="fr-FR" sz="1400" b="1" dirty="0" smtClean="0">
                <a:solidFill>
                  <a:schemeClr val="accent6"/>
                </a:solidFill>
              </a:rPr>
              <a:t>2</a:t>
            </a:r>
            <a:r>
              <a:rPr lang="fr-FR" sz="1400" b="1" dirty="0">
                <a:solidFill>
                  <a:schemeClr val="accent6"/>
                </a:solidFill>
              </a:rPr>
              <a:t>. Répartition des gommettes </a:t>
            </a:r>
            <a:r>
              <a:rPr lang="fr-FR" sz="1100" b="1" dirty="0">
                <a:solidFill>
                  <a:schemeClr val="accent6"/>
                </a:solidFill>
              </a:rPr>
              <a:t>(5 minutes) </a:t>
            </a:r>
            <a:r>
              <a:rPr lang="fr-FR" sz="1400" b="1" dirty="0">
                <a:solidFill>
                  <a:schemeClr val="accent6"/>
                </a:solidFill>
              </a:rPr>
              <a:t>: </a:t>
            </a:r>
          </a:p>
          <a:p>
            <a:pPr marL="171450" indent="-171450">
              <a:buFont typeface="Arial" panose="020B0604020202020204" pitchFamily="34" charset="0"/>
              <a:buChar char="•"/>
            </a:pPr>
            <a:r>
              <a:rPr lang="fr-FR" sz="1200" b="1" dirty="0" smtClean="0">
                <a:solidFill>
                  <a:schemeClr val="tx2"/>
                </a:solidFill>
              </a:rPr>
              <a:t>Chaque </a:t>
            </a:r>
            <a:r>
              <a:rPr lang="fr-FR" sz="1200" b="1" dirty="0">
                <a:solidFill>
                  <a:schemeClr val="tx2"/>
                </a:solidFill>
              </a:rPr>
              <a:t>participant reçoit </a:t>
            </a:r>
            <a:r>
              <a:rPr lang="fr-FR" sz="1200" b="1" dirty="0" smtClean="0">
                <a:solidFill>
                  <a:schemeClr val="tx2"/>
                </a:solidFill>
              </a:rPr>
              <a:t>3 </a:t>
            </a:r>
            <a:r>
              <a:rPr lang="fr-FR" sz="1200" b="1" dirty="0">
                <a:solidFill>
                  <a:schemeClr val="tx2"/>
                </a:solidFill>
              </a:rPr>
              <a:t>gommettes.</a:t>
            </a:r>
          </a:p>
          <a:p>
            <a:pPr marL="171450" indent="-171450">
              <a:buFont typeface="Arial" panose="020B0604020202020204" pitchFamily="34" charset="0"/>
              <a:buChar char="•"/>
            </a:pPr>
            <a:r>
              <a:rPr lang="fr-FR" sz="1200" b="1" dirty="0">
                <a:solidFill>
                  <a:schemeClr val="tx2"/>
                </a:solidFill>
              </a:rPr>
              <a:t>L’objectif </a:t>
            </a:r>
            <a:r>
              <a:rPr lang="fr-FR" sz="1200" b="1" dirty="0" smtClean="0">
                <a:solidFill>
                  <a:schemeClr val="tx2"/>
                </a:solidFill>
              </a:rPr>
              <a:t>est que chaque participant répartisse ses </a:t>
            </a:r>
            <a:r>
              <a:rPr lang="fr-FR" sz="1200" b="1" dirty="0">
                <a:solidFill>
                  <a:schemeClr val="tx2"/>
                </a:solidFill>
              </a:rPr>
              <a:t>gommettes entre les cartes </a:t>
            </a:r>
            <a:r>
              <a:rPr lang="fr-FR" sz="1200" b="1" dirty="0" smtClean="0">
                <a:solidFill>
                  <a:schemeClr val="tx2"/>
                </a:solidFill>
              </a:rPr>
              <a:t>selon sa perception de </a:t>
            </a:r>
            <a:r>
              <a:rPr lang="fr-FR" sz="1200" b="1" dirty="0">
                <a:solidFill>
                  <a:schemeClr val="tx2"/>
                </a:solidFill>
              </a:rPr>
              <a:t>l’importance de la thématique et du levier d'action</a:t>
            </a:r>
            <a:r>
              <a:rPr lang="fr-FR" sz="1200" dirty="0">
                <a:solidFill>
                  <a:schemeClr val="tx2"/>
                </a:solidFill>
              </a:rPr>
              <a:t>. </a:t>
            </a:r>
            <a:endParaRPr lang="fr-FR" sz="1200" dirty="0" smtClean="0">
              <a:solidFill>
                <a:schemeClr val="tx2"/>
              </a:solidFill>
            </a:endParaRPr>
          </a:p>
          <a:p>
            <a:pPr marL="171450" indent="-171450">
              <a:buFont typeface="Arial" panose="020B0604020202020204" pitchFamily="34" charset="0"/>
              <a:buChar char="•"/>
            </a:pPr>
            <a:r>
              <a:rPr lang="fr-FR" sz="1200" dirty="0" smtClean="0">
                <a:solidFill>
                  <a:schemeClr val="tx2"/>
                </a:solidFill>
              </a:rPr>
              <a:t>Par </a:t>
            </a:r>
            <a:r>
              <a:rPr lang="fr-FR" sz="1200" dirty="0">
                <a:solidFill>
                  <a:schemeClr val="tx2"/>
                </a:solidFill>
              </a:rPr>
              <a:t>exemple, un participant peut mettre </a:t>
            </a:r>
            <a:r>
              <a:rPr lang="fr-FR" sz="1200" dirty="0" smtClean="0">
                <a:solidFill>
                  <a:schemeClr val="tx2"/>
                </a:solidFill>
              </a:rPr>
              <a:t>2 gommettes </a:t>
            </a:r>
            <a:r>
              <a:rPr lang="fr-FR" sz="1200" dirty="0">
                <a:solidFill>
                  <a:schemeClr val="tx2"/>
                </a:solidFill>
              </a:rPr>
              <a:t>sur une carte qu’il juge très importante et </a:t>
            </a:r>
            <a:r>
              <a:rPr lang="fr-FR" sz="1200" dirty="0" smtClean="0">
                <a:solidFill>
                  <a:schemeClr val="tx2"/>
                </a:solidFill>
              </a:rPr>
              <a:t>1 </a:t>
            </a:r>
            <a:r>
              <a:rPr lang="fr-FR" sz="1200" dirty="0">
                <a:solidFill>
                  <a:schemeClr val="tx2"/>
                </a:solidFill>
              </a:rPr>
              <a:t>gommettes sur une autre.</a:t>
            </a:r>
          </a:p>
          <a:p>
            <a:pPr marL="171450" indent="-171450">
              <a:buFont typeface="Arial" panose="020B0604020202020204" pitchFamily="34" charset="0"/>
              <a:buChar char="•"/>
            </a:pPr>
            <a:r>
              <a:rPr lang="fr-FR" sz="1200" b="1" dirty="0">
                <a:solidFill>
                  <a:schemeClr val="tx2"/>
                </a:solidFill>
              </a:rPr>
              <a:t>Ce temps peut se faire en asynchrone si nécessaire</a:t>
            </a:r>
            <a:r>
              <a:rPr lang="fr-FR" sz="1200" dirty="0">
                <a:solidFill>
                  <a:schemeClr val="tx2"/>
                </a:solidFill>
              </a:rPr>
              <a:t>, c’est-à-dire que chaque membre de l'équipe peut venir déposer ses gommettes quand il a 5 min </a:t>
            </a:r>
            <a:r>
              <a:rPr lang="fr-FR" sz="1200" dirty="0" smtClean="0">
                <a:solidFill>
                  <a:schemeClr val="tx2"/>
                </a:solidFill>
              </a:rPr>
              <a:t>disponibles. Dans ce cas donner un délais (exemple 1 semaine) pour que chacun ait le temps de positionner ses gommettes.  </a:t>
            </a:r>
            <a:endParaRPr lang="fr-FR" sz="1200" dirty="0">
              <a:solidFill>
                <a:schemeClr val="tx2"/>
              </a:solidFill>
            </a:endParaRPr>
          </a:p>
          <a:p>
            <a:endParaRPr lang="fr-FR" sz="1200" dirty="0">
              <a:solidFill>
                <a:schemeClr val="tx2"/>
              </a:solidFill>
            </a:endParaRPr>
          </a:p>
          <a:p>
            <a:r>
              <a:rPr lang="fr-FR" sz="1400" b="1" dirty="0">
                <a:solidFill>
                  <a:schemeClr val="accent6"/>
                </a:solidFill>
              </a:rPr>
              <a:t>3. Phase de priorisation et de sélection </a:t>
            </a:r>
            <a:r>
              <a:rPr lang="fr-FR" sz="1100" b="1" dirty="0">
                <a:solidFill>
                  <a:schemeClr val="accent6"/>
                </a:solidFill>
              </a:rPr>
              <a:t>(15 minutes maximum) </a:t>
            </a:r>
            <a:r>
              <a:rPr lang="fr-FR" sz="1400" b="1" dirty="0">
                <a:solidFill>
                  <a:schemeClr val="accent6"/>
                </a:solidFill>
              </a:rPr>
              <a:t>:</a:t>
            </a:r>
          </a:p>
          <a:p>
            <a:pPr marL="171450" indent="-171450">
              <a:buFont typeface="Arial" panose="020B0604020202020204" pitchFamily="34" charset="0"/>
              <a:buChar char="•"/>
            </a:pPr>
            <a:r>
              <a:rPr lang="fr-FR" sz="1200" dirty="0" smtClean="0">
                <a:solidFill>
                  <a:schemeClr val="tx2"/>
                </a:solidFill>
              </a:rPr>
              <a:t>Après </a:t>
            </a:r>
            <a:r>
              <a:rPr lang="fr-FR" sz="1200" dirty="0">
                <a:solidFill>
                  <a:schemeClr val="tx2"/>
                </a:solidFill>
              </a:rPr>
              <a:t>que tous les participants aient réparti leurs gommettes, chaque carte sera visible avec le nombre total de gommettes qu'elle a reçu.</a:t>
            </a:r>
          </a:p>
          <a:p>
            <a:pPr marL="171450" indent="-171450">
              <a:buFont typeface="Arial" panose="020B0604020202020204" pitchFamily="34" charset="0"/>
              <a:buChar char="•"/>
            </a:pPr>
            <a:r>
              <a:rPr lang="fr-FR" sz="1200" b="1" dirty="0" smtClean="0">
                <a:solidFill>
                  <a:schemeClr val="tx2"/>
                </a:solidFill>
              </a:rPr>
              <a:t>Les </a:t>
            </a:r>
            <a:r>
              <a:rPr lang="fr-FR" sz="1200" b="1" dirty="0">
                <a:solidFill>
                  <a:schemeClr val="tx2"/>
                </a:solidFill>
              </a:rPr>
              <a:t>cartes avec le plus grand nombre de gommettes seront considérées comme prioritaires </a:t>
            </a:r>
          </a:p>
          <a:p>
            <a:pPr marL="171450" indent="-171450">
              <a:buFont typeface="Arial" panose="020B0604020202020204" pitchFamily="34" charset="0"/>
              <a:buChar char="•"/>
            </a:pPr>
            <a:r>
              <a:rPr lang="fr-FR" sz="1200" dirty="0" smtClean="0">
                <a:solidFill>
                  <a:schemeClr val="tx2"/>
                </a:solidFill>
              </a:rPr>
              <a:t>Si </a:t>
            </a:r>
            <a:r>
              <a:rPr lang="fr-FR" sz="1200" dirty="0">
                <a:solidFill>
                  <a:schemeClr val="tx2"/>
                </a:solidFill>
              </a:rPr>
              <a:t>nécessaire, une discussion rapide peut avoir lieu pour confirmer que les cartes choisies couvrent une variété de thématiques et de leviers d'action. </a:t>
            </a:r>
            <a:endParaRPr lang="fr-FR" sz="1200" dirty="0" smtClean="0">
              <a:solidFill>
                <a:schemeClr val="tx2"/>
              </a:solidFill>
            </a:endParaRPr>
          </a:p>
          <a:p>
            <a:pPr marL="171450" indent="-171450">
              <a:buFont typeface="Arial" panose="020B0604020202020204" pitchFamily="34" charset="0"/>
              <a:buChar char="•"/>
            </a:pPr>
            <a:r>
              <a:rPr lang="fr-FR" sz="1200" dirty="0" smtClean="0">
                <a:solidFill>
                  <a:schemeClr val="tx2"/>
                </a:solidFill>
              </a:rPr>
              <a:t>Si </a:t>
            </a:r>
            <a:r>
              <a:rPr lang="fr-FR" sz="1200" dirty="0">
                <a:solidFill>
                  <a:schemeClr val="tx2"/>
                </a:solidFill>
              </a:rPr>
              <a:t>plus de 3 cartes reçoivent un nombre important et/ou équivalent de gommettes, discuter en équipe pour convenir des 3 cartes à </a:t>
            </a:r>
            <a:r>
              <a:rPr lang="fr-FR" sz="1200" dirty="0" smtClean="0">
                <a:solidFill>
                  <a:schemeClr val="tx2"/>
                </a:solidFill>
              </a:rPr>
              <a:t>sélectionner en fonction de celles qui auront le plus d’impact sur l’engagement et les conditions de travail. </a:t>
            </a:r>
            <a:endParaRPr lang="fr-FR" sz="1200" dirty="0">
              <a:solidFill>
                <a:schemeClr val="tx2"/>
              </a:solidFill>
            </a:endParaRPr>
          </a:p>
          <a:p>
            <a:endParaRPr lang="fr-FR" sz="1200" b="1" dirty="0">
              <a:solidFill>
                <a:schemeClr val="tx2"/>
              </a:solidFill>
            </a:endParaRPr>
          </a:p>
          <a:p>
            <a:r>
              <a:rPr lang="fr-FR" sz="1400" b="1" dirty="0">
                <a:solidFill>
                  <a:schemeClr val="accent6"/>
                </a:solidFill>
              </a:rPr>
              <a:t>4. RDV au temps 2</a:t>
            </a:r>
          </a:p>
          <a:p>
            <a:pPr marL="171450" indent="-171450">
              <a:buFont typeface="Arial" panose="020B0604020202020204" pitchFamily="34" charset="0"/>
              <a:buChar char="•"/>
            </a:pPr>
            <a:r>
              <a:rPr lang="fr-FR" sz="1200" dirty="0" smtClean="0">
                <a:solidFill>
                  <a:schemeClr val="tx2"/>
                </a:solidFill>
              </a:rPr>
              <a:t>Remerciez </a:t>
            </a:r>
            <a:r>
              <a:rPr lang="fr-FR" sz="1200" dirty="0">
                <a:solidFill>
                  <a:schemeClr val="tx2"/>
                </a:solidFill>
              </a:rPr>
              <a:t>l'équipe pour ce 1er temps de travail et fixez le 2nd temps de travail pour identifier des actions concrètes à mettre en œuvre. </a:t>
            </a:r>
          </a:p>
          <a:p>
            <a:pPr marL="171450" indent="-171450">
              <a:buFont typeface="Arial" panose="020B0604020202020204" pitchFamily="34" charset="0"/>
              <a:buChar char="•"/>
            </a:pPr>
            <a:r>
              <a:rPr lang="fr-FR" sz="1200" dirty="0">
                <a:solidFill>
                  <a:schemeClr val="tx2"/>
                </a:solidFill>
              </a:rPr>
              <a:t>D’ici le temps 2, donner la consigne aux membres de l'équipe de déjà consulter les actions concrètes proposées au dos des cartes retenues. Chaque membre peut compléter les actions avec d’autres idées propres au contexte de l’équipe ou préciser les actions déjà listées avec des éléments de contexte de </a:t>
            </a:r>
            <a:r>
              <a:rPr lang="fr-FR" sz="1200" dirty="0" smtClean="0">
                <a:solidFill>
                  <a:schemeClr val="tx2"/>
                </a:solidFill>
              </a:rPr>
              <a:t>l’équipe quand </a:t>
            </a:r>
            <a:r>
              <a:rPr lang="fr-FR" sz="1200" dirty="0">
                <a:solidFill>
                  <a:schemeClr val="tx2"/>
                </a:solidFill>
              </a:rPr>
              <a:t>il a 5 min disponibles. Dans ce cas donner un délais (exemple 1 semaine) pour que chacun ait le temps de compléter les cartes avec ses idées</a:t>
            </a:r>
          </a:p>
        </p:txBody>
      </p:sp>
      <p:sp>
        <p:nvSpPr>
          <p:cNvPr id="2" name="ZoneTexte 1"/>
          <p:cNvSpPr txBox="1"/>
          <p:nvPr/>
        </p:nvSpPr>
        <p:spPr>
          <a:xfrm>
            <a:off x="3078697" y="397716"/>
            <a:ext cx="5866927" cy="369332"/>
          </a:xfrm>
          <a:prstGeom prst="rect">
            <a:avLst/>
          </a:prstGeom>
          <a:solidFill>
            <a:schemeClr val="tx2"/>
          </a:solidFill>
        </p:spPr>
        <p:txBody>
          <a:bodyPr wrap="none" rtlCol="0">
            <a:spAutoFit/>
          </a:bodyPr>
          <a:lstStyle/>
          <a:p>
            <a:r>
              <a:rPr lang="fr-FR" dirty="0" smtClean="0">
                <a:solidFill>
                  <a:schemeClr val="bg1"/>
                </a:solidFill>
              </a:rPr>
              <a:t>Cas où il y a moins de 5 cartes retenues en amont du jeu</a:t>
            </a:r>
            <a:endParaRPr lang="fr-FR" dirty="0">
              <a:solidFill>
                <a:schemeClr val="bg1"/>
              </a:solidFill>
            </a:endParaRPr>
          </a:p>
        </p:txBody>
      </p:sp>
    </p:spTree>
    <p:extLst>
      <p:ext uri="{BB962C8B-B14F-4D97-AF65-F5344CB8AC3E}">
        <p14:creationId xmlns:p14="http://schemas.microsoft.com/office/powerpoint/2010/main" val="1118527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D20695E2-BFCA-4B18-9E5A-192070118646}" type="slidenum">
              <a:rPr lang="fr-FR" smtClean="0"/>
              <a:pPr/>
              <a:t>6</a:t>
            </a:fld>
            <a:endParaRPr lang="fr-FR" dirty="0"/>
          </a:p>
        </p:txBody>
      </p:sp>
      <p:sp>
        <p:nvSpPr>
          <p:cNvPr id="5" name="Rectangle 4"/>
          <p:cNvSpPr/>
          <p:nvPr/>
        </p:nvSpPr>
        <p:spPr>
          <a:xfrm>
            <a:off x="598635" y="480707"/>
            <a:ext cx="10926751" cy="6001643"/>
          </a:xfrm>
          <a:prstGeom prst="rect">
            <a:avLst/>
          </a:prstGeom>
        </p:spPr>
        <p:txBody>
          <a:bodyPr wrap="square">
            <a:spAutoFit/>
          </a:bodyPr>
          <a:lstStyle/>
          <a:p>
            <a:r>
              <a:rPr lang="fr-FR" sz="1400" b="1" dirty="0" smtClean="0">
                <a:solidFill>
                  <a:schemeClr val="tx2"/>
                </a:solidFill>
              </a:rPr>
              <a:t>Étapes </a:t>
            </a:r>
            <a:r>
              <a:rPr lang="fr-FR" sz="1400" b="1" dirty="0">
                <a:solidFill>
                  <a:schemeClr val="tx2"/>
                </a:solidFill>
              </a:rPr>
              <a:t>:</a:t>
            </a:r>
          </a:p>
          <a:p>
            <a:endParaRPr lang="fr-FR" sz="1200" dirty="0">
              <a:solidFill>
                <a:schemeClr val="tx2"/>
              </a:solidFill>
            </a:endParaRPr>
          </a:p>
          <a:p>
            <a:r>
              <a:rPr lang="fr-FR" sz="1400" b="1" dirty="0">
                <a:solidFill>
                  <a:schemeClr val="accent6"/>
                </a:solidFill>
              </a:rPr>
              <a:t>1. Introduction à la sélection des actions </a:t>
            </a:r>
            <a:r>
              <a:rPr lang="fr-FR" sz="1100" b="1" dirty="0" smtClean="0">
                <a:solidFill>
                  <a:schemeClr val="accent6"/>
                </a:solidFill>
              </a:rPr>
              <a:t>(2 </a:t>
            </a:r>
            <a:r>
              <a:rPr lang="fr-FR" sz="1100" b="1" dirty="0">
                <a:solidFill>
                  <a:schemeClr val="accent6"/>
                </a:solidFill>
              </a:rPr>
              <a:t>minutes) </a:t>
            </a:r>
            <a:r>
              <a:rPr lang="fr-FR" sz="1400" b="1" dirty="0">
                <a:solidFill>
                  <a:schemeClr val="accent6"/>
                </a:solidFill>
              </a:rPr>
              <a:t>:</a:t>
            </a:r>
          </a:p>
          <a:p>
            <a:pPr marL="171450" indent="-171450">
              <a:buFont typeface="Arial" panose="020B0604020202020204" pitchFamily="34" charset="0"/>
              <a:buChar char="•"/>
            </a:pPr>
            <a:r>
              <a:rPr lang="fr-FR" sz="1200" b="1" dirty="0" smtClean="0">
                <a:solidFill>
                  <a:schemeClr val="tx2"/>
                </a:solidFill>
              </a:rPr>
              <a:t>Présentez l’objectif spécifique de ce Temps 2 </a:t>
            </a:r>
            <a:r>
              <a:rPr lang="fr-FR" sz="1200" b="1" dirty="0">
                <a:solidFill>
                  <a:schemeClr val="tx2"/>
                </a:solidFill>
              </a:rPr>
              <a:t>: </a:t>
            </a:r>
            <a:r>
              <a:rPr lang="fr-FR" sz="1200" b="1" dirty="0" smtClean="0">
                <a:solidFill>
                  <a:schemeClr val="tx2"/>
                </a:solidFill>
              </a:rPr>
              <a:t>identifier des actions concrètes à mettre en œuvre sur les cartes priorisées en Temps 1 : 1 action minimum et 2 actions maximum par carte. </a:t>
            </a:r>
            <a:r>
              <a:rPr lang="fr-FR" sz="1200" dirty="0">
                <a:solidFill>
                  <a:schemeClr val="tx2"/>
                </a:solidFill>
              </a:rPr>
              <a:t>Ces actions doivent répondre aux enjeux immédiats de l’équipe pour améliorer l’engagement et les conditions de travail.</a:t>
            </a:r>
          </a:p>
          <a:p>
            <a:pPr marL="171450" indent="-171450">
              <a:buFont typeface="Arial" panose="020B0604020202020204" pitchFamily="34" charset="0"/>
              <a:buChar char="•"/>
            </a:pPr>
            <a:r>
              <a:rPr lang="fr-FR" sz="1200" b="1" dirty="0" smtClean="0">
                <a:solidFill>
                  <a:schemeClr val="tx2"/>
                </a:solidFill>
              </a:rPr>
              <a:t>Partagez un point d'attention pour l’équipe : </a:t>
            </a:r>
            <a:r>
              <a:rPr lang="fr-FR" sz="1200" dirty="0">
                <a:solidFill>
                  <a:schemeClr val="tx2"/>
                </a:solidFill>
              </a:rPr>
              <a:t>ne pas </a:t>
            </a:r>
            <a:r>
              <a:rPr lang="fr-FR" sz="1200" dirty="0" smtClean="0">
                <a:solidFill>
                  <a:schemeClr val="tx2"/>
                </a:solidFill>
              </a:rPr>
              <a:t>choisir </a:t>
            </a:r>
            <a:r>
              <a:rPr lang="fr-FR" sz="1200" dirty="0">
                <a:solidFill>
                  <a:schemeClr val="tx2"/>
                </a:solidFill>
              </a:rPr>
              <a:t>trop </a:t>
            </a:r>
            <a:r>
              <a:rPr lang="fr-FR" sz="1200" dirty="0" smtClean="0">
                <a:solidFill>
                  <a:schemeClr val="tx2"/>
                </a:solidFill>
              </a:rPr>
              <a:t>d'actions complexes</a:t>
            </a:r>
            <a:r>
              <a:rPr lang="fr-FR" sz="1200" dirty="0">
                <a:solidFill>
                  <a:schemeClr val="tx2"/>
                </a:solidFill>
              </a:rPr>
              <a:t>. Préférez les petits pas, avec </a:t>
            </a:r>
            <a:r>
              <a:rPr lang="fr-FR" sz="1200" dirty="0" smtClean="0">
                <a:solidFill>
                  <a:schemeClr val="tx2"/>
                </a:solidFill>
              </a:rPr>
              <a:t>peu d’actions et certaines </a:t>
            </a:r>
            <a:r>
              <a:rPr lang="fr-FR" sz="1200" dirty="0">
                <a:solidFill>
                  <a:schemeClr val="tx2"/>
                </a:solidFill>
              </a:rPr>
              <a:t>actions faciles à mettre en œuvre et avec un impact visible rapidement. </a:t>
            </a:r>
          </a:p>
          <a:p>
            <a:endParaRPr lang="fr-FR" sz="1200" b="1" dirty="0">
              <a:solidFill>
                <a:schemeClr val="tx2"/>
              </a:solidFill>
            </a:endParaRPr>
          </a:p>
          <a:p>
            <a:r>
              <a:rPr lang="fr-FR" sz="1400" b="1" dirty="0">
                <a:solidFill>
                  <a:schemeClr val="accent6"/>
                </a:solidFill>
              </a:rPr>
              <a:t>2. </a:t>
            </a:r>
            <a:r>
              <a:rPr lang="fr-FR" sz="1400" b="1" dirty="0" smtClean="0">
                <a:solidFill>
                  <a:schemeClr val="accent6"/>
                </a:solidFill>
              </a:rPr>
              <a:t>Identification d’actions concrètes possibles et 1</a:t>
            </a:r>
            <a:r>
              <a:rPr lang="fr-FR" sz="1400" b="1" baseline="30000" dirty="0" smtClean="0">
                <a:solidFill>
                  <a:schemeClr val="accent6"/>
                </a:solidFill>
              </a:rPr>
              <a:t>ère</a:t>
            </a:r>
            <a:r>
              <a:rPr lang="fr-FR" sz="1400" b="1" dirty="0" smtClean="0">
                <a:solidFill>
                  <a:schemeClr val="accent6"/>
                </a:solidFill>
              </a:rPr>
              <a:t> phase de sélection </a:t>
            </a:r>
            <a:r>
              <a:rPr lang="fr-FR" sz="1100" b="1" dirty="0" smtClean="0">
                <a:solidFill>
                  <a:schemeClr val="accent6"/>
                </a:solidFill>
              </a:rPr>
              <a:t>(si l’équipe a déjà consulté et complété le verso des cartes avec des actions lors de l’intersession, aller à l’étape 3 et compter </a:t>
            </a:r>
            <a:r>
              <a:rPr lang="fr-FR" sz="1100" b="1" dirty="0">
                <a:solidFill>
                  <a:schemeClr val="accent6"/>
                </a:solidFill>
              </a:rPr>
              <a:t>10 </a:t>
            </a:r>
            <a:r>
              <a:rPr lang="fr-FR" sz="1100" b="1" dirty="0" smtClean="0">
                <a:solidFill>
                  <a:schemeClr val="accent6"/>
                </a:solidFill>
              </a:rPr>
              <a:t>minutes. Sinon dérouler toutes les étapes et </a:t>
            </a:r>
            <a:r>
              <a:rPr lang="fr-FR" sz="1100" b="1" dirty="0">
                <a:solidFill>
                  <a:schemeClr val="accent6"/>
                </a:solidFill>
              </a:rPr>
              <a:t>compter </a:t>
            </a:r>
            <a:r>
              <a:rPr lang="fr-FR" sz="1100" b="1" dirty="0" smtClean="0">
                <a:solidFill>
                  <a:schemeClr val="accent6"/>
                </a:solidFill>
              </a:rPr>
              <a:t>30 min) </a:t>
            </a:r>
            <a:r>
              <a:rPr lang="fr-FR" sz="1400" b="1" dirty="0">
                <a:solidFill>
                  <a:schemeClr val="accent6"/>
                </a:solidFill>
              </a:rPr>
              <a:t>:</a:t>
            </a:r>
          </a:p>
          <a:p>
            <a:pPr marL="228600" indent="-228600">
              <a:buFont typeface="+mj-lt"/>
              <a:buAutoNum type="arabicPeriod"/>
            </a:pPr>
            <a:r>
              <a:rPr lang="fr-FR" sz="1200" dirty="0" smtClean="0">
                <a:solidFill>
                  <a:schemeClr val="tx2"/>
                </a:solidFill>
              </a:rPr>
              <a:t>Pour </a:t>
            </a:r>
            <a:r>
              <a:rPr lang="fr-FR" sz="1200" dirty="0">
                <a:solidFill>
                  <a:schemeClr val="tx2"/>
                </a:solidFill>
              </a:rPr>
              <a:t>chaque carte sélectionnée lors du Temps 1, </a:t>
            </a:r>
            <a:r>
              <a:rPr lang="fr-FR" sz="1200" b="1" dirty="0">
                <a:solidFill>
                  <a:schemeClr val="tx2"/>
                </a:solidFill>
              </a:rPr>
              <a:t>l’équipe </a:t>
            </a:r>
            <a:r>
              <a:rPr lang="fr-FR" sz="1200" b="1" dirty="0" smtClean="0">
                <a:solidFill>
                  <a:schemeClr val="tx2"/>
                </a:solidFill>
              </a:rPr>
              <a:t>consulte les actions </a:t>
            </a:r>
            <a:r>
              <a:rPr lang="fr-FR" sz="1200" b="1" dirty="0">
                <a:solidFill>
                  <a:schemeClr val="tx2"/>
                </a:solidFill>
              </a:rPr>
              <a:t>concrètes proposées au verso de la carte</a:t>
            </a:r>
            <a:r>
              <a:rPr lang="fr-FR" sz="1200" dirty="0">
                <a:solidFill>
                  <a:schemeClr val="tx2"/>
                </a:solidFill>
              </a:rPr>
              <a:t>.</a:t>
            </a:r>
          </a:p>
          <a:p>
            <a:pPr marL="228600" indent="-228600">
              <a:buFont typeface="+mj-lt"/>
              <a:buAutoNum type="arabicPeriod"/>
            </a:pPr>
            <a:r>
              <a:rPr lang="fr-FR" sz="1200" b="1" dirty="0" smtClean="0">
                <a:solidFill>
                  <a:schemeClr val="tx2"/>
                </a:solidFill>
              </a:rPr>
              <a:t>Les membres de l’équipe complètent les cartes avec d’autres idées d’action s’ils en ont. </a:t>
            </a:r>
          </a:p>
          <a:p>
            <a:pPr marL="228600" indent="-228600">
              <a:buFont typeface="+mj-lt"/>
              <a:buAutoNum type="arabicPeriod"/>
            </a:pPr>
            <a:r>
              <a:rPr lang="fr-FR" sz="1200" b="1" dirty="0" smtClean="0">
                <a:solidFill>
                  <a:schemeClr val="tx2"/>
                </a:solidFill>
              </a:rPr>
              <a:t>Une fois les cartes complétées</a:t>
            </a:r>
            <a:r>
              <a:rPr lang="fr-FR" sz="1200" b="1" dirty="0">
                <a:solidFill>
                  <a:schemeClr val="tx2"/>
                </a:solidFill>
              </a:rPr>
              <a:t>, pour chacune des </a:t>
            </a:r>
            <a:r>
              <a:rPr lang="fr-FR" sz="1200" b="1" dirty="0" smtClean="0">
                <a:solidFill>
                  <a:schemeClr val="tx2"/>
                </a:solidFill>
              </a:rPr>
              <a:t>cartes, chaque membre de l’équipe inscrit ses initiales en face de l’action prioritaire qu’il souhaite voir mise en place (1 vote par personne et par carte). </a:t>
            </a:r>
          </a:p>
          <a:p>
            <a:endParaRPr lang="fr-FR" sz="1200" dirty="0">
              <a:solidFill>
                <a:schemeClr val="tx2"/>
              </a:solidFill>
            </a:endParaRPr>
          </a:p>
          <a:p>
            <a:r>
              <a:rPr lang="fr-FR" sz="1400" b="1" dirty="0">
                <a:solidFill>
                  <a:schemeClr val="accent6"/>
                </a:solidFill>
              </a:rPr>
              <a:t>3. </a:t>
            </a:r>
            <a:r>
              <a:rPr lang="fr-FR" sz="1400" b="1" dirty="0" smtClean="0">
                <a:solidFill>
                  <a:schemeClr val="accent6"/>
                </a:solidFill>
              </a:rPr>
              <a:t>Sélection finale des actions et plan d’action </a:t>
            </a:r>
            <a:r>
              <a:rPr lang="fr-FR" sz="1100" b="1" dirty="0" smtClean="0">
                <a:solidFill>
                  <a:schemeClr val="accent6"/>
                </a:solidFill>
              </a:rPr>
              <a:t>(de 15 minutes à 30 min en fonction des actions sélectionnées et des discussions nécessaires pour arbitrer) </a:t>
            </a:r>
            <a:r>
              <a:rPr lang="fr-FR" sz="1400" b="1" dirty="0" smtClean="0">
                <a:solidFill>
                  <a:schemeClr val="accent6"/>
                </a:solidFill>
              </a:rPr>
              <a:t>:</a:t>
            </a:r>
            <a:endParaRPr lang="fr-FR" sz="1400" b="1" dirty="0">
              <a:solidFill>
                <a:schemeClr val="accent6"/>
              </a:solidFill>
            </a:endParaRPr>
          </a:p>
          <a:p>
            <a:pPr marL="171450" indent="-171450">
              <a:buFont typeface="Arial" panose="020B0604020202020204" pitchFamily="34" charset="0"/>
              <a:buChar char="•"/>
            </a:pPr>
            <a:r>
              <a:rPr lang="fr-FR" sz="1200" b="1" dirty="0" smtClean="0">
                <a:solidFill>
                  <a:schemeClr val="tx2"/>
                </a:solidFill>
              </a:rPr>
              <a:t>l’équipe </a:t>
            </a:r>
            <a:r>
              <a:rPr lang="fr-FR" sz="1200" b="1" dirty="0">
                <a:solidFill>
                  <a:schemeClr val="tx2"/>
                </a:solidFill>
              </a:rPr>
              <a:t>discute des actions </a:t>
            </a:r>
            <a:r>
              <a:rPr lang="fr-FR" sz="1200" b="1" dirty="0" smtClean="0">
                <a:solidFill>
                  <a:schemeClr val="tx2"/>
                </a:solidFill>
              </a:rPr>
              <a:t>qui recueillent le plus de voix</a:t>
            </a:r>
            <a:r>
              <a:rPr lang="fr-FR" sz="1200" dirty="0" smtClean="0">
                <a:solidFill>
                  <a:schemeClr val="tx2"/>
                </a:solidFill>
              </a:rPr>
              <a:t> :</a:t>
            </a:r>
          </a:p>
          <a:p>
            <a:pPr marL="628650" lvl="1" indent="-171450">
              <a:buFont typeface="Wingdings" panose="05000000000000000000" pitchFamily="2" charset="2"/>
              <a:buChar char="Ø"/>
            </a:pPr>
            <a:r>
              <a:rPr lang="fr-FR" sz="1200" b="1" dirty="0" smtClean="0">
                <a:solidFill>
                  <a:schemeClr val="tx2"/>
                </a:solidFill>
              </a:rPr>
              <a:t>L’équipe vérifie que les actions concrètes choisies sont équilibrées entre les niveaux de faisabilité </a:t>
            </a:r>
            <a:r>
              <a:rPr lang="fr-FR" sz="1200" dirty="0" smtClean="0">
                <a:solidFill>
                  <a:schemeClr val="tx2"/>
                </a:solidFill>
              </a:rPr>
              <a:t>(facile, intermédiaire, complexe). Une action est </a:t>
            </a:r>
            <a:r>
              <a:rPr lang="fr-FR" sz="1200" b="1" dirty="0" smtClean="0">
                <a:solidFill>
                  <a:schemeClr val="tx2"/>
                </a:solidFill>
              </a:rPr>
              <a:t>facile </a:t>
            </a:r>
            <a:r>
              <a:rPr lang="fr-FR" sz="1200" dirty="0" smtClean="0">
                <a:solidFill>
                  <a:schemeClr val="tx2"/>
                </a:solidFill>
              </a:rPr>
              <a:t>quand elle peut être mise en œuvre rapidement avec peu de ressources, </a:t>
            </a:r>
            <a:r>
              <a:rPr lang="fr-FR" sz="1200" b="1" dirty="0" smtClean="0">
                <a:solidFill>
                  <a:schemeClr val="tx2"/>
                </a:solidFill>
              </a:rPr>
              <a:t>intermédiaire </a:t>
            </a:r>
            <a:r>
              <a:rPr lang="fr-FR" sz="1200" dirty="0" smtClean="0">
                <a:solidFill>
                  <a:schemeClr val="tx2"/>
                </a:solidFill>
              </a:rPr>
              <a:t>quand elle nécessite un peu plus de préparation ou de coordination, la mise en place d'un groupe de travail par exemple, ou </a:t>
            </a:r>
            <a:r>
              <a:rPr lang="fr-FR" sz="1200" b="1" dirty="0" smtClean="0">
                <a:solidFill>
                  <a:schemeClr val="tx2"/>
                </a:solidFill>
              </a:rPr>
              <a:t>complexe</a:t>
            </a:r>
            <a:r>
              <a:rPr lang="fr-FR" sz="1200" dirty="0" smtClean="0">
                <a:solidFill>
                  <a:schemeClr val="tx2"/>
                </a:solidFill>
              </a:rPr>
              <a:t> si elle nécessite plus de ressources, de temps pour être mise en œuvre ou qu'elle dépend de personnes extérieures à l'équipe.</a:t>
            </a:r>
          </a:p>
          <a:p>
            <a:pPr marL="628650" lvl="1" indent="-171450">
              <a:buFont typeface="Wingdings" panose="05000000000000000000" pitchFamily="2" charset="2"/>
              <a:buChar char="Ø"/>
            </a:pPr>
            <a:r>
              <a:rPr lang="fr-FR" sz="1200" b="1" dirty="0" smtClean="0">
                <a:solidFill>
                  <a:schemeClr val="tx2"/>
                </a:solidFill>
              </a:rPr>
              <a:t>Si les actions sélectionnées sont toutes trop complexes ou si des actions sont difficiles à départager, </a:t>
            </a:r>
            <a:r>
              <a:rPr lang="fr-FR" sz="1200" dirty="0" smtClean="0">
                <a:solidFill>
                  <a:schemeClr val="tx2"/>
                </a:solidFill>
              </a:rPr>
              <a:t>choisir des actions plus simples à mettre en œuvre et qui auront le plus d’impact rapide sur l’amélioration de l’engagement et des conditions de travail</a:t>
            </a:r>
          </a:p>
          <a:p>
            <a:pPr marL="628650" lvl="1" indent="-171450">
              <a:buFont typeface="Wingdings" panose="05000000000000000000" pitchFamily="2" charset="2"/>
              <a:buChar char="Ø"/>
            </a:pPr>
            <a:r>
              <a:rPr lang="fr-FR" sz="1200" b="1" dirty="0" smtClean="0">
                <a:solidFill>
                  <a:schemeClr val="tx2"/>
                </a:solidFill>
              </a:rPr>
              <a:t>Retenir collectivement </a:t>
            </a:r>
            <a:r>
              <a:rPr lang="fr-FR" sz="1200" b="1" dirty="0">
                <a:solidFill>
                  <a:schemeClr val="tx2"/>
                </a:solidFill>
              </a:rPr>
              <a:t>1 action minimum et 2 actions maximum par </a:t>
            </a:r>
            <a:r>
              <a:rPr lang="fr-FR" sz="1200" b="1" dirty="0" smtClean="0">
                <a:solidFill>
                  <a:schemeClr val="tx2"/>
                </a:solidFill>
              </a:rPr>
              <a:t>carte</a:t>
            </a:r>
          </a:p>
          <a:p>
            <a:pPr marL="628650" lvl="1" indent="-171450">
              <a:buFont typeface="Wingdings" panose="05000000000000000000" pitchFamily="2" charset="2"/>
              <a:buChar char="Ø"/>
            </a:pPr>
            <a:r>
              <a:rPr lang="fr-FR" sz="1200" b="1" dirty="0" smtClean="0">
                <a:solidFill>
                  <a:schemeClr val="tx2"/>
                </a:solidFill>
              </a:rPr>
              <a:t>SI les actions ne sont pas assez concrètes ou sont trop floues dans la manière de les mettre en œuvre, discuter collectivement de la façon de les matérialiser ou des les organiser. </a:t>
            </a:r>
          </a:p>
          <a:p>
            <a:pPr marL="171450" indent="-171450">
              <a:buFont typeface="Arial" panose="020B0604020202020204" pitchFamily="34" charset="0"/>
              <a:buChar char="•"/>
            </a:pPr>
            <a:r>
              <a:rPr lang="fr-FR" sz="1200" b="1" dirty="0" smtClean="0">
                <a:solidFill>
                  <a:schemeClr val="tx2"/>
                </a:solidFill>
              </a:rPr>
              <a:t>Chaque </a:t>
            </a:r>
            <a:r>
              <a:rPr lang="fr-FR" sz="1200" b="1" dirty="0">
                <a:solidFill>
                  <a:schemeClr val="tx2"/>
                </a:solidFill>
              </a:rPr>
              <a:t>action est assignée à un responsable </a:t>
            </a:r>
            <a:r>
              <a:rPr lang="fr-FR" sz="1200" b="1" dirty="0" smtClean="0">
                <a:solidFill>
                  <a:schemeClr val="tx2"/>
                </a:solidFill>
              </a:rPr>
              <a:t>qui aura la charge de porter l’action auprès des bonnes personnes pour la préciser si nécessaire et/ou la mettre en place. Un </a:t>
            </a:r>
            <a:r>
              <a:rPr lang="fr-FR" sz="1200" b="1" dirty="0">
                <a:solidFill>
                  <a:schemeClr val="tx2"/>
                </a:solidFill>
              </a:rPr>
              <a:t>délai de mise en œuvre est </a:t>
            </a:r>
            <a:r>
              <a:rPr lang="fr-FR" sz="1200" b="1" dirty="0" smtClean="0">
                <a:solidFill>
                  <a:schemeClr val="tx2"/>
                </a:solidFill>
              </a:rPr>
              <a:t>fixé</a:t>
            </a:r>
            <a:r>
              <a:rPr lang="fr-FR" sz="1200" dirty="0" smtClean="0">
                <a:solidFill>
                  <a:schemeClr val="tx2"/>
                </a:solidFill>
              </a:rPr>
              <a:t>.</a:t>
            </a:r>
            <a:r>
              <a:rPr lang="fr-FR" sz="1200" i="1" dirty="0">
                <a:solidFill>
                  <a:schemeClr val="tx2"/>
                </a:solidFill>
              </a:rPr>
              <a:t> Pour faciliter le suivi de la mise en œuvre des actions, un modèle de plan d'action est proposé. </a:t>
            </a:r>
          </a:p>
          <a:p>
            <a:pPr marL="171450" indent="-171450">
              <a:buFontTx/>
              <a:buChar char="-"/>
            </a:pPr>
            <a:endParaRPr lang="fr-FR" sz="1200" dirty="0" smtClean="0">
              <a:solidFill>
                <a:schemeClr val="tx2"/>
              </a:solidFill>
            </a:endParaRPr>
          </a:p>
          <a:p>
            <a:r>
              <a:rPr lang="fr-FR" sz="1400" b="1" dirty="0" smtClean="0">
                <a:solidFill>
                  <a:schemeClr val="accent6"/>
                </a:solidFill>
              </a:rPr>
              <a:t>Après ce temps :</a:t>
            </a:r>
          </a:p>
          <a:p>
            <a:r>
              <a:rPr lang="fr-FR" sz="1200" dirty="0" smtClean="0">
                <a:solidFill>
                  <a:schemeClr val="tx2"/>
                </a:solidFill>
              </a:rPr>
              <a:t>Suivre régulièrement dans le temps l'avancée des </a:t>
            </a:r>
            <a:r>
              <a:rPr lang="fr-FR" sz="1200" dirty="0">
                <a:solidFill>
                  <a:schemeClr val="tx2"/>
                </a:solidFill>
              </a:rPr>
              <a:t>actions </a:t>
            </a:r>
            <a:r>
              <a:rPr lang="fr-FR" sz="1200" dirty="0" smtClean="0">
                <a:solidFill>
                  <a:schemeClr val="tx2"/>
                </a:solidFill>
              </a:rPr>
              <a:t>et leur efficacité lors d’échanges en </a:t>
            </a:r>
            <a:r>
              <a:rPr lang="fr-FR" sz="1200" dirty="0">
                <a:solidFill>
                  <a:schemeClr val="tx2"/>
                </a:solidFill>
              </a:rPr>
              <a:t>réunion d'équipe</a:t>
            </a:r>
            <a:r>
              <a:rPr lang="fr-FR" sz="1200" dirty="0" smtClean="0">
                <a:solidFill>
                  <a:schemeClr val="tx2"/>
                </a:solidFill>
              </a:rPr>
              <a:t>.</a:t>
            </a:r>
            <a:r>
              <a:rPr lang="fr-FR" sz="1200" dirty="0">
                <a:solidFill>
                  <a:schemeClr val="tx2"/>
                </a:solidFill>
              </a:rPr>
              <a:t> </a:t>
            </a:r>
            <a:endParaRPr lang="fr-FR" sz="1200" i="1" dirty="0">
              <a:solidFill>
                <a:schemeClr val="tx2"/>
              </a:solidFill>
            </a:endParaRPr>
          </a:p>
        </p:txBody>
      </p:sp>
      <p:sp>
        <p:nvSpPr>
          <p:cNvPr id="6" name="ZoneTexte 5"/>
          <p:cNvSpPr txBox="1"/>
          <p:nvPr/>
        </p:nvSpPr>
        <p:spPr>
          <a:xfrm>
            <a:off x="3144484" y="203708"/>
            <a:ext cx="6328079" cy="369332"/>
          </a:xfrm>
          <a:prstGeom prst="rect">
            <a:avLst/>
          </a:prstGeom>
          <a:noFill/>
        </p:spPr>
        <p:txBody>
          <a:bodyPr wrap="none" rtlCol="0">
            <a:spAutoFit/>
          </a:bodyPr>
          <a:lstStyle/>
          <a:p>
            <a:r>
              <a:rPr lang="fr-FR" b="1" dirty="0">
                <a:solidFill>
                  <a:schemeClr val="tx2"/>
                </a:solidFill>
              </a:rPr>
              <a:t>Temps 2 : Sélection des actions concrètes (</a:t>
            </a:r>
            <a:r>
              <a:rPr lang="fr-FR" b="1" dirty="0" smtClean="0">
                <a:solidFill>
                  <a:schemeClr val="tx2"/>
                </a:solidFill>
              </a:rPr>
              <a:t>30 minutes – 1h)</a:t>
            </a:r>
            <a:endParaRPr lang="fr-FR" b="1" dirty="0">
              <a:solidFill>
                <a:schemeClr val="tx2"/>
              </a:solidFill>
            </a:endParaRPr>
          </a:p>
        </p:txBody>
      </p:sp>
    </p:spTree>
    <p:extLst>
      <p:ext uri="{BB962C8B-B14F-4D97-AF65-F5344CB8AC3E}">
        <p14:creationId xmlns:p14="http://schemas.microsoft.com/office/powerpoint/2010/main" val="3151118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3BA488E-23C8-FEA5-A229-0B4E747C0F45}"/>
              </a:ext>
            </a:extLst>
          </p:cNvPr>
          <p:cNvSpPr>
            <a:spLocks noGrp="1"/>
          </p:cNvSpPr>
          <p:nvPr>
            <p:ph type="sldNum" sz="quarter" idx="12"/>
          </p:nvPr>
        </p:nvSpPr>
        <p:spPr/>
        <p:txBody>
          <a:bodyPr/>
          <a:lstStyle/>
          <a:p>
            <a:fld id="{D20695E2-BFCA-4B18-9E5A-192070118646}" type="slidenum">
              <a:rPr lang="fr-FR" smtClean="0"/>
              <a:pPr/>
              <a:t>7</a:t>
            </a:fld>
            <a:endParaRPr lang="fr-FR" dirty="0"/>
          </a:p>
        </p:txBody>
      </p:sp>
      <p:sp>
        <p:nvSpPr>
          <p:cNvPr id="2" name="Titre 1">
            <a:extLst>
              <a:ext uri="{FF2B5EF4-FFF2-40B4-BE49-F238E27FC236}">
                <a16:creationId xmlns:a16="http://schemas.microsoft.com/office/drawing/2014/main" id="{09DDE07D-1D12-FA72-1AA6-050BB3C32511}"/>
              </a:ext>
            </a:extLst>
          </p:cNvPr>
          <p:cNvSpPr>
            <a:spLocks noGrp="1"/>
          </p:cNvSpPr>
          <p:nvPr>
            <p:ph type="title"/>
          </p:nvPr>
        </p:nvSpPr>
        <p:spPr>
          <a:xfrm>
            <a:off x="2453076" y="2473484"/>
            <a:ext cx="8100000" cy="1618653"/>
          </a:xfrm>
        </p:spPr>
        <p:txBody>
          <a:bodyPr/>
          <a:lstStyle/>
          <a:p>
            <a:r>
              <a:rPr lang="fr-FR" dirty="0" smtClean="0"/>
              <a:t>Les cartes pour l’équipe</a:t>
            </a:r>
            <a:endParaRPr lang="fr-FR" dirty="0"/>
          </a:p>
        </p:txBody>
      </p:sp>
    </p:spTree>
    <p:extLst>
      <p:ext uri="{BB962C8B-B14F-4D97-AF65-F5344CB8AC3E}">
        <p14:creationId xmlns:p14="http://schemas.microsoft.com/office/powerpoint/2010/main" val="92241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94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noChangeAspect="1"/>
          </p:cNvGraphicFramePr>
          <p:nvPr>
            <p:extLst>
              <p:ext uri="{D42A27DB-BD31-4B8C-83A1-F6EECF244321}">
                <p14:modId xmlns:p14="http://schemas.microsoft.com/office/powerpoint/2010/main" val="2903261471"/>
              </p:ext>
            </p:extLst>
          </p:nvPr>
        </p:nvGraphicFramePr>
        <p:xfrm>
          <a:off x="211659" y="92098"/>
          <a:ext cx="11821416" cy="6650780"/>
        </p:xfrm>
        <a:graphic>
          <a:graphicData uri="http://schemas.openxmlformats.org/drawingml/2006/table">
            <a:tbl>
              <a:tblPr firstRow="1" bandRow="1">
                <a:tableStyleId>{5C22544A-7EE6-4342-B048-85BDC9FD1C3A}</a:tableStyleId>
              </a:tblPr>
              <a:tblGrid>
                <a:gridCol w="5910708">
                  <a:extLst>
                    <a:ext uri="{9D8B030D-6E8A-4147-A177-3AD203B41FA5}">
                      <a16:colId xmlns:a16="http://schemas.microsoft.com/office/drawing/2014/main" val="4025670993"/>
                    </a:ext>
                  </a:extLst>
                </a:gridCol>
                <a:gridCol w="5910708">
                  <a:extLst>
                    <a:ext uri="{9D8B030D-6E8A-4147-A177-3AD203B41FA5}">
                      <a16:colId xmlns:a16="http://schemas.microsoft.com/office/drawing/2014/main" val="1559903625"/>
                    </a:ext>
                  </a:extLst>
                </a:gridCol>
              </a:tblGrid>
              <a:tr h="6650780">
                <a:tc>
                  <a:txBody>
                    <a:bodyPr/>
                    <a:lstStyle/>
                    <a:p>
                      <a:pPr algn="ctr"/>
                      <a:endParaRPr lang="fr-FR" sz="2000" dirty="0" smtClean="0">
                        <a:solidFill>
                          <a:srgbClr val="002060"/>
                        </a:solidFill>
                      </a:endParaRPr>
                    </a:p>
                    <a:p>
                      <a:pPr algn="ctr"/>
                      <a:endParaRPr lang="fr-FR" sz="2000" dirty="0" smtClean="0">
                        <a:solidFill>
                          <a:srgbClr val="002060"/>
                        </a:solidFill>
                      </a:endParaRPr>
                    </a:p>
                    <a:p>
                      <a:pPr algn="ctr"/>
                      <a:endParaRPr lang="fr-FR" sz="2000" dirty="0" smtClean="0">
                        <a:solidFill>
                          <a:srgbClr val="002060"/>
                        </a:solidFill>
                      </a:endParaRPr>
                    </a:p>
                    <a:p>
                      <a:pPr algn="ctr"/>
                      <a:r>
                        <a:rPr lang="fr-FR" sz="2000" dirty="0" smtClean="0">
                          <a:solidFill>
                            <a:srgbClr val="002060"/>
                          </a:solidFill>
                        </a:rPr>
                        <a:t>Santé physique</a:t>
                      </a:r>
                    </a:p>
                    <a:p>
                      <a:pPr algn="ctr"/>
                      <a:endParaRPr lang="fr-FR" sz="1600" dirty="0" smtClean="0">
                        <a:solidFill>
                          <a:srgbClr val="002060"/>
                        </a:solidFill>
                      </a:endParaRPr>
                    </a:p>
                    <a:p>
                      <a:pPr algn="ctr"/>
                      <a:r>
                        <a:rPr lang="fr-FR" sz="1800" b="0" dirty="0" smtClean="0">
                          <a:solidFill>
                            <a:srgbClr val="002060"/>
                          </a:solidFill>
                        </a:rPr>
                        <a:t>Améliorer les équipements/ l'environnement de travail</a:t>
                      </a:r>
                      <a:endParaRPr lang="fr-FR" sz="18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fr-FR" sz="2000" b="1" kern="1200" dirty="0" smtClean="0">
                        <a:solidFill>
                          <a:srgbClr val="002060"/>
                        </a:solidFill>
                        <a:latin typeface="+mn-lt"/>
                        <a:ea typeface="+mn-ea"/>
                        <a:cs typeface="+mn-cs"/>
                      </a:endParaRPr>
                    </a:p>
                    <a:p>
                      <a:pPr marL="0" algn="ctr" defTabSz="914400" rtl="0" eaLnBrk="1" latinLnBrk="0" hangingPunct="1"/>
                      <a:endParaRPr lang="fr-FR" sz="2000" b="1" kern="1200" dirty="0" smtClean="0">
                        <a:solidFill>
                          <a:srgbClr val="002060"/>
                        </a:solidFill>
                        <a:latin typeface="+mn-lt"/>
                        <a:ea typeface="+mn-ea"/>
                        <a:cs typeface="+mn-cs"/>
                      </a:endParaRPr>
                    </a:p>
                    <a:p>
                      <a:pPr marL="0" algn="ctr" defTabSz="914400" rtl="0" eaLnBrk="1" latinLnBrk="0" hangingPunct="1"/>
                      <a:endParaRPr lang="fr-FR" sz="2000" b="1" kern="1200" dirty="0" smtClean="0">
                        <a:solidFill>
                          <a:srgbClr val="002060"/>
                        </a:solidFill>
                        <a:latin typeface="+mn-lt"/>
                        <a:ea typeface="+mn-ea"/>
                        <a:cs typeface="+mn-cs"/>
                      </a:endParaRPr>
                    </a:p>
                    <a:p>
                      <a:pPr marL="0" algn="ctr" defTabSz="914400" rtl="0" eaLnBrk="1" latinLnBrk="0" hangingPunct="1"/>
                      <a:r>
                        <a:rPr lang="fr-FR" sz="2000" b="1" kern="1200" dirty="0" smtClean="0">
                          <a:solidFill>
                            <a:srgbClr val="002060"/>
                          </a:solidFill>
                          <a:latin typeface="+mn-lt"/>
                          <a:ea typeface="+mn-ea"/>
                          <a:cs typeface="+mn-cs"/>
                        </a:rPr>
                        <a:t>Santé physique</a:t>
                      </a:r>
                    </a:p>
                    <a:p>
                      <a:pPr algn="ctr"/>
                      <a:endParaRPr lang="fr-FR" sz="1600" dirty="0" smtClean="0">
                        <a:solidFill>
                          <a:srgbClr val="002060"/>
                        </a:solidFill>
                      </a:endParaRPr>
                    </a:p>
                    <a:p>
                      <a:pPr marL="0" algn="ctr" defTabSz="914400" rtl="0" eaLnBrk="1" latinLnBrk="0" hangingPunct="1"/>
                      <a:r>
                        <a:rPr lang="fr-FR" sz="1800" b="0" kern="1200" dirty="0" smtClean="0">
                          <a:solidFill>
                            <a:srgbClr val="002060"/>
                          </a:solidFill>
                          <a:latin typeface="+mn-lt"/>
                          <a:ea typeface="+mn-ea"/>
                          <a:cs typeface="+mn-cs"/>
                        </a:rPr>
                        <a:t>Diminuer l'effort lié à l'activité physique </a:t>
                      </a:r>
                      <a:endParaRPr lang="fr-FR" sz="1800" b="0" kern="1200" dirty="0">
                        <a:solidFill>
                          <a:srgbClr val="00206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152681"/>
                  </a:ext>
                </a:extLst>
              </a:tr>
            </a:tbl>
          </a:graphicData>
        </a:graphic>
      </p:graphicFrame>
      <p:pic>
        <p:nvPicPr>
          <p:cNvPr id="7" name="Image 6"/>
          <p:cNvPicPr>
            <a:picLocks noChangeAspect="1"/>
          </p:cNvPicPr>
          <p:nvPr/>
        </p:nvPicPr>
        <p:blipFill>
          <a:blip r:embed="rId2"/>
          <a:stretch>
            <a:fillRect/>
          </a:stretch>
        </p:blipFill>
        <p:spPr>
          <a:xfrm>
            <a:off x="1352285" y="2706417"/>
            <a:ext cx="3337248" cy="2286601"/>
          </a:xfrm>
          <a:prstGeom prst="rect">
            <a:avLst/>
          </a:prstGeom>
        </p:spPr>
      </p:pic>
      <p:pic>
        <p:nvPicPr>
          <p:cNvPr id="2" name="Image 1"/>
          <p:cNvPicPr>
            <a:picLocks noChangeAspect="1"/>
          </p:cNvPicPr>
          <p:nvPr/>
        </p:nvPicPr>
        <p:blipFill>
          <a:blip r:embed="rId3"/>
          <a:stretch>
            <a:fillRect/>
          </a:stretch>
        </p:blipFill>
        <p:spPr>
          <a:xfrm>
            <a:off x="7526015" y="3011811"/>
            <a:ext cx="3005607" cy="1675812"/>
          </a:xfrm>
          <a:prstGeom prst="rect">
            <a:avLst/>
          </a:prstGeom>
        </p:spPr>
      </p:pic>
    </p:spTree>
    <p:extLst>
      <p:ext uri="{BB962C8B-B14F-4D97-AF65-F5344CB8AC3E}">
        <p14:creationId xmlns:p14="http://schemas.microsoft.com/office/powerpoint/2010/main" val="1644640314"/>
      </p:ext>
    </p:extLst>
  </p:cSld>
  <p:clrMapOvr>
    <a:masterClrMapping/>
  </p:clrMapOvr>
</p:sld>
</file>

<file path=ppt/theme/theme1.xml><?xml version="1.0" encoding="utf-8"?>
<a:theme xmlns:a="http://schemas.openxmlformats.org/drawingml/2006/main" name="Thème Office">
  <a:themeElements>
    <a:clrScheme name="Couleurs VYV">
      <a:dk1>
        <a:srgbClr val="000000"/>
      </a:dk1>
      <a:lt1>
        <a:srgbClr val="FFFFFF"/>
      </a:lt1>
      <a:dk2>
        <a:srgbClr val="472583"/>
      </a:dk2>
      <a:lt2>
        <a:srgbClr val="ECECEC"/>
      </a:lt2>
      <a:accent1>
        <a:srgbClr val="FFDD00"/>
      </a:accent1>
      <a:accent2>
        <a:srgbClr val="009EC9"/>
      </a:accent2>
      <a:accent3>
        <a:srgbClr val="CE1052"/>
      </a:accent3>
      <a:accent4>
        <a:srgbClr val="E42312"/>
      </a:accent4>
      <a:accent5>
        <a:srgbClr val="1D8839"/>
      </a:accent5>
      <a:accent6>
        <a:srgbClr val="A61680"/>
      </a:accent6>
      <a:hlink>
        <a:srgbClr val="E56B84"/>
      </a:hlink>
      <a:folHlink>
        <a:srgbClr val="009EC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2" id="{BF3C5788-16A7-46BC-819F-2C9C87E149F5}" vid="{46AE7B38-E7AD-49F4-9B26-4F340E7C57FE}"/>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7B4D3FDE5E4C43A6C376AA6AA28F98" ma:contentTypeVersion="18" ma:contentTypeDescription="Crée un document." ma:contentTypeScope="" ma:versionID="f6b89ca31bc2dc1559c4e4d3d3ab4fa9">
  <xsd:schema xmlns:xsd="http://www.w3.org/2001/XMLSchema" xmlns:xs="http://www.w3.org/2001/XMLSchema" xmlns:p="http://schemas.microsoft.com/office/2006/metadata/properties" xmlns:ns3="3d301fa6-a627-400f-a632-9084c6fef196" xmlns:ns4="988ef9b2-84a6-4595-b0f5-5761b7b7f0d4" targetNamespace="http://schemas.microsoft.com/office/2006/metadata/properties" ma:root="true" ma:fieldsID="26fc362078984ef51ab032bb326d4bbd" ns3:_="" ns4:_="">
    <xsd:import namespace="3d301fa6-a627-400f-a632-9084c6fef196"/>
    <xsd:import namespace="988ef9b2-84a6-4595-b0f5-5761b7b7f0d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01fa6-a627-400f-a632-9084c6fef196"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8ef9b2-84a6-4595-b0f5-5761b7b7f0d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88ef9b2-84a6-4595-b0f5-5761b7b7f0d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EC2670-3CBC-4441-88B6-17D59AB72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01fa6-a627-400f-a632-9084c6fef196"/>
    <ds:schemaRef ds:uri="988ef9b2-84a6-4595-b0f5-5761b7b7f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5A7DA5-B508-4E58-938C-5BAC223B95DD}">
  <ds:schemaRefs>
    <ds:schemaRef ds:uri="http://www.w3.org/XML/1998/namespace"/>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988ef9b2-84a6-4595-b0f5-5761b7b7f0d4"/>
    <ds:schemaRef ds:uri="http://schemas.microsoft.com/office/infopath/2007/PartnerControls"/>
    <ds:schemaRef ds:uri="3d301fa6-a627-400f-a632-9084c6fef196"/>
    <ds:schemaRef ds:uri="http://schemas.microsoft.com/office/2006/metadata/properties"/>
  </ds:schemaRefs>
</ds:datastoreItem>
</file>

<file path=customXml/itemProps3.xml><?xml version="1.0" encoding="utf-8"?>
<ds:datastoreItem xmlns:ds="http://schemas.openxmlformats.org/officeDocument/2006/customXml" ds:itemID="{FD25C90A-2AB1-4B7E-8442-E2E1015C260A}">
  <ds:schemaRefs>
    <ds:schemaRef ds:uri="http://schemas.microsoft.com/sharepoint/v3/contenttype/forms"/>
  </ds:schemaRefs>
</ds:datastoreItem>
</file>

<file path=docMetadata/LabelInfo.xml><?xml version="1.0" encoding="utf-8"?>
<clbl:labelList xmlns:clbl="http://schemas.microsoft.com/office/2020/mipLabelMetadata">
  <clbl:label id="{ef1aa912-de18-4853-b4a5-258c56f3f30d}" enabled="0" method="" siteId="{ef1aa912-de18-4853-b4a5-258c56f3f30d}" removed="1"/>
</clbl:labelList>
</file>

<file path=docProps/app.xml><?xml version="1.0" encoding="utf-8"?>
<Properties xmlns="http://schemas.openxmlformats.org/officeDocument/2006/extended-properties" xmlns:vt="http://schemas.openxmlformats.org/officeDocument/2006/docPropsVTypes">
  <Template>GAB PPT_VYV3</Template>
  <TotalTime>1457</TotalTime>
  <Words>7474</Words>
  <Application>Microsoft Office PowerPoint</Application>
  <PresentationFormat>Grand écran</PresentationFormat>
  <Paragraphs>642</Paragraphs>
  <Slides>38</Slides>
  <Notes>17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38</vt:i4>
      </vt:variant>
    </vt:vector>
  </HeadingPairs>
  <TitlesOfParts>
    <vt:vector size="47" baseType="lpstr">
      <vt:lpstr>Aptos</vt:lpstr>
      <vt:lpstr>Aptos Display</vt:lpstr>
      <vt:lpstr>Aptos Light</vt:lpstr>
      <vt:lpstr>Arial</vt:lpstr>
      <vt:lpstr>Calibri</vt:lpstr>
      <vt:lpstr>Calibri Light</vt:lpstr>
      <vt:lpstr>Wingdings</vt:lpstr>
      <vt:lpstr>Thème Office</vt:lpstr>
      <vt:lpstr>1_Thème Office</vt:lpstr>
      <vt:lpstr>Jeu de cartes :  Prisme en Action</vt:lpstr>
      <vt:lpstr>Présentation PowerPoint</vt:lpstr>
      <vt:lpstr>Présentation PowerPoint</vt:lpstr>
      <vt:lpstr>Présentation PowerPoint</vt:lpstr>
      <vt:lpstr>Présentation PowerPoint</vt:lpstr>
      <vt:lpstr>Présentation PowerPoint</vt:lpstr>
      <vt:lpstr>Les cartes pour l’équipe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cartes pour le manager</vt:lpstr>
      <vt:lpstr>Présentation PowerPoint</vt:lpstr>
      <vt:lpstr>Présentation PowerPoint</vt:lpstr>
      <vt:lpstr>Présentation PowerPoint</vt:lpstr>
      <vt:lpstr>Présentation PowerPoint</vt:lpstr>
      <vt:lpstr>Présentation PowerPoint</vt:lpstr>
      <vt:lpstr>Modèle Plan d’Actions</vt:lpstr>
      <vt:lpstr>Présentation PowerPoint</vt:lpstr>
    </vt:vector>
  </TitlesOfParts>
  <Company>Groupe VYV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 de la présentation sur plusieurs lignes si besoin</dc:title>
  <dc:creator>SORIN Mallory</dc:creator>
  <cp:lastModifiedBy>MILLER JONES Lena</cp:lastModifiedBy>
  <cp:revision>80</cp:revision>
  <cp:lastPrinted>2025-06-05T07:53:10Z</cp:lastPrinted>
  <dcterms:created xsi:type="dcterms:W3CDTF">2024-10-14T15:06:04Z</dcterms:created>
  <dcterms:modified xsi:type="dcterms:W3CDTF">2025-06-05T08:07:25Z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0x010100FC7B4D3FDE5E4C43A6C376AA6AA28F98</vt:lpwstr>
  </property>
</Properties>
</file>